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2"/>
  </p:notesMasterIdLst>
  <p:sldIdLst>
    <p:sldId id="350" r:id="rId2"/>
    <p:sldId id="298" r:id="rId3"/>
    <p:sldId id="388" r:id="rId4"/>
    <p:sldId id="389" r:id="rId5"/>
    <p:sldId id="305" r:id="rId6"/>
    <p:sldId id="390" r:id="rId7"/>
    <p:sldId id="261" r:id="rId8"/>
    <p:sldId id="304" r:id="rId9"/>
    <p:sldId id="391" r:id="rId10"/>
    <p:sldId id="392" r:id="rId11"/>
    <p:sldId id="395" r:id="rId12"/>
    <p:sldId id="394" r:id="rId13"/>
    <p:sldId id="397" r:id="rId14"/>
    <p:sldId id="398" r:id="rId15"/>
    <p:sldId id="356" r:id="rId16"/>
    <p:sldId id="399" r:id="rId17"/>
    <p:sldId id="400" r:id="rId18"/>
    <p:sldId id="401" r:id="rId19"/>
    <p:sldId id="402" r:id="rId20"/>
    <p:sldId id="403" r:id="rId21"/>
    <p:sldId id="404" r:id="rId22"/>
    <p:sldId id="405" r:id="rId23"/>
    <p:sldId id="406" r:id="rId24"/>
    <p:sldId id="407" r:id="rId25"/>
    <p:sldId id="408" r:id="rId26"/>
    <p:sldId id="409" r:id="rId27"/>
    <p:sldId id="410" r:id="rId28"/>
    <p:sldId id="411" r:id="rId29"/>
    <p:sldId id="412"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FF"/>
    <a:srgbClr val="000096"/>
    <a:srgbClr val="EEE2D2"/>
    <a:srgbClr val="C6C6C6"/>
    <a:srgbClr val="0000B4"/>
    <a:srgbClr val="3C0078"/>
    <a:srgbClr val="0000F0"/>
    <a:srgbClr val="2B7AA1"/>
    <a:srgbClr val="FFCA9F"/>
    <a:srgbClr val="D2C3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133" autoAdjust="0"/>
  </p:normalViewPr>
  <p:slideViewPr>
    <p:cSldViewPr snapToGrid="0" showGuides="1">
      <p:cViewPr>
        <p:scale>
          <a:sx n="75" d="100"/>
          <a:sy n="75" d="100"/>
        </p:scale>
        <p:origin x="1812" y="612"/>
      </p:cViewPr>
      <p:guideLst/>
    </p:cSldViewPr>
  </p:slideViewPr>
  <p:outlineViewPr>
    <p:cViewPr>
      <p:scale>
        <a:sx n="33" d="100"/>
        <a:sy n="33" d="100"/>
      </p:scale>
      <p:origin x="0" y="-12132"/>
    </p:cViewPr>
  </p:outlineViewPr>
  <p:notesTextViewPr>
    <p:cViewPr>
      <p:scale>
        <a:sx n="3" d="2"/>
        <a:sy n="3" d="2"/>
      </p:scale>
      <p:origin x="0" y="0"/>
    </p:cViewPr>
  </p:notesTextViewPr>
  <p:notesViewPr>
    <p:cSldViewPr snapToGrid="0" showGuides="1">
      <p:cViewPr varScale="1">
        <p:scale>
          <a:sx n="85" d="100"/>
          <a:sy n="85" d="100"/>
        </p:scale>
        <p:origin x="260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Leht1!$B$1</c:f>
              <c:strCache>
                <c:ptCount val="1"/>
                <c:pt idx="0">
                  <c:v>Müük</c:v>
                </c:pt>
              </c:strCache>
            </c:strRef>
          </c:tx>
          <c:spPr>
            <a:solidFill>
              <a:srgbClr val="0078FF"/>
            </a:solidFill>
          </c:spPr>
          <c:dPt>
            <c:idx val="0"/>
            <c:bubble3D val="0"/>
            <c:spPr>
              <a:solidFill>
                <a:srgbClr val="0078FF"/>
              </a:solidFill>
              <a:ln w="19050">
                <a:solidFill>
                  <a:srgbClr val="000096"/>
                </a:solidFill>
              </a:ln>
              <a:effectLst/>
            </c:spPr>
            <c:extLst>
              <c:ext xmlns:c16="http://schemas.microsoft.com/office/drawing/2014/chart" uri="{C3380CC4-5D6E-409C-BE32-E72D297353CC}">
                <c16:uniqueId val="{00000001-88F7-4756-821C-49AE72EF6CDB}"/>
              </c:ext>
            </c:extLst>
          </c:dPt>
          <c:dPt>
            <c:idx val="1"/>
            <c:bubble3D val="0"/>
            <c:spPr>
              <a:solidFill>
                <a:srgbClr val="0078FF"/>
              </a:solidFill>
              <a:ln w="19050">
                <a:solidFill>
                  <a:srgbClr val="000096"/>
                </a:solidFill>
              </a:ln>
              <a:effectLst/>
            </c:spPr>
            <c:extLst>
              <c:ext xmlns:c16="http://schemas.microsoft.com/office/drawing/2014/chart" uri="{C3380CC4-5D6E-409C-BE32-E72D297353CC}">
                <c16:uniqueId val="{00000004-88F7-4756-821C-49AE72EF6CDB}"/>
              </c:ext>
            </c:extLst>
          </c:dPt>
          <c:dPt>
            <c:idx val="2"/>
            <c:bubble3D val="0"/>
            <c:spPr>
              <a:solidFill>
                <a:srgbClr val="0078FF"/>
              </a:solidFill>
              <a:ln w="19050">
                <a:solidFill>
                  <a:srgbClr val="000096"/>
                </a:solidFill>
              </a:ln>
              <a:effectLst/>
            </c:spPr>
            <c:extLst>
              <c:ext xmlns:c16="http://schemas.microsoft.com/office/drawing/2014/chart" uri="{C3380CC4-5D6E-409C-BE32-E72D297353CC}">
                <c16:uniqueId val="{00000002-88F7-4756-821C-49AE72EF6CDB}"/>
              </c:ext>
            </c:extLst>
          </c:dPt>
          <c:dPt>
            <c:idx val="3"/>
            <c:bubble3D val="0"/>
            <c:spPr>
              <a:solidFill>
                <a:srgbClr val="0078FF"/>
              </a:solidFill>
              <a:ln w="19050">
                <a:solidFill>
                  <a:srgbClr val="000096"/>
                </a:solidFill>
              </a:ln>
              <a:effectLst/>
            </c:spPr>
            <c:extLst>
              <c:ext xmlns:c16="http://schemas.microsoft.com/office/drawing/2014/chart" uri="{C3380CC4-5D6E-409C-BE32-E72D297353CC}">
                <c16:uniqueId val="{00000005-88F7-4756-821C-49AE72EF6CDB}"/>
              </c:ext>
            </c:extLst>
          </c:dPt>
          <c:dPt>
            <c:idx val="4"/>
            <c:bubble3D val="0"/>
            <c:spPr>
              <a:solidFill>
                <a:srgbClr val="0078FF"/>
              </a:solidFill>
              <a:ln w="19050">
                <a:solidFill>
                  <a:srgbClr val="000096"/>
                </a:solidFill>
              </a:ln>
              <a:effectLst/>
            </c:spPr>
            <c:extLst>
              <c:ext xmlns:c16="http://schemas.microsoft.com/office/drawing/2014/chart" uri="{C3380CC4-5D6E-409C-BE32-E72D297353CC}">
                <c16:uniqueId val="{00000003-88F7-4756-821C-49AE72EF6CDB}"/>
              </c:ext>
            </c:extLst>
          </c:dPt>
          <c:dPt>
            <c:idx val="5"/>
            <c:bubble3D val="0"/>
            <c:spPr>
              <a:solidFill>
                <a:srgbClr val="0078FF"/>
              </a:solidFill>
              <a:ln w="19050">
                <a:solidFill>
                  <a:schemeClr val="lt1"/>
                </a:solidFill>
              </a:ln>
              <a:effectLst/>
            </c:spPr>
            <c:extLst>
              <c:ext xmlns:c16="http://schemas.microsoft.com/office/drawing/2014/chart" uri="{C3380CC4-5D6E-409C-BE32-E72D297353CC}">
                <c16:uniqueId val="{0000000B-E1EA-4B92-AD2C-BB9DAC4D78C7}"/>
              </c:ext>
            </c:extLst>
          </c:dPt>
          <c:cat>
            <c:numRef>
              <c:f>Leht1!$A$2:$A$7</c:f>
              <c:numCache>
                <c:formatCode>General</c:formatCode>
                <c:ptCount val="6"/>
                <c:pt idx="0">
                  <c:v>1</c:v>
                </c:pt>
                <c:pt idx="1">
                  <c:v>2</c:v>
                </c:pt>
                <c:pt idx="2">
                  <c:v>3</c:v>
                </c:pt>
                <c:pt idx="3">
                  <c:v>4</c:v>
                </c:pt>
                <c:pt idx="4">
                  <c:v>5</c:v>
                </c:pt>
              </c:numCache>
            </c:numRef>
          </c:cat>
          <c:val>
            <c:numRef>
              <c:f>Leht1!$B$2:$B$7</c:f>
              <c:numCache>
                <c:formatCode>0%</c:formatCode>
                <c:ptCount val="6"/>
                <c:pt idx="0">
                  <c:v>0.48</c:v>
                </c:pt>
                <c:pt idx="1">
                  <c:v>0.37</c:v>
                </c:pt>
                <c:pt idx="2" formatCode="0.00%">
                  <c:v>5.0000000000000001E-3</c:v>
                </c:pt>
                <c:pt idx="3" formatCode="0.00%">
                  <c:v>5.0000000000000001E-3</c:v>
                </c:pt>
                <c:pt idx="4" formatCode="0.00%">
                  <c:v>0.14000000000000001</c:v>
                </c:pt>
              </c:numCache>
            </c:numRef>
          </c:val>
          <c:extLst>
            <c:ext xmlns:c16="http://schemas.microsoft.com/office/drawing/2014/chart" uri="{C3380CC4-5D6E-409C-BE32-E72D297353CC}">
              <c16:uniqueId val="{00000000-88F7-4756-821C-49AE72EF6CDB}"/>
            </c:ext>
          </c:extLst>
        </c:ser>
        <c:dLbls>
          <c:showLegendKey val="0"/>
          <c:showVal val="0"/>
          <c:showCatName val="0"/>
          <c:showSerName val="0"/>
          <c:showPercent val="0"/>
          <c:showBubbleSize val="0"/>
          <c:showLeaderLines val="1"/>
        </c:dLbls>
        <c:firstSliceAng val="28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542610578091159E-2"/>
          <c:y val="3.4375000000000003E-2"/>
          <c:w val="0.9034573894219089"/>
          <c:h val="0.83609350393700788"/>
        </c:manualLayout>
      </c:layout>
      <c:barChart>
        <c:barDir val="col"/>
        <c:grouping val="clustered"/>
        <c:varyColors val="0"/>
        <c:ser>
          <c:idx val="0"/>
          <c:order val="0"/>
          <c:tx>
            <c:strRef>
              <c:f>Sheet1!$B$1</c:f>
              <c:strCache>
                <c:ptCount val="1"/>
                <c:pt idx="0">
                  <c:v>Series 1</c:v>
                </c:pt>
              </c:strCache>
            </c:strRef>
          </c:tx>
          <c:spPr>
            <a:solidFill>
              <a:srgbClr val="0078FF"/>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3-2B43-46A8-B2B9-C79962B1BE84}"/>
              </c:ext>
            </c:extLst>
          </c:dPt>
          <c:dPt>
            <c:idx val="4"/>
            <c:invertIfNegative val="0"/>
            <c:bubble3D val="0"/>
            <c:spPr>
              <a:solidFill>
                <a:srgbClr val="0078FF"/>
              </a:solidFill>
              <a:ln>
                <a:noFill/>
              </a:ln>
              <a:effectLst/>
            </c:spPr>
            <c:extLst>
              <c:ext xmlns:c16="http://schemas.microsoft.com/office/drawing/2014/chart" uri="{C3380CC4-5D6E-409C-BE32-E72D297353CC}">
                <c16:uniqueId val="{00000001-2B43-46A8-B2B9-C79962B1BE84}"/>
              </c:ext>
            </c:extLst>
          </c:dPt>
          <c:dLbls>
            <c:spPr>
              <a:noFill/>
              <a:ln>
                <a:noFill/>
              </a:ln>
              <a:effectLst/>
            </c:spPr>
            <c:txPr>
              <a:bodyPr rot="-5400000" spcFirstLastPara="1" vertOverflow="ellipsis"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CY</c:v>
                </c:pt>
                <c:pt idx="1">
                  <c:v>EE</c:v>
                </c:pt>
                <c:pt idx="2">
                  <c:v>SI</c:v>
                </c:pt>
                <c:pt idx="3">
                  <c:v>EL</c:v>
                </c:pt>
                <c:pt idx="4">
                  <c:v>PT</c:v>
                </c:pt>
                <c:pt idx="5">
                  <c:v>ES</c:v>
                </c:pt>
                <c:pt idx="6">
                  <c:v>LV</c:v>
                </c:pt>
                <c:pt idx="7">
                  <c:v>MT</c:v>
                </c:pt>
              </c:strCache>
            </c:strRef>
          </c:cat>
          <c:val>
            <c:numRef>
              <c:f>Sheet1!$B$2:$B$9</c:f>
              <c:numCache>
                <c:formatCode>0%</c:formatCode>
                <c:ptCount val="8"/>
                <c:pt idx="0">
                  <c:v>3.25</c:v>
                </c:pt>
                <c:pt idx="1">
                  <c:v>2.41</c:v>
                </c:pt>
                <c:pt idx="2">
                  <c:v>2.33</c:v>
                </c:pt>
                <c:pt idx="3">
                  <c:v>2.0699999999999998</c:v>
                </c:pt>
                <c:pt idx="4">
                  <c:v>1.4</c:v>
                </c:pt>
                <c:pt idx="5">
                  <c:v>1.3</c:v>
                </c:pt>
                <c:pt idx="6">
                  <c:v>1.03</c:v>
                </c:pt>
                <c:pt idx="7">
                  <c:v>0.98</c:v>
                </c:pt>
              </c:numCache>
            </c:numRef>
          </c:val>
          <c:extLst>
            <c:ext xmlns:c16="http://schemas.microsoft.com/office/drawing/2014/chart" uri="{C3380CC4-5D6E-409C-BE32-E72D297353CC}">
              <c16:uniqueId val="{00000002-2B43-46A8-B2B9-C79962B1BE84}"/>
            </c:ext>
          </c:extLst>
        </c:ser>
        <c:dLbls>
          <c:showLegendKey val="0"/>
          <c:showVal val="0"/>
          <c:showCatName val="0"/>
          <c:showSerName val="0"/>
          <c:showPercent val="0"/>
          <c:showBubbleSize val="0"/>
        </c:dLbls>
        <c:gapWidth val="25"/>
        <c:overlap val="5"/>
        <c:axId val="404156648"/>
        <c:axId val="404161896"/>
      </c:barChart>
      <c:catAx>
        <c:axId val="40415664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solidFill>
                      <a:schemeClr val="bg1"/>
                    </a:solidFill>
                  </a:rPr>
                  <a:t>country</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0"/>
          <a:lstStyle/>
          <a:p>
            <a:pPr>
              <a:defRPr sz="1197" b="0" i="0" u="none" strike="noStrike" kern="1200" baseline="0">
                <a:solidFill>
                  <a:schemeClr val="bg1"/>
                </a:solidFill>
                <a:latin typeface="+mn-lt"/>
                <a:ea typeface="+mn-ea"/>
                <a:cs typeface="+mn-cs"/>
              </a:defRPr>
            </a:pPr>
            <a:endParaRPr lang="en-US"/>
          </a:p>
        </c:txPr>
        <c:crossAx val="404161896"/>
        <c:crosses val="autoZero"/>
        <c:auto val="1"/>
        <c:lblAlgn val="ctr"/>
        <c:lblOffset val="100"/>
        <c:tickMarkSkip val="2"/>
        <c:noMultiLvlLbl val="0"/>
      </c:catAx>
      <c:valAx>
        <c:axId val="404161896"/>
        <c:scaling>
          <c:orientation val="minMax"/>
        </c:scaling>
        <c:delete val="1"/>
        <c:axPos val="l"/>
        <c:majorGridlines>
          <c:spPr>
            <a:ln w="9525" cap="flat" cmpd="sng" algn="ctr">
              <a:solidFill>
                <a:srgbClr val="003CFF"/>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solidFill>
                      <a:schemeClr val="bg1"/>
                    </a:solidFill>
                  </a:rPr>
                  <a:t>%</a:t>
                </a:r>
                <a:r>
                  <a:rPr lang="en-US" baseline="0" dirty="0">
                    <a:solidFill>
                      <a:schemeClr val="bg1"/>
                    </a:solidFill>
                  </a:rPr>
                  <a:t> EU28 per GDP</a:t>
                </a:r>
                <a:endParaRPr lang="en-US" dirty="0">
                  <a:solidFill>
                    <a:schemeClr val="bg1"/>
                  </a:solidFill>
                </a:endParaRPr>
              </a:p>
            </c:rich>
          </c:tx>
          <c:layout>
            <c:manualLayout>
              <c:xMode val="edge"/>
              <c:yMode val="edge"/>
              <c:x val="0"/>
              <c:y val="0.26208562992125983"/>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crossAx val="404156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Kuupäeva kohatäid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F95A3A-4AC0-4C1D-8A85-CCED08C92F9F}" type="datetimeFigureOut">
              <a:rPr lang="en-US" smtClean="0"/>
              <a:t>6/21/2018</a:t>
            </a:fld>
            <a:endParaRPr lang="en-US"/>
          </a:p>
        </p:txBody>
      </p:sp>
      <p:sp>
        <p:nvSpPr>
          <p:cNvPr id="4" name="Slaidi pildi kohatä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ärkmete kohatäid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a:p>
        </p:txBody>
      </p:sp>
      <p:sp>
        <p:nvSpPr>
          <p:cNvPr id="6" name="Jaluse kohatäid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idinumbri kohatä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529E33-65E5-403A-9340-77D2DF082C6D}" type="slidenum">
              <a:rPr lang="en-US" smtClean="0"/>
              <a:t>‹#›</a:t>
            </a:fld>
            <a:endParaRPr lang="en-US"/>
          </a:p>
        </p:txBody>
      </p:sp>
    </p:spTree>
    <p:extLst>
      <p:ext uri="{BB962C8B-B14F-4D97-AF65-F5344CB8AC3E}">
        <p14:creationId xmlns:p14="http://schemas.microsoft.com/office/powerpoint/2010/main" val="2402549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1</a:t>
            </a:fld>
            <a:endParaRPr lang="en-US"/>
          </a:p>
        </p:txBody>
      </p:sp>
    </p:spTree>
    <p:extLst>
      <p:ext uri="{BB962C8B-B14F-4D97-AF65-F5344CB8AC3E}">
        <p14:creationId xmlns:p14="http://schemas.microsoft.com/office/powerpoint/2010/main" val="3091871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r>
              <a:rPr lang="et-EE" sz="1000" kern="1200" dirty="0">
                <a:solidFill>
                  <a:schemeClr val="tx1"/>
                </a:solidFill>
                <a:effectLst/>
                <a:latin typeface="Aino" panose="02000603040504020204" pitchFamily="50" charset="0"/>
              </a:rPr>
              <a:t>Estonia </a:t>
            </a:r>
            <a:r>
              <a:rPr lang="et-EE" sz="1000" kern="1200" dirty="0" err="1">
                <a:solidFill>
                  <a:schemeClr val="tx1"/>
                </a:solidFill>
                <a:effectLst/>
                <a:latin typeface="Aino" panose="02000603040504020204" pitchFamily="50" charset="0"/>
              </a:rPr>
              <a:t>offers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excellent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conditions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for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carrying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out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research</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projects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with</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highly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qualified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colleagues</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staff</a:t>
            </a:r>
            <a:r>
              <a:rPr lang="et-EE" sz="1000" kern="1200" dirty="0">
                <a:solidFill>
                  <a:schemeClr val="tx1"/>
                </a:solidFill>
                <a:effectLst/>
                <a:latin typeface="Aino" panose="02000603040504020204" pitchFamily="50" charset="0"/>
              </a:rPr>
              <a:t>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universities</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other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research</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institutes</a:t>
            </a:r>
            <a:r>
              <a:rPr lang="et-EE" sz="1000" kern="1200" dirty="0">
                <a:solidFill>
                  <a:schemeClr val="tx1"/>
                </a:solidFill>
                <a:effectLst/>
                <a:latin typeface="Aino" panose="02000603040504020204" pitchFamily="50" charset="0"/>
              </a:rPr>
              <a:t> and in </a:t>
            </a:r>
            <a:r>
              <a:rPr lang="et-EE" sz="1000" kern="1200" dirty="0" err="1">
                <a:solidFill>
                  <a:schemeClr val="tx1"/>
                </a:solidFill>
                <a:effectLst/>
                <a:latin typeface="Aino" panose="02000603040504020204" pitchFamily="50" charset="0"/>
              </a:rPr>
              <a:t>industry</a:t>
            </a:r>
            <a:r>
              <a:rPr lang="et-EE" sz="1000" kern="1200" dirty="0">
                <a:solidFill>
                  <a:schemeClr val="tx1"/>
                </a:solidFill>
                <a:effectLst/>
                <a:latin typeface="Aino" panose="02000603040504020204" pitchFamily="50" charset="0"/>
              </a:rPr>
              <a:t>. </a:t>
            </a:r>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10</a:t>
            </a:fld>
            <a:endParaRPr lang="en-US"/>
          </a:p>
        </p:txBody>
      </p:sp>
    </p:spTree>
    <p:extLst>
      <p:ext uri="{BB962C8B-B14F-4D97-AF65-F5344CB8AC3E}">
        <p14:creationId xmlns:p14="http://schemas.microsoft.com/office/powerpoint/2010/main" val="722449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000" kern="1200" dirty="0">
                <a:solidFill>
                  <a:schemeClr val="tx1"/>
                </a:solidFill>
                <a:effectLst/>
                <a:latin typeface="Aino" panose="02000603040504020204" pitchFamily="50" charset="0"/>
              </a:rPr>
              <a:t>Solutions </a:t>
            </a:r>
            <a:r>
              <a:rPr lang="et-EE" sz="1000" kern="1200" dirty="0" err="1">
                <a:solidFill>
                  <a:schemeClr val="tx1"/>
                </a:solidFill>
                <a:effectLst/>
                <a:latin typeface="Aino" panose="02000603040504020204" pitchFamily="50" charset="0"/>
              </a:rPr>
              <a:t>for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global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problems</a:t>
            </a:r>
            <a:r>
              <a:rPr lang="et-EE" sz="1000" kern="1200" dirty="0">
                <a:solidFill>
                  <a:schemeClr val="tx1"/>
                </a:solidFill>
                <a:effectLst/>
                <a:latin typeface="Aino" panose="02000603040504020204" pitchFamily="50" charset="0"/>
              </a:rPr>
              <a:t> are </a:t>
            </a:r>
            <a:r>
              <a:rPr lang="et-EE" sz="1000" kern="1200" dirty="0" err="1">
                <a:solidFill>
                  <a:schemeClr val="tx1"/>
                </a:solidFill>
                <a:effectLst/>
                <a:latin typeface="Aino" panose="02000603040504020204" pitchFamily="50" charset="0"/>
              </a:rPr>
              <a:t>sought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through</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development</a:t>
            </a:r>
            <a:r>
              <a:rPr lang="et-EE" sz="1000" kern="1200" dirty="0">
                <a:solidFill>
                  <a:schemeClr val="tx1"/>
                </a:solidFill>
                <a:effectLst/>
                <a:latin typeface="Aino" panose="02000603040504020204" pitchFamily="50" charset="0"/>
              </a:rPr>
              <a:t> of </a:t>
            </a:r>
            <a:r>
              <a:rPr lang="et-EE" sz="1000" kern="1200" dirty="0" err="1">
                <a:solidFill>
                  <a:schemeClr val="tx1"/>
                </a:solidFill>
                <a:effectLst/>
                <a:latin typeface="Aino" panose="02000603040504020204" pitchFamily="50" charset="0"/>
              </a:rPr>
              <a:t>science</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technology</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they</a:t>
            </a:r>
            <a:r>
              <a:rPr lang="et-EE" sz="1000" kern="1200" dirty="0">
                <a:solidFill>
                  <a:schemeClr val="tx1"/>
                </a:solidFill>
                <a:effectLst/>
                <a:latin typeface="Aino" panose="02000603040504020204" pitchFamily="50" charset="0"/>
              </a:rPr>
              <a:t> are </a:t>
            </a:r>
            <a:r>
              <a:rPr lang="et-EE" sz="1000" kern="1200" dirty="0" err="1">
                <a:solidFill>
                  <a:schemeClr val="tx1"/>
                </a:solidFill>
                <a:effectLst/>
                <a:latin typeface="Aino" panose="02000603040504020204" pitchFamily="50" charset="0"/>
              </a:rPr>
              <a:t>applied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ever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increasingly</a:t>
            </a:r>
            <a:r>
              <a:rPr lang="et-EE" sz="1000" kern="1200" dirty="0">
                <a:solidFill>
                  <a:schemeClr val="tx1"/>
                </a:solidFill>
                <a:effectLst/>
                <a:latin typeface="Aino" panose="02000603040504020204" pitchFamily="50" charset="0"/>
              </a:rPr>
              <a:t> in </a:t>
            </a:r>
            <a:r>
              <a:rPr lang="et-EE" sz="1000" kern="1200" dirty="0" err="1">
                <a:solidFill>
                  <a:schemeClr val="tx1"/>
                </a:solidFill>
                <a:effectLst/>
                <a:latin typeface="Aino" panose="02000603040504020204" pitchFamily="50" charset="0"/>
              </a:rPr>
              <a:t>cooperation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between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public</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private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sectors</a:t>
            </a:r>
            <a:r>
              <a:rPr lang="et-EE" sz="1000" kern="1200" dirty="0">
                <a:solidFill>
                  <a:schemeClr val="tx1"/>
                </a:solidFill>
                <a:effectLst/>
                <a:latin typeface="Aino" panose="02000603040504020204" pitchFamily="50" charset="0"/>
              </a:rPr>
              <a:t>.</a:t>
            </a:r>
          </a:p>
        </p:txBody>
      </p:sp>
      <p:sp>
        <p:nvSpPr>
          <p:cNvPr id="4" name="Slide Number Placeholder 3"/>
          <p:cNvSpPr>
            <a:spLocks noGrp="1"/>
          </p:cNvSpPr>
          <p:nvPr>
            <p:ph type="sldNum" sz="quarter" idx="10"/>
          </p:nvPr>
        </p:nvSpPr>
        <p:spPr/>
        <p:txBody>
          <a:bodyPr/>
          <a:lstStyle/>
          <a:p>
            <a:fld id="{CA529E33-65E5-403A-9340-77D2DF082C6D}" type="slidenum">
              <a:rPr lang="en-US" smtClean="0"/>
              <a:t>11</a:t>
            </a:fld>
            <a:endParaRPr lang="en-US"/>
          </a:p>
        </p:txBody>
      </p:sp>
    </p:spTree>
    <p:extLst>
      <p:ext uri="{BB962C8B-B14F-4D97-AF65-F5344CB8AC3E}">
        <p14:creationId xmlns:p14="http://schemas.microsoft.com/office/powerpoint/2010/main" val="2557931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r>
              <a:rPr lang="et-EE" sz="1000" kern="1200" dirty="0" err="1">
                <a:solidFill>
                  <a:schemeClr val="tx1"/>
                </a:solidFill>
                <a:effectLst/>
                <a:latin typeface="Aino" panose="02000603040504020204" pitchFamily="50" charset="0"/>
              </a:rPr>
              <a:t>For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example</a:t>
            </a:r>
            <a:r>
              <a:rPr lang="et-EE" sz="1000"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Starship</a:t>
            </a:r>
            <a:r>
              <a:rPr lang="et-EE" sz="1000" b="1" kern="1200" dirty="0">
                <a:solidFill>
                  <a:schemeClr val="tx1"/>
                </a:solidFill>
                <a:effectLst/>
                <a:latin typeface="Aino" panose="02000603040504020204" pitchFamily="50" charset="0"/>
              </a:rPr>
              <a:t> Technologies</a:t>
            </a:r>
            <a:r>
              <a:rPr lang="et-EE" sz="1000" kern="1200" dirty="0">
                <a:solidFill>
                  <a:schemeClr val="tx1"/>
                </a:solidFill>
                <a:effectLst/>
                <a:latin typeface="Aino" panose="02000603040504020204" pitchFamily="50" charset="0"/>
              </a:rPr>
              <a:t> in </a:t>
            </a:r>
            <a:r>
              <a:rPr lang="et-EE" sz="1000" kern="1200" dirty="0" err="1">
                <a:solidFill>
                  <a:schemeClr val="tx1"/>
                </a:solidFill>
                <a:effectLst/>
                <a:latin typeface="Aino" panose="02000603040504020204" pitchFamily="50" charset="0"/>
              </a:rPr>
              <a:t>cooperation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with</a:t>
            </a:r>
            <a:r>
              <a:rPr lang="et-EE" sz="1000" kern="1200" dirty="0">
                <a:solidFill>
                  <a:schemeClr val="tx1"/>
                </a:solidFill>
                <a:effectLst/>
                <a:latin typeface="Aino" panose="02000603040504020204" pitchFamily="50" charset="0"/>
              </a:rPr>
              <a:t> </a:t>
            </a:r>
            <a:r>
              <a:rPr lang="et-EE" sz="1000" b="1" kern="1200" dirty="0">
                <a:solidFill>
                  <a:schemeClr val="tx1"/>
                </a:solidFill>
                <a:effectLst/>
                <a:latin typeface="Aino" panose="02000603040504020204" pitchFamily="50" charset="0"/>
              </a:rPr>
              <a:t>Tallinn </a:t>
            </a:r>
            <a:r>
              <a:rPr lang="et-EE" sz="1000" b="1" kern="1200" dirty="0" err="1">
                <a:solidFill>
                  <a:schemeClr val="tx1"/>
                </a:solidFill>
                <a:effectLst/>
                <a:latin typeface="Aino" panose="02000603040504020204" pitchFamily="50" charset="0"/>
              </a:rPr>
              <a:t>University</a:t>
            </a:r>
            <a:r>
              <a:rPr lang="et-EE" sz="1000" b="1" kern="1200" dirty="0">
                <a:solidFill>
                  <a:schemeClr val="tx1"/>
                </a:solidFill>
                <a:effectLst/>
                <a:latin typeface="Aino" panose="02000603040504020204" pitchFamily="50" charset="0"/>
              </a:rPr>
              <a:t> of </a:t>
            </a:r>
            <a:r>
              <a:rPr lang="et-EE" sz="1000" b="1" kern="1200" dirty="0" err="1">
                <a:solidFill>
                  <a:schemeClr val="tx1"/>
                </a:solidFill>
                <a:effectLst/>
                <a:latin typeface="Aino" panose="02000603040504020204" pitchFamily="50" charset="0"/>
              </a:rPr>
              <a:t>Technology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develops</a:t>
            </a:r>
            <a:r>
              <a:rPr lang="et-EE" sz="1000" kern="1200" dirty="0">
                <a:solidFill>
                  <a:schemeClr val="tx1"/>
                </a:solidFill>
                <a:effectLst/>
                <a:latin typeface="Aino" panose="02000603040504020204" pitchFamily="50" charset="0"/>
              </a:rPr>
              <a:t> a </a:t>
            </a:r>
            <a:r>
              <a:rPr lang="et-EE" sz="1000" kern="1200" dirty="0" err="1">
                <a:solidFill>
                  <a:schemeClr val="tx1"/>
                </a:solidFill>
                <a:effectLst/>
                <a:latin typeface="Aino" panose="02000603040504020204" pitchFamily="50" charset="0"/>
              </a:rPr>
              <a:t>package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delivery</a:t>
            </a:r>
            <a:r>
              <a:rPr lang="et-EE" sz="1000" kern="1200" dirty="0">
                <a:solidFill>
                  <a:schemeClr val="tx1"/>
                </a:solidFill>
                <a:effectLst/>
                <a:latin typeface="Aino" panose="02000603040504020204" pitchFamily="50" charset="0"/>
              </a:rPr>
              <a:t> robot, </a:t>
            </a:r>
            <a:r>
              <a:rPr lang="et-EE" sz="1000" kern="1200" dirty="0" err="1">
                <a:solidFill>
                  <a:schemeClr val="tx1"/>
                </a:solidFill>
                <a:effectLst/>
                <a:latin typeface="Aino" panose="02000603040504020204" pitchFamily="50" charset="0"/>
              </a:rPr>
              <a:t>which</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has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been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tested</a:t>
            </a:r>
            <a:r>
              <a:rPr lang="et-EE" sz="1000" kern="1200" dirty="0">
                <a:solidFill>
                  <a:schemeClr val="tx1"/>
                </a:solidFill>
                <a:effectLst/>
                <a:latin typeface="Aino" panose="02000603040504020204" pitchFamily="50" charset="0"/>
              </a:rPr>
              <a:t> in </a:t>
            </a:r>
            <a:r>
              <a:rPr lang="et-EE" sz="1000" kern="1200" dirty="0" err="1">
                <a:solidFill>
                  <a:schemeClr val="tx1"/>
                </a:solidFill>
                <a:effectLst/>
                <a:latin typeface="Aino" panose="02000603040504020204" pitchFamily="50" charset="0"/>
              </a:rPr>
              <a:t>more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than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hundred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cities</a:t>
            </a:r>
            <a:r>
              <a:rPr lang="et-EE" sz="1000" kern="1200" dirty="0">
                <a:solidFill>
                  <a:schemeClr val="tx1"/>
                </a:solidFill>
                <a:effectLst/>
                <a:latin typeface="Aino" panose="02000603040504020204" pitchFamily="50" charset="0"/>
              </a:rPr>
              <a:t> all </a:t>
            </a:r>
            <a:r>
              <a:rPr lang="et-EE" sz="1000" kern="1200" dirty="0" err="1">
                <a:solidFill>
                  <a:schemeClr val="tx1"/>
                </a:solidFill>
                <a:effectLst/>
                <a:latin typeface="Aino" panose="02000603040504020204" pitchFamily="50" charset="0"/>
              </a:rPr>
              <a:t>over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world</a:t>
            </a:r>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29E33-65E5-403A-9340-77D2DF082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328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000" b="1" kern="1200" dirty="0" err="1">
                <a:solidFill>
                  <a:schemeClr val="tx1"/>
                </a:solidFill>
                <a:effectLst/>
                <a:latin typeface="Aino" panose="02000603040504020204" pitchFamily="50" charset="0"/>
              </a:rPr>
              <a:t>Global</a:t>
            </a:r>
            <a:r>
              <a:rPr lang="et-EE" sz="1000" b="1"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Cleantech</a:t>
            </a:r>
            <a:r>
              <a:rPr lang="et-EE" sz="1000" b="1" kern="1200" dirty="0">
                <a:solidFill>
                  <a:schemeClr val="tx1"/>
                </a:solidFill>
                <a:effectLst/>
                <a:latin typeface="Aino" panose="02000603040504020204" pitchFamily="50" charset="0"/>
              </a:rPr>
              <a:t> 100</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club</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member</a:t>
            </a:r>
            <a:r>
              <a:rPr lang="et-EE" sz="1000" kern="1200" dirty="0">
                <a:solidFill>
                  <a:schemeClr val="tx1"/>
                </a:solidFill>
                <a:effectLst/>
                <a:latin typeface="Aino" panose="02000603040504020204" pitchFamily="50" charset="0"/>
              </a:rPr>
              <a:t> and </a:t>
            </a:r>
            <a:r>
              <a:rPr lang="et-EE" sz="1000" b="1" kern="1200" dirty="0" err="1">
                <a:solidFill>
                  <a:schemeClr val="tx1"/>
                </a:solidFill>
                <a:effectLst/>
                <a:latin typeface="Aino" panose="02000603040504020204" pitchFamily="50" charset="0"/>
              </a:rPr>
              <a:t>European</a:t>
            </a:r>
            <a:r>
              <a:rPr lang="et-EE" sz="1000" b="1"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Space</a:t>
            </a:r>
            <a:r>
              <a:rPr lang="et-EE" sz="1000" b="1"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Agency</a:t>
            </a:r>
            <a:r>
              <a:rPr lang="et-EE" sz="1000" kern="1200" dirty="0" err="1">
                <a:solidFill>
                  <a:schemeClr val="tx1"/>
                </a:solidFill>
                <a:effectLst/>
                <a:latin typeface="Aino" panose="02000603040504020204" pitchFamily="50" charset="0"/>
              </a:rPr>
              <a:t>'s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supplier</a:t>
            </a:r>
            <a:r>
              <a:rPr lang="et-EE" sz="1000"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Skeleton</a:t>
            </a:r>
            <a:r>
              <a:rPr lang="et-EE" sz="1000" b="1" kern="1200" dirty="0">
                <a:solidFill>
                  <a:schemeClr val="tx1"/>
                </a:solidFill>
                <a:effectLst/>
                <a:latin typeface="Aino" panose="02000603040504020204" pitchFamily="50" charset="0"/>
              </a:rPr>
              <a:t> Technologies </a:t>
            </a:r>
            <a:r>
              <a:rPr lang="et-EE" sz="1000" kern="1200" dirty="0" err="1">
                <a:solidFill>
                  <a:schemeClr val="tx1"/>
                </a:solidFill>
                <a:effectLst/>
                <a:latin typeface="Aino" panose="02000603040504020204" pitchFamily="50" charset="0"/>
              </a:rPr>
              <a:t>is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European</a:t>
            </a:r>
            <a:r>
              <a:rPr lang="et-EE" sz="1000" kern="1200" dirty="0">
                <a:solidFill>
                  <a:schemeClr val="tx1"/>
                </a:solidFill>
                <a:effectLst/>
                <a:latin typeface="Aino" panose="02000603040504020204" pitchFamily="50" charset="0"/>
              </a:rPr>
              <a:t> market </a:t>
            </a:r>
            <a:r>
              <a:rPr lang="et-EE" sz="1000" kern="1200" dirty="0" err="1">
                <a:solidFill>
                  <a:schemeClr val="tx1"/>
                </a:solidFill>
                <a:effectLst/>
                <a:latin typeface="Aino" panose="02000603040504020204" pitchFamily="50" charset="0"/>
              </a:rPr>
              <a:t>leader</a:t>
            </a:r>
            <a:r>
              <a:rPr lang="et-EE" sz="1000" kern="1200" dirty="0">
                <a:solidFill>
                  <a:schemeClr val="tx1"/>
                </a:solidFill>
                <a:effectLst/>
                <a:latin typeface="Aino" panose="02000603040504020204" pitchFamily="50" charset="0"/>
              </a:rPr>
              <a:t> in </a:t>
            </a:r>
            <a:r>
              <a:rPr lang="et-EE" sz="1000" kern="1200" dirty="0" err="1">
                <a:solidFill>
                  <a:schemeClr val="tx1"/>
                </a:solidFill>
                <a:effectLst/>
                <a:latin typeface="Aino" panose="02000603040504020204" pitchFamily="50" charset="0"/>
              </a:rPr>
              <a:t>ultracapacitor-based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energy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storage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that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was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created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by</a:t>
            </a:r>
            <a:r>
              <a:rPr lang="et-EE" sz="1000"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University</a:t>
            </a:r>
            <a:r>
              <a:rPr lang="et-EE" sz="1000" b="1" kern="1200" dirty="0">
                <a:solidFill>
                  <a:schemeClr val="tx1"/>
                </a:solidFill>
                <a:effectLst/>
                <a:latin typeface="Aino" panose="02000603040504020204" pitchFamily="50" charset="0"/>
              </a:rPr>
              <a:t> of Tartu</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scientists</a:t>
            </a:r>
            <a:r>
              <a:rPr lang="et-EE" sz="1000" kern="1200" dirty="0">
                <a:solidFill>
                  <a:schemeClr val="tx1"/>
                </a:solidFill>
                <a:effectLst/>
                <a:latin typeface="Aino" panose="02000603040504020204" pitchFamily="50" charset="0"/>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29E33-65E5-403A-9340-77D2DF082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473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high</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quality</a:t>
            </a:r>
            <a:r>
              <a:rPr lang="et-EE" sz="1000" kern="1200" dirty="0">
                <a:solidFill>
                  <a:schemeClr val="tx1"/>
                </a:solidFill>
                <a:effectLst/>
                <a:latin typeface="Aino" panose="02000603040504020204" pitchFamily="50" charset="0"/>
              </a:rPr>
              <a:t> of Estonian </a:t>
            </a:r>
            <a:r>
              <a:rPr lang="et-EE" sz="1000" kern="1200" dirty="0" err="1">
                <a:solidFill>
                  <a:schemeClr val="tx1"/>
                </a:solidFill>
                <a:effectLst/>
                <a:latin typeface="Aino" panose="02000603040504020204" pitchFamily="50" charset="0"/>
              </a:rPr>
              <a:t>research</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researchers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also</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visible</a:t>
            </a:r>
            <a:r>
              <a:rPr lang="et-EE" sz="1000" kern="1200" dirty="0">
                <a:solidFill>
                  <a:schemeClr val="tx1"/>
                </a:solidFill>
                <a:effectLst/>
                <a:latin typeface="Aino" panose="02000603040504020204" pitchFamily="50" charset="0"/>
              </a:rPr>
              <a:t> in </a:t>
            </a:r>
            <a:r>
              <a:rPr lang="et-EE" sz="1000" kern="1200" dirty="0" err="1">
                <a:solidFill>
                  <a:schemeClr val="tx1"/>
                </a:solidFill>
                <a:effectLst/>
                <a:latin typeface="Aino" panose="02000603040504020204" pitchFamily="50" charset="0"/>
              </a:rPr>
              <a:t>research</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output</a:t>
            </a:r>
            <a:r>
              <a:rPr lang="et-EE" sz="1000" kern="1200" dirty="0">
                <a:solidFill>
                  <a:schemeClr val="tx1"/>
                </a:solidFill>
                <a:effectLst/>
                <a:latin typeface="Aino" panose="02000603040504020204" pitchFamily="50" charset="0"/>
              </a:rPr>
              <a:t>.</a:t>
            </a:r>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14</a:t>
            </a:fld>
            <a:endParaRPr lang="en-US"/>
          </a:p>
        </p:txBody>
      </p:sp>
    </p:spTree>
    <p:extLst>
      <p:ext uri="{BB962C8B-B14F-4D97-AF65-F5344CB8AC3E}">
        <p14:creationId xmlns:p14="http://schemas.microsoft.com/office/powerpoint/2010/main" val="1403466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most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cited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fields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compared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to</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global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average</a:t>
            </a:r>
            <a:r>
              <a:rPr lang="et-EE" sz="1000" kern="1200" dirty="0">
                <a:solidFill>
                  <a:schemeClr val="tx1"/>
                </a:solidFill>
                <a:effectLst/>
                <a:latin typeface="Aino" panose="02000603040504020204" pitchFamily="50" charset="0"/>
              </a:rPr>
              <a:t> of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field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according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to</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WoS</a:t>
            </a:r>
            <a:r>
              <a:rPr lang="et-EE" sz="1000" kern="1200" dirty="0">
                <a:solidFill>
                  <a:schemeClr val="tx1"/>
                </a:solidFill>
                <a:effectLst/>
                <a:latin typeface="Aino" panose="02000603040504020204" pitchFamily="50" charset="0"/>
              </a:rPr>
              <a:t> are </a:t>
            </a:r>
            <a:r>
              <a:rPr lang="et-EE" sz="1000" kern="1200" dirty="0" err="1">
                <a:solidFill>
                  <a:schemeClr val="tx1"/>
                </a:solidFill>
                <a:effectLst/>
                <a:latin typeface="Aino" panose="02000603040504020204" pitchFamily="50" charset="0"/>
              </a:rPr>
              <a:t>environmental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sciences</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ecology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plant</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animal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sciences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clinical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medicine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molecular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biology</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genetics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physics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pharmacology</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toxicology</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psychiatry</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psychology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Among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recent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notable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discoveries</a:t>
            </a:r>
            <a:r>
              <a:rPr lang="et-EE" sz="1000" kern="1200" dirty="0">
                <a:solidFill>
                  <a:schemeClr val="tx1"/>
                </a:solidFill>
                <a:effectLst/>
                <a:latin typeface="Aino" panose="02000603040504020204" pitchFamily="50" charset="0"/>
              </a:rPr>
              <a:t> are Estonian </a:t>
            </a:r>
            <a:r>
              <a:rPr lang="et-EE" sz="1000" kern="1200" dirty="0" err="1">
                <a:solidFill>
                  <a:schemeClr val="tx1"/>
                </a:solidFill>
                <a:effectLst/>
                <a:latin typeface="Aino" panose="02000603040504020204" pitchFamily="50" charset="0"/>
              </a:rPr>
              <a:t>researchers</a:t>
            </a:r>
            <a:r>
              <a:rPr lang="et-EE" sz="1000" kern="1200" dirty="0">
                <a:solidFill>
                  <a:schemeClr val="tx1"/>
                </a:solidFill>
                <a:effectLst/>
                <a:latin typeface="Aino" panose="02000603040504020204" pitchFamily="50" charset="0"/>
              </a:rPr>
              <a:t> Ülo Niinemets, </a:t>
            </a:r>
            <a:r>
              <a:rPr lang="et-EE" sz="1000" kern="1200" dirty="0" err="1">
                <a:solidFill>
                  <a:schemeClr val="tx1"/>
                </a:solidFill>
                <a:effectLst/>
                <a:latin typeface="Aino" panose="02000603040504020204" pitchFamily="50" charset="0"/>
              </a:rPr>
              <a:t>who</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found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that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stressed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plants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emit</a:t>
            </a:r>
            <a:r>
              <a:rPr lang="et-EE" sz="1000" kern="1200" dirty="0">
                <a:solidFill>
                  <a:schemeClr val="tx1"/>
                </a:solidFill>
                <a:effectLst/>
                <a:latin typeface="Aino" panose="02000603040504020204" pitchFamily="50" charset="0"/>
              </a:rPr>
              <a:t> a stress </a:t>
            </a:r>
            <a:r>
              <a:rPr lang="et-EE" sz="1000" kern="1200" dirty="0" err="1">
                <a:solidFill>
                  <a:schemeClr val="tx1"/>
                </a:solidFill>
                <a:effectLst/>
                <a:latin typeface="Aino" panose="02000603040504020204" pitchFamily="50" charset="0"/>
              </a:rPr>
              <a:t>response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thus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helping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to</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create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clouds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while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researcher</a:t>
            </a:r>
            <a:r>
              <a:rPr lang="et-EE" sz="1000" kern="1200" dirty="0">
                <a:solidFill>
                  <a:schemeClr val="tx1"/>
                </a:solidFill>
                <a:effectLst/>
                <a:latin typeface="Aino" panose="02000603040504020204" pitchFamily="50" charset="0"/>
              </a:rPr>
              <a:t> Tuul Sepp </a:t>
            </a:r>
            <a:r>
              <a:rPr lang="et-EE" sz="1000" kern="1200" dirty="0" err="1">
                <a:solidFill>
                  <a:schemeClr val="tx1"/>
                </a:solidFill>
                <a:effectLst/>
                <a:latin typeface="Aino" panose="02000603040504020204" pitchFamily="50" charset="0"/>
              </a:rPr>
              <a:t>studied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colour</a:t>
            </a:r>
            <a:r>
              <a:rPr lang="et-EE" sz="1000" kern="1200" dirty="0">
                <a:solidFill>
                  <a:schemeClr val="tx1"/>
                </a:solidFill>
                <a:effectLst/>
                <a:latin typeface="Aino" panose="02000603040504020204" pitchFamily="50" charset="0"/>
              </a:rPr>
              <a:t> of </a:t>
            </a:r>
            <a:r>
              <a:rPr lang="et-EE" sz="1000" kern="1200" dirty="0" err="1">
                <a:solidFill>
                  <a:schemeClr val="tx1"/>
                </a:solidFill>
                <a:effectLst/>
                <a:latin typeface="Aino" panose="02000603040504020204" pitchFamily="50" charset="0"/>
              </a:rPr>
              <a:t>House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Finch</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plumage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finding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that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birds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with</a:t>
            </a:r>
            <a:r>
              <a:rPr lang="et-EE" sz="1000" kern="1200" dirty="0">
                <a:solidFill>
                  <a:schemeClr val="tx1"/>
                </a:solidFill>
                <a:effectLst/>
                <a:latin typeface="Aino" panose="02000603040504020204" pitchFamily="50" charset="0"/>
              </a:rPr>
              <a:t> poor </a:t>
            </a:r>
            <a:r>
              <a:rPr lang="et-EE" sz="1000" kern="1200" dirty="0" err="1">
                <a:solidFill>
                  <a:schemeClr val="tx1"/>
                </a:solidFill>
                <a:effectLst/>
                <a:latin typeface="Aino" panose="02000603040504020204" pitchFamily="50" charset="0"/>
              </a:rPr>
              <a:t>digestion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basically</a:t>
            </a:r>
            <a:r>
              <a:rPr lang="et-EE" sz="1000" kern="1200" dirty="0">
                <a:solidFill>
                  <a:schemeClr val="tx1"/>
                </a:solidFill>
                <a:effectLst/>
                <a:latin typeface="Aino" panose="02000603040504020204" pitchFamily="50" charset="0"/>
              </a:rPr>
              <a:t> loose </a:t>
            </a:r>
            <a:r>
              <a:rPr lang="et-EE" sz="1000" kern="1200" dirty="0" err="1">
                <a:solidFill>
                  <a:schemeClr val="tx1"/>
                </a:solidFill>
                <a:effectLst/>
                <a:latin typeface="Aino" panose="02000603040504020204" pitchFamily="50" charset="0"/>
              </a:rPr>
              <a:t>their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colour</a:t>
            </a:r>
            <a:r>
              <a:rPr lang="et-EE" sz="1000" kern="1200" dirty="0">
                <a:solidFill>
                  <a:schemeClr val="tx1"/>
                </a:solidFill>
                <a:effectLst/>
                <a:latin typeface="Aino" panose="02000603040504020204" pitchFamily="50" charset="0"/>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29E33-65E5-403A-9340-77D2DF082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48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000" kern="1200" dirty="0" err="1">
                <a:solidFill>
                  <a:schemeClr val="tx1"/>
                </a:solidFill>
                <a:effectLst/>
                <a:latin typeface="Aino" panose="02000603040504020204" pitchFamily="50" charset="0"/>
              </a:rPr>
              <a:t>For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publications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published</a:t>
            </a:r>
            <a:r>
              <a:rPr lang="et-EE" sz="1000" kern="1200" dirty="0">
                <a:solidFill>
                  <a:schemeClr val="tx1"/>
                </a:solidFill>
                <a:effectLst/>
                <a:latin typeface="Aino" panose="02000603040504020204" pitchFamily="50" charset="0"/>
              </a:rPr>
              <a:t> in 2015 </a:t>
            </a:r>
            <a:r>
              <a:rPr lang="et-EE" sz="1000" kern="1200" dirty="0" err="1">
                <a:solidFill>
                  <a:schemeClr val="tx1"/>
                </a:solidFill>
                <a:effectLst/>
                <a:latin typeface="Aino" panose="02000603040504020204" pitchFamily="50" charset="0"/>
              </a:rPr>
              <a:t>by</a:t>
            </a:r>
            <a:r>
              <a:rPr lang="et-EE" sz="1000" kern="1200" dirty="0">
                <a:solidFill>
                  <a:schemeClr val="tx1"/>
                </a:solidFill>
                <a:effectLst/>
                <a:latin typeface="Aino" panose="02000603040504020204" pitchFamily="50" charset="0"/>
              </a:rPr>
              <a:t> Estonian </a:t>
            </a:r>
            <a:r>
              <a:rPr lang="et-EE" sz="1000" kern="1200" dirty="0" err="1">
                <a:solidFill>
                  <a:schemeClr val="tx1"/>
                </a:solidFill>
                <a:effectLst/>
                <a:latin typeface="Aino" panose="02000603040504020204" pitchFamily="50" charset="0"/>
              </a:rPr>
              <a:t>authors</a:t>
            </a:r>
            <a:r>
              <a:rPr lang="et-EE" sz="1000" kern="1200" dirty="0">
                <a:solidFill>
                  <a:schemeClr val="tx1"/>
                </a:solidFill>
                <a:effectLst/>
                <a:latin typeface="Aino" panose="02000603040504020204" pitchFamily="50" charset="0"/>
              </a:rPr>
              <a:t>, 10.3% </a:t>
            </a:r>
            <a:r>
              <a:rPr lang="et-EE" sz="1000" kern="1200" dirty="0" err="1">
                <a:solidFill>
                  <a:schemeClr val="tx1"/>
                </a:solidFill>
                <a:effectLst/>
                <a:latin typeface="Aino" panose="02000603040504020204" pitchFamily="50" charset="0"/>
              </a:rPr>
              <a:t>reached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10% of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world`s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most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cited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publications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This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result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guarantees</a:t>
            </a:r>
            <a:r>
              <a:rPr lang="et-EE" sz="1000" kern="1200" dirty="0">
                <a:solidFill>
                  <a:schemeClr val="tx1"/>
                </a:solidFill>
                <a:effectLst/>
                <a:latin typeface="Aino" panose="02000603040504020204" pitchFamily="50" charset="0"/>
              </a:rPr>
              <a:t> Estonia a </a:t>
            </a:r>
            <a:r>
              <a:rPr lang="et-EE" sz="1000" kern="1200" dirty="0" err="1">
                <a:solidFill>
                  <a:schemeClr val="tx1"/>
                </a:solidFill>
                <a:effectLst/>
                <a:latin typeface="Aino" panose="02000603040504020204" pitchFamily="50" charset="0"/>
              </a:rPr>
              <a:t>place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among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top</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twenty</a:t>
            </a:r>
            <a:r>
              <a:rPr lang="et-EE" sz="1000" kern="1200" dirty="0">
                <a:solidFill>
                  <a:schemeClr val="tx1"/>
                </a:solidFill>
                <a:effectLst/>
                <a:latin typeface="Aino" panose="02000603040504020204" pitchFamily="50" charset="0"/>
              </a:rPr>
              <a:t> in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world</a:t>
            </a:r>
            <a:r>
              <a:rPr lang="et-EE" sz="1000" kern="1200" dirty="0">
                <a:solidFill>
                  <a:schemeClr val="tx1"/>
                </a:solidFill>
                <a:effectLst/>
                <a:latin typeface="Aino" panose="02000603040504020204" pitchFamily="50" charset="0"/>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29E33-65E5-403A-9340-77D2DF082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670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29E33-65E5-403A-9340-77D2DF082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715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000" kern="1200" dirty="0" err="1">
                <a:solidFill>
                  <a:schemeClr val="tx1"/>
                </a:solidFill>
                <a:effectLst/>
                <a:latin typeface="Aino" panose="02000603040504020204" pitchFamily="50" charset="0"/>
              </a:rPr>
              <a:t>According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to</a:t>
            </a:r>
            <a:r>
              <a:rPr lang="et-EE" sz="1000" kern="1200" dirty="0">
                <a:solidFill>
                  <a:schemeClr val="tx1"/>
                </a:solidFill>
                <a:effectLst/>
                <a:latin typeface="Aino" panose="02000603040504020204" pitchFamily="50" charset="0"/>
              </a:rPr>
              <a:t> </a:t>
            </a:r>
            <a:r>
              <a:rPr lang="et-EE" sz="1000" b="1" kern="1200" dirty="0">
                <a:solidFill>
                  <a:schemeClr val="tx1"/>
                </a:solidFill>
                <a:effectLst/>
                <a:latin typeface="Aino" panose="02000603040504020204" pitchFamily="50" charset="0"/>
              </a:rPr>
              <a:t>OECD PISA</a:t>
            </a:r>
            <a:r>
              <a:rPr lang="et-EE" sz="1000" kern="1200" dirty="0">
                <a:solidFill>
                  <a:schemeClr val="tx1"/>
                </a:solidFill>
                <a:effectLst/>
                <a:latin typeface="Aino" panose="02000603040504020204" pitchFamily="50" charset="0"/>
              </a:rPr>
              <a:t> test </a:t>
            </a:r>
            <a:r>
              <a:rPr lang="et-EE" sz="1000" kern="1200" dirty="0" err="1">
                <a:solidFill>
                  <a:schemeClr val="tx1"/>
                </a:solidFill>
                <a:effectLst/>
                <a:latin typeface="Aino" panose="02000603040504020204" pitchFamily="50" charset="0"/>
              </a:rPr>
              <a:t>results</a:t>
            </a:r>
            <a:r>
              <a:rPr lang="et-EE" sz="1000" kern="1200" dirty="0">
                <a:solidFill>
                  <a:schemeClr val="tx1"/>
                </a:solidFill>
                <a:effectLst/>
                <a:latin typeface="Aino" panose="02000603040504020204" pitchFamily="50" charset="0"/>
              </a:rPr>
              <a:t> in 2015 Estonian </a:t>
            </a:r>
            <a:r>
              <a:rPr lang="et-EE" sz="1000" kern="1200" dirty="0" err="1">
                <a:solidFill>
                  <a:schemeClr val="tx1"/>
                </a:solidFill>
                <a:effectLst/>
                <a:latin typeface="Aino" panose="02000603040504020204" pitchFamily="50" charset="0"/>
              </a:rPr>
              <a:t>students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were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Europeans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best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performing</a:t>
            </a:r>
            <a:r>
              <a:rPr lang="et-EE" sz="1000" kern="1200" dirty="0">
                <a:solidFill>
                  <a:schemeClr val="tx1"/>
                </a:solidFill>
                <a:effectLst/>
                <a:latin typeface="Aino" panose="02000603040504020204" pitchFamily="50" charset="0"/>
              </a:rPr>
              <a:t> in </a:t>
            </a:r>
            <a:r>
              <a:rPr lang="et-EE" sz="1000" kern="1200" dirty="0" err="1">
                <a:solidFill>
                  <a:schemeClr val="tx1"/>
                </a:solidFill>
                <a:effectLst/>
                <a:latin typeface="Aino" panose="02000603040504020204" pitchFamily="50" charset="0"/>
              </a:rPr>
              <a:t>science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reading</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mathematics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while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also</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belong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to</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TOP3 of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world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following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Singapore</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Japan</a:t>
            </a:r>
            <a:r>
              <a:rPr lang="et-EE" sz="1000" kern="1200" dirty="0">
                <a:solidFill>
                  <a:schemeClr val="tx1"/>
                </a:solidFill>
                <a:effectLst/>
                <a:latin typeface="Aino" panose="02000603040504020204" pitchFamily="50" charset="0"/>
              </a:rPr>
              <a:t>. </a:t>
            </a:r>
          </a:p>
          <a:p>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18</a:t>
            </a:fld>
            <a:endParaRPr lang="en-US"/>
          </a:p>
        </p:txBody>
      </p:sp>
    </p:spTree>
    <p:extLst>
      <p:ext uri="{BB962C8B-B14F-4D97-AF65-F5344CB8AC3E}">
        <p14:creationId xmlns:p14="http://schemas.microsoft.com/office/powerpoint/2010/main" val="3799238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000" kern="1200" dirty="0" err="1">
                <a:solidFill>
                  <a:schemeClr val="tx1"/>
                </a:solidFill>
                <a:effectLst/>
                <a:latin typeface="Aino" panose="02000603040504020204" pitchFamily="50" charset="0"/>
              </a:rPr>
              <a:t>Between</a:t>
            </a:r>
            <a:r>
              <a:rPr lang="et-EE" sz="1000" kern="1200" dirty="0">
                <a:solidFill>
                  <a:schemeClr val="tx1"/>
                </a:solidFill>
                <a:effectLst/>
                <a:latin typeface="Aino" panose="02000603040504020204" pitchFamily="50" charset="0"/>
              </a:rPr>
              <a:t> 2005-2016 </a:t>
            </a:r>
            <a:r>
              <a:rPr lang="et-EE" sz="1000" kern="1200" dirty="0" err="1">
                <a:solidFill>
                  <a:schemeClr val="tx1"/>
                </a:solidFill>
                <a:effectLst/>
                <a:latin typeface="Aino" panose="02000603040504020204" pitchFamily="50" charset="0"/>
              </a:rPr>
              <a:t>tertiary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educational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attainment</a:t>
            </a:r>
            <a:r>
              <a:rPr lang="et-EE" sz="1000" kern="1200" dirty="0">
                <a:solidFill>
                  <a:schemeClr val="tx1"/>
                </a:solidFill>
                <a:effectLst/>
                <a:latin typeface="Aino" panose="02000603040504020204" pitchFamily="50" charset="0"/>
              </a:rPr>
              <a:t> in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age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group</a:t>
            </a:r>
            <a:r>
              <a:rPr lang="et-EE" sz="1000" kern="1200" dirty="0">
                <a:solidFill>
                  <a:schemeClr val="tx1"/>
                </a:solidFill>
                <a:effectLst/>
                <a:latin typeface="Aino" panose="02000603040504020204" pitchFamily="50" charset="0"/>
              </a:rPr>
              <a:t> 30-34 </a:t>
            </a:r>
            <a:r>
              <a:rPr lang="et-EE" sz="1000" kern="1200" dirty="0" err="1">
                <a:solidFill>
                  <a:schemeClr val="tx1"/>
                </a:solidFill>
                <a:effectLst/>
                <a:latin typeface="Aino" panose="02000603040504020204" pitchFamily="50" charset="0"/>
              </a:rPr>
              <a:t>increased</a:t>
            </a:r>
            <a:r>
              <a:rPr lang="et-EE" sz="1000" kern="1200" dirty="0">
                <a:solidFill>
                  <a:schemeClr val="tx1"/>
                </a:solidFill>
                <a:effectLst/>
                <a:latin typeface="Aino" panose="02000603040504020204" pitchFamily="50" charset="0"/>
              </a:rPr>
              <a:t> in Estonia </a:t>
            </a:r>
            <a:r>
              <a:rPr lang="et-EE" sz="1000" kern="1200" dirty="0" err="1">
                <a:solidFill>
                  <a:schemeClr val="tx1"/>
                </a:solidFill>
                <a:effectLst/>
                <a:latin typeface="Aino" panose="02000603040504020204" pitchFamily="50" charset="0"/>
              </a:rPr>
              <a:t>around</a:t>
            </a:r>
            <a:r>
              <a:rPr lang="et-EE" sz="1000" kern="1200" dirty="0">
                <a:solidFill>
                  <a:schemeClr val="tx1"/>
                </a:solidFill>
                <a:effectLst/>
                <a:latin typeface="Aino" panose="02000603040504020204" pitchFamily="50" charset="0"/>
              </a:rPr>
              <a:t> 14%, </a:t>
            </a:r>
            <a:r>
              <a:rPr lang="et-EE" sz="1000" kern="1200" dirty="0" err="1">
                <a:solidFill>
                  <a:schemeClr val="tx1"/>
                </a:solidFill>
                <a:effectLst/>
                <a:latin typeface="Aino" panose="02000603040504020204" pitchFamily="50" charset="0"/>
              </a:rPr>
              <a:t>with</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its</a:t>
            </a:r>
            <a:r>
              <a:rPr lang="et-EE" sz="1000" kern="1200" dirty="0">
                <a:solidFill>
                  <a:schemeClr val="tx1"/>
                </a:solidFill>
                <a:effectLst/>
                <a:latin typeface="Aino" panose="02000603040504020204" pitchFamily="50" charset="0"/>
              </a:rPr>
              <a:t> 45,4% </a:t>
            </a:r>
            <a:r>
              <a:rPr lang="et-EE" sz="1000" kern="1200" dirty="0" err="1">
                <a:solidFill>
                  <a:schemeClr val="tx1"/>
                </a:solidFill>
                <a:effectLst/>
                <a:latin typeface="Aino" panose="02000603040504020204" pitchFamily="50" charset="0"/>
              </a:rPr>
              <a:t>it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higher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than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European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Union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average</a:t>
            </a:r>
            <a:r>
              <a:rPr lang="et-EE" sz="1000" kern="1200" dirty="0">
                <a:solidFill>
                  <a:schemeClr val="tx1"/>
                </a:solidFill>
                <a:effectLst/>
                <a:latin typeface="Aino" panose="02000603040504020204" pitchFamily="50" charset="0"/>
              </a:rPr>
              <a:t> 39,1%. </a:t>
            </a:r>
          </a:p>
          <a:p>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19</a:t>
            </a:fld>
            <a:endParaRPr lang="en-US"/>
          </a:p>
        </p:txBody>
      </p:sp>
    </p:spTree>
    <p:extLst>
      <p:ext uri="{BB962C8B-B14F-4D97-AF65-F5344CB8AC3E}">
        <p14:creationId xmlns:p14="http://schemas.microsoft.com/office/powerpoint/2010/main" val="4011142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lIns="0" tIns="0" rIns="0" bIns="0"/>
          <a:lstStyle/>
          <a:p>
            <a:endParaRPr lang="en-US" sz="1000" dirty="0">
              <a:latin typeface="Aino" panose="02000603040504020204" pitchFamily="50" charset="0"/>
            </a:endParaRPr>
          </a:p>
        </p:txBody>
      </p:sp>
      <p:sp>
        <p:nvSpPr>
          <p:cNvPr id="4" name="Slaidinumbri kohatäide 3"/>
          <p:cNvSpPr>
            <a:spLocks noGrp="1"/>
          </p:cNvSpPr>
          <p:nvPr>
            <p:ph type="sldNum" sz="quarter" idx="10"/>
          </p:nvPr>
        </p:nvSpPr>
        <p:spPr/>
        <p:txBody>
          <a:bodyPr/>
          <a:lstStyle/>
          <a:p>
            <a:fld id="{CA529E33-65E5-403A-9340-77D2DF082C6D}" type="slidenum">
              <a:rPr lang="en-US" smtClean="0"/>
              <a:t>2</a:t>
            </a:fld>
            <a:endParaRPr lang="en-US"/>
          </a:p>
        </p:txBody>
      </p:sp>
    </p:spTree>
    <p:extLst>
      <p:ext uri="{BB962C8B-B14F-4D97-AF65-F5344CB8AC3E}">
        <p14:creationId xmlns:p14="http://schemas.microsoft.com/office/powerpoint/2010/main" val="3330225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r>
              <a:rPr lang="et-EE" sz="1000" kern="1200" dirty="0" err="1">
                <a:solidFill>
                  <a:schemeClr val="tx1"/>
                </a:solidFill>
                <a:effectLst/>
                <a:latin typeface="Aino" panose="02000603040504020204" pitchFamily="50" charset="0"/>
              </a:rPr>
              <a:t>Within</a:t>
            </a:r>
            <a:r>
              <a:rPr lang="et-EE" sz="1000" kern="1200" dirty="0">
                <a:solidFill>
                  <a:schemeClr val="tx1"/>
                </a:solidFill>
                <a:effectLst/>
                <a:latin typeface="Aino" panose="02000603040504020204" pitchFamily="50" charset="0"/>
              </a:rPr>
              <a:t> 20 </a:t>
            </a:r>
            <a:r>
              <a:rPr lang="et-EE" sz="1000" kern="1200" dirty="0" err="1">
                <a:solidFill>
                  <a:schemeClr val="tx1"/>
                </a:solidFill>
                <a:effectLst/>
                <a:latin typeface="Aino" panose="02000603040504020204" pitchFamily="50" charset="0"/>
              </a:rPr>
              <a:t>years</a:t>
            </a:r>
            <a:r>
              <a:rPr lang="et-EE" sz="1000" kern="1200" dirty="0">
                <a:solidFill>
                  <a:schemeClr val="tx1"/>
                </a:solidFill>
                <a:effectLst/>
                <a:latin typeface="Aino" panose="02000603040504020204" pitchFamily="50" charset="0"/>
              </a:rPr>
              <a:t> (1995-2015) </a:t>
            </a:r>
            <a:r>
              <a:rPr lang="et-EE" sz="1000" kern="1200" dirty="0" err="1">
                <a:solidFill>
                  <a:schemeClr val="tx1"/>
                </a:solidFill>
                <a:effectLst/>
                <a:latin typeface="Aino" panose="02000603040504020204" pitchFamily="50" charset="0"/>
              </a:rPr>
              <a:t>there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has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been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impressive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sevenfold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growth</a:t>
            </a:r>
            <a:r>
              <a:rPr lang="et-EE" sz="1000" kern="1200" dirty="0">
                <a:solidFill>
                  <a:schemeClr val="tx1"/>
                </a:solidFill>
                <a:effectLst/>
                <a:latin typeface="Aino" panose="02000603040504020204" pitchFamily="50" charset="0"/>
              </a:rPr>
              <a:t> in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number of </a:t>
            </a:r>
            <a:r>
              <a:rPr lang="et-EE" sz="1000" kern="1200" dirty="0" err="1">
                <a:solidFill>
                  <a:schemeClr val="tx1"/>
                </a:solidFill>
                <a:effectLst/>
                <a:latin typeface="Aino" panose="02000603040504020204" pitchFamily="50" charset="0"/>
              </a:rPr>
              <a:t>doctoral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degree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defenders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country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also</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growingly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attractive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for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foreign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students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between</a:t>
            </a:r>
            <a:r>
              <a:rPr lang="et-EE" sz="1000" kern="1200" dirty="0">
                <a:solidFill>
                  <a:schemeClr val="tx1"/>
                </a:solidFill>
                <a:effectLst/>
                <a:latin typeface="Aino" panose="02000603040504020204" pitchFamily="50" charset="0"/>
              </a:rPr>
              <a:t> 2006-2017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number </a:t>
            </a:r>
            <a:r>
              <a:rPr lang="et-EE" sz="1000" kern="1200" dirty="0" err="1">
                <a:solidFill>
                  <a:schemeClr val="tx1"/>
                </a:solidFill>
                <a:effectLst/>
                <a:latin typeface="Aino" panose="02000603040504020204" pitchFamily="50" charset="0"/>
              </a:rPr>
              <a:t>increased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more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than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four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times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while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number of </a:t>
            </a:r>
            <a:r>
              <a:rPr lang="et-EE" sz="1000" kern="1200" dirty="0" err="1">
                <a:solidFill>
                  <a:schemeClr val="tx1"/>
                </a:solidFill>
                <a:effectLst/>
                <a:latin typeface="Aino" panose="02000603040504020204" pitchFamily="50" charset="0"/>
              </a:rPr>
              <a:t>international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doctoral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students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has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grown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more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than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five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times</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their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relative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importance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is</a:t>
            </a:r>
            <a:r>
              <a:rPr lang="et-EE" sz="1000" kern="1200" dirty="0">
                <a:solidFill>
                  <a:schemeClr val="tx1"/>
                </a:solidFill>
                <a:effectLst/>
                <a:latin typeface="Aino" panose="02000603040504020204" pitchFamily="50" charset="0"/>
              </a:rPr>
              <a:t> 14% </a:t>
            </a:r>
            <a:r>
              <a:rPr lang="et-EE" sz="1000" kern="1200" dirty="0" err="1">
                <a:solidFill>
                  <a:schemeClr val="tx1"/>
                </a:solidFill>
                <a:effectLst/>
                <a:latin typeface="Aino" panose="02000603040504020204" pitchFamily="50" charset="0"/>
              </a:rPr>
              <a:t>from</a:t>
            </a:r>
            <a:r>
              <a:rPr lang="et-EE" sz="1000" kern="1200" dirty="0">
                <a:solidFill>
                  <a:schemeClr val="tx1"/>
                </a:solidFill>
                <a:effectLst/>
                <a:latin typeface="Aino" panose="02000603040504020204" pitchFamily="50" charset="0"/>
              </a:rPr>
              <a:t> all PhD </a:t>
            </a:r>
            <a:r>
              <a:rPr lang="et-EE" sz="1000" kern="1200" dirty="0" err="1">
                <a:solidFill>
                  <a:schemeClr val="tx1"/>
                </a:solidFill>
                <a:effectLst/>
                <a:latin typeface="Aino" panose="02000603040504020204" pitchFamily="50" charset="0"/>
              </a:rPr>
              <a:t>students</a:t>
            </a:r>
            <a:r>
              <a:rPr lang="et-EE" sz="1000" kern="1200" dirty="0">
                <a:solidFill>
                  <a:schemeClr val="tx1"/>
                </a:solidFill>
                <a:effectLst/>
                <a:latin typeface="Aino" panose="02000603040504020204" pitchFamily="50" charset="0"/>
              </a:rPr>
              <a:t> in Estonia. </a:t>
            </a:r>
            <a:r>
              <a:rPr lang="et-EE" sz="1000" kern="1200" dirty="0" err="1">
                <a:solidFill>
                  <a:schemeClr val="tx1"/>
                </a:solidFill>
                <a:effectLst/>
                <a:latin typeface="Aino" panose="02000603040504020204" pitchFamily="50" charset="0"/>
              </a:rPr>
              <a:t>During</a:t>
            </a:r>
            <a:r>
              <a:rPr lang="et-EE" sz="1000" kern="1200" dirty="0">
                <a:solidFill>
                  <a:schemeClr val="tx1"/>
                </a:solidFill>
                <a:effectLst/>
                <a:latin typeface="Aino" panose="02000603040504020204" pitchFamily="50" charset="0"/>
              </a:rPr>
              <a:t> 2011-2016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biggest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growth</a:t>
            </a:r>
            <a:r>
              <a:rPr lang="et-EE" sz="1000" kern="1200" dirty="0">
                <a:solidFill>
                  <a:schemeClr val="tx1"/>
                </a:solidFill>
                <a:effectLst/>
                <a:latin typeface="Aino" panose="02000603040504020204" pitchFamily="50" charset="0"/>
              </a:rPr>
              <a:t> of </a:t>
            </a:r>
            <a:r>
              <a:rPr lang="et-EE" sz="1000" kern="1200" dirty="0" err="1">
                <a:solidFill>
                  <a:schemeClr val="tx1"/>
                </a:solidFill>
                <a:effectLst/>
                <a:latin typeface="Aino" panose="02000603040504020204" pitchFamily="50" charset="0"/>
              </a:rPr>
              <a:t>foreign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students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has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been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from</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Africa</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which</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has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increased</a:t>
            </a:r>
            <a:r>
              <a:rPr lang="et-EE" sz="1000" kern="1200" dirty="0">
                <a:solidFill>
                  <a:schemeClr val="tx1"/>
                </a:solidFill>
                <a:effectLst/>
                <a:latin typeface="Aino" panose="02000603040504020204" pitchFamily="50" charset="0"/>
              </a:rPr>
              <a:t> 14 </a:t>
            </a:r>
            <a:r>
              <a:rPr lang="et-EE" sz="1000" kern="1200" dirty="0" err="1">
                <a:solidFill>
                  <a:schemeClr val="tx1"/>
                </a:solidFill>
                <a:effectLst/>
                <a:latin typeface="Aino" panose="02000603040504020204" pitchFamily="50" charset="0"/>
              </a:rPr>
              <a:t>times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while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number of </a:t>
            </a:r>
            <a:r>
              <a:rPr lang="et-EE" sz="1000" kern="1200" dirty="0" err="1">
                <a:solidFill>
                  <a:schemeClr val="tx1"/>
                </a:solidFill>
                <a:effectLst/>
                <a:latin typeface="Aino" panose="02000603040504020204" pitchFamily="50" charset="0"/>
              </a:rPr>
              <a:t>Asian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students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has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tripled</a:t>
            </a:r>
            <a:r>
              <a:rPr lang="et-EE" sz="1000" kern="1200" dirty="0">
                <a:solidFill>
                  <a:schemeClr val="tx1"/>
                </a:solidFill>
                <a:effectLst/>
                <a:latin typeface="Aino" panose="02000603040504020204" pitchFamily="50" charset="0"/>
              </a:rPr>
              <a:t>.</a:t>
            </a:r>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20</a:t>
            </a:fld>
            <a:endParaRPr lang="en-US"/>
          </a:p>
        </p:txBody>
      </p:sp>
    </p:spTree>
    <p:extLst>
      <p:ext uri="{BB962C8B-B14F-4D97-AF65-F5344CB8AC3E}">
        <p14:creationId xmlns:p14="http://schemas.microsoft.com/office/powerpoint/2010/main" val="2392952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21</a:t>
            </a:fld>
            <a:endParaRPr lang="en-US"/>
          </a:p>
        </p:txBody>
      </p:sp>
    </p:spTree>
    <p:extLst>
      <p:ext uri="{BB962C8B-B14F-4D97-AF65-F5344CB8AC3E}">
        <p14:creationId xmlns:p14="http://schemas.microsoft.com/office/powerpoint/2010/main" val="4030778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000" kern="1200" dirty="0" err="1">
                <a:solidFill>
                  <a:schemeClr val="tx1"/>
                </a:solidFill>
                <a:effectLst/>
                <a:latin typeface="Aino" panose="02000603040504020204" pitchFamily="50" charset="0"/>
              </a:rPr>
              <a:t>More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than</a:t>
            </a:r>
            <a:r>
              <a:rPr lang="et-EE" sz="1000" kern="1200" dirty="0">
                <a:solidFill>
                  <a:schemeClr val="tx1"/>
                </a:solidFill>
                <a:effectLst/>
                <a:latin typeface="Aino" panose="02000603040504020204" pitchFamily="50" charset="0"/>
              </a:rPr>
              <a:t> 2/3 of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publications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by</a:t>
            </a:r>
            <a:r>
              <a:rPr lang="et-EE" sz="1000" kern="1200" dirty="0">
                <a:solidFill>
                  <a:schemeClr val="tx1"/>
                </a:solidFill>
                <a:effectLst/>
                <a:latin typeface="Aino" panose="02000603040504020204" pitchFamily="50" charset="0"/>
              </a:rPr>
              <a:t> Estonian </a:t>
            </a:r>
            <a:r>
              <a:rPr lang="et-EE" sz="1000" kern="1200" dirty="0" err="1">
                <a:solidFill>
                  <a:schemeClr val="tx1"/>
                </a:solidFill>
                <a:effectLst/>
                <a:latin typeface="Aino" panose="02000603040504020204" pitchFamily="50" charset="0"/>
              </a:rPr>
              <a:t>researchers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have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been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published</a:t>
            </a:r>
            <a:r>
              <a:rPr lang="et-EE" sz="1000" kern="1200" dirty="0">
                <a:solidFill>
                  <a:schemeClr val="tx1"/>
                </a:solidFill>
                <a:effectLst/>
                <a:latin typeface="Aino" panose="02000603040504020204" pitchFamily="50" charset="0"/>
              </a:rPr>
              <a:t> in </a:t>
            </a:r>
            <a:r>
              <a:rPr lang="et-EE" sz="1000" kern="1200" dirty="0" err="1">
                <a:solidFill>
                  <a:schemeClr val="tx1"/>
                </a:solidFill>
                <a:effectLst/>
                <a:latin typeface="Aino" panose="02000603040504020204" pitchFamily="50" charset="0"/>
              </a:rPr>
              <a:t>collaboration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with</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foreign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colleagues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Being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highly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valued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partners</a:t>
            </a:r>
            <a:r>
              <a:rPr lang="et-EE" sz="1000" kern="1200" dirty="0">
                <a:solidFill>
                  <a:schemeClr val="tx1"/>
                </a:solidFill>
                <a:effectLst/>
                <a:latin typeface="Aino" panose="02000603040504020204" pitchFamily="50" charset="0"/>
              </a:rPr>
              <a:t> in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international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cooperation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projects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when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theory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goes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to</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practice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they</a:t>
            </a:r>
            <a:r>
              <a:rPr lang="et-EE" sz="1000" kern="1200" dirty="0">
                <a:solidFill>
                  <a:schemeClr val="tx1"/>
                </a:solidFill>
                <a:effectLst/>
                <a:latin typeface="Aino" panose="02000603040504020204" pitchFamily="50" charset="0"/>
              </a:rPr>
              <a:t> are </a:t>
            </a:r>
            <a:r>
              <a:rPr lang="et-EE" sz="1000" kern="1200" dirty="0" err="1">
                <a:solidFill>
                  <a:schemeClr val="tx1"/>
                </a:solidFill>
                <a:effectLst/>
                <a:latin typeface="Aino" panose="02000603040504020204" pitchFamily="50" charset="0"/>
              </a:rPr>
              <a:t>actively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participating</a:t>
            </a:r>
            <a:r>
              <a:rPr lang="et-EE" sz="1000" kern="1200" dirty="0">
                <a:solidFill>
                  <a:schemeClr val="tx1"/>
                </a:solidFill>
                <a:effectLst/>
                <a:latin typeface="Aino" panose="02000603040504020204" pitchFamily="50" charset="0"/>
              </a:rPr>
              <a:t> in </a:t>
            </a:r>
            <a:r>
              <a:rPr lang="et-EE" sz="1000" b="1" kern="1200" dirty="0" err="1">
                <a:solidFill>
                  <a:schemeClr val="tx1"/>
                </a:solidFill>
                <a:effectLst/>
                <a:latin typeface="Aino" panose="02000603040504020204" pitchFamily="50" charset="0"/>
              </a:rPr>
              <a:t>European</a:t>
            </a:r>
            <a:r>
              <a:rPr lang="et-EE" sz="1000" b="1"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Organization</a:t>
            </a:r>
            <a:r>
              <a:rPr lang="et-EE" sz="1000" b="1"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for</a:t>
            </a:r>
            <a:r>
              <a:rPr lang="et-EE" sz="1000" b="1"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Nuclear</a:t>
            </a:r>
            <a:r>
              <a:rPr lang="et-EE" sz="1000" b="1"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Research</a:t>
            </a:r>
            <a:r>
              <a:rPr lang="et-EE" sz="1000" kern="1200" dirty="0">
                <a:solidFill>
                  <a:schemeClr val="tx1"/>
                </a:solidFill>
                <a:effectLst/>
                <a:latin typeface="Aino" panose="02000603040504020204" pitchFamily="50" charset="0"/>
              </a:rPr>
              <a:t> (CERN), </a:t>
            </a:r>
            <a:r>
              <a:rPr lang="et-EE" sz="1000" b="1" kern="1200" dirty="0" err="1">
                <a:solidFill>
                  <a:schemeClr val="tx1"/>
                </a:solidFill>
                <a:effectLst/>
                <a:latin typeface="Aino" panose="02000603040504020204" pitchFamily="50" charset="0"/>
              </a:rPr>
              <a:t>European</a:t>
            </a:r>
            <a:r>
              <a:rPr lang="et-EE" sz="1000" b="1"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Space</a:t>
            </a:r>
            <a:r>
              <a:rPr lang="et-EE" sz="1000" b="1"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Agency</a:t>
            </a:r>
            <a:r>
              <a:rPr lang="et-EE" sz="1000"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European</a:t>
            </a:r>
            <a:r>
              <a:rPr lang="et-EE" sz="1000" b="1"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Social</a:t>
            </a:r>
            <a:r>
              <a:rPr lang="et-EE" sz="1000" b="1"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Survey</a:t>
            </a:r>
            <a:r>
              <a:rPr lang="et-EE" sz="1000" kern="1200" dirty="0">
                <a:solidFill>
                  <a:schemeClr val="tx1"/>
                </a:solidFill>
                <a:effectLst/>
                <a:latin typeface="Aino" panose="02000603040504020204" pitchFamily="50" charset="0"/>
              </a:rPr>
              <a:t>,</a:t>
            </a:r>
            <a:r>
              <a:rPr lang="et-EE" sz="1000" b="1"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European</a:t>
            </a:r>
            <a:r>
              <a:rPr lang="et-EE" sz="1000" b="1"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Spallation</a:t>
            </a:r>
            <a:r>
              <a:rPr lang="et-EE" sz="1000" b="1"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Source</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other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various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science</a:t>
            </a:r>
            <a:r>
              <a:rPr lang="et-EE" sz="1000" kern="1200" dirty="0">
                <a:solidFill>
                  <a:schemeClr val="tx1"/>
                </a:solidFill>
                <a:effectLst/>
                <a:latin typeface="Aino" panose="02000603040504020204" pitchFamily="50" charset="0"/>
              </a:rPr>
              <a:t> and R&amp;D </a:t>
            </a:r>
            <a:r>
              <a:rPr lang="et-EE" sz="1000" kern="1200" dirty="0" err="1">
                <a:solidFill>
                  <a:schemeClr val="tx1"/>
                </a:solidFill>
                <a:effectLst/>
                <a:latin typeface="Aino" panose="02000603040504020204" pitchFamily="50" charset="0"/>
              </a:rPr>
              <a:t>projects</a:t>
            </a:r>
            <a:r>
              <a:rPr lang="et-EE" sz="1000" kern="1200" dirty="0">
                <a:solidFill>
                  <a:schemeClr val="tx1"/>
                </a:solidFill>
                <a:effectLst/>
                <a:latin typeface="Aino" panose="02000603040504020204" pitchFamily="50" charset="0"/>
              </a:rPr>
              <a:t>.</a:t>
            </a:r>
          </a:p>
        </p:txBody>
      </p:sp>
      <p:sp>
        <p:nvSpPr>
          <p:cNvPr id="4" name="Slide Number Placeholder 3"/>
          <p:cNvSpPr>
            <a:spLocks noGrp="1"/>
          </p:cNvSpPr>
          <p:nvPr>
            <p:ph type="sldNum" sz="quarter" idx="10"/>
          </p:nvPr>
        </p:nvSpPr>
        <p:spPr/>
        <p:txBody>
          <a:bodyPr/>
          <a:lstStyle/>
          <a:p>
            <a:fld id="{CA529E33-65E5-403A-9340-77D2DF082C6D}" type="slidenum">
              <a:rPr lang="en-US" smtClean="0"/>
              <a:t>22</a:t>
            </a:fld>
            <a:endParaRPr lang="en-US"/>
          </a:p>
        </p:txBody>
      </p:sp>
    </p:spTree>
    <p:extLst>
      <p:ext uri="{BB962C8B-B14F-4D97-AF65-F5344CB8AC3E}">
        <p14:creationId xmlns:p14="http://schemas.microsoft.com/office/powerpoint/2010/main" val="284405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000" kern="1200" dirty="0" err="1">
                <a:solidFill>
                  <a:schemeClr val="tx1"/>
                </a:solidFill>
                <a:effectLst/>
                <a:latin typeface="Aino" panose="02000603040504020204" pitchFamily="50" charset="0"/>
              </a:rPr>
              <a:t>Since</a:t>
            </a:r>
            <a:r>
              <a:rPr lang="et-EE" sz="1000" kern="1200" dirty="0">
                <a:solidFill>
                  <a:schemeClr val="tx1"/>
                </a:solidFill>
                <a:effectLst/>
                <a:latin typeface="Aino" panose="02000603040504020204" pitchFamily="50" charset="0"/>
              </a:rPr>
              <a:t> 2007-2014 </a:t>
            </a:r>
            <a:r>
              <a:rPr lang="et-EE" sz="1000" b="1" kern="1200" dirty="0" err="1">
                <a:solidFill>
                  <a:schemeClr val="tx1"/>
                </a:solidFill>
                <a:effectLst/>
                <a:latin typeface="Aino" panose="02000603040504020204" pitchFamily="50" charset="0"/>
              </a:rPr>
              <a:t>EU-s</a:t>
            </a:r>
            <a:r>
              <a:rPr lang="et-EE" sz="1000" kern="1200" dirty="0">
                <a:solidFill>
                  <a:schemeClr val="tx1"/>
                </a:solidFill>
                <a:effectLst/>
                <a:latin typeface="Aino" panose="02000603040504020204" pitchFamily="50" charset="0"/>
              </a:rPr>
              <a:t> </a:t>
            </a:r>
            <a:r>
              <a:rPr lang="et-EE" sz="1000" b="1" kern="1200" dirty="0">
                <a:solidFill>
                  <a:schemeClr val="tx1"/>
                </a:solidFill>
                <a:effectLst/>
                <a:latin typeface="Aino" panose="02000603040504020204" pitchFamily="50" charset="0"/>
              </a:rPr>
              <a:t>7-th </a:t>
            </a:r>
            <a:r>
              <a:rPr lang="et-EE" sz="1000" b="1" kern="1200" dirty="0" err="1">
                <a:solidFill>
                  <a:schemeClr val="tx1"/>
                </a:solidFill>
                <a:effectLst/>
                <a:latin typeface="Aino" panose="02000603040504020204" pitchFamily="50" charset="0"/>
              </a:rPr>
              <a:t>Framework</a:t>
            </a:r>
            <a:r>
              <a:rPr lang="et-EE" sz="1000" kern="1200" dirty="0">
                <a:solidFill>
                  <a:schemeClr val="tx1"/>
                </a:solidFill>
                <a:effectLst/>
                <a:latin typeface="Aino" panose="02000603040504020204" pitchFamily="50" charset="0"/>
              </a:rPr>
              <a:t> </a:t>
            </a:r>
            <a:r>
              <a:rPr lang="et-EE" sz="1000" b="1" kern="1200" dirty="0">
                <a:solidFill>
                  <a:schemeClr val="tx1"/>
                </a:solidFill>
                <a:effectLst/>
                <a:latin typeface="Aino" panose="02000603040504020204" pitchFamily="50" charset="0"/>
              </a:rPr>
              <a:t>Programme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had</a:t>
            </a:r>
            <a:r>
              <a:rPr lang="et-EE" sz="1000" kern="1200" dirty="0">
                <a:solidFill>
                  <a:schemeClr val="tx1"/>
                </a:solidFill>
                <a:effectLst/>
                <a:latin typeface="Aino" panose="02000603040504020204" pitchFamily="50" charset="0"/>
              </a:rPr>
              <a:t> 540 </a:t>
            </a:r>
            <a:r>
              <a:rPr lang="et-EE" sz="1000" kern="1200" dirty="0" err="1">
                <a:solidFill>
                  <a:schemeClr val="tx1"/>
                </a:solidFill>
                <a:effectLst/>
                <a:latin typeface="Aino" panose="02000603040504020204" pitchFamily="50" charset="0"/>
              </a:rPr>
              <a:t>participants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from</a:t>
            </a:r>
            <a:r>
              <a:rPr lang="et-EE" sz="1000" kern="1200" dirty="0">
                <a:solidFill>
                  <a:schemeClr val="tx1"/>
                </a:solidFill>
                <a:effectLst/>
                <a:latin typeface="Aino" panose="02000603040504020204" pitchFamily="50" charset="0"/>
              </a:rPr>
              <a:t> Estonia, </a:t>
            </a:r>
            <a:r>
              <a:rPr lang="et-EE" sz="1000" kern="1200" dirty="0" err="1">
                <a:solidFill>
                  <a:schemeClr val="tx1"/>
                </a:solidFill>
                <a:effectLst/>
                <a:latin typeface="Aino" panose="02000603040504020204" pitchFamily="50" charset="0"/>
              </a:rPr>
              <a:t>who</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received</a:t>
            </a:r>
            <a:r>
              <a:rPr lang="et-EE" sz="1000" kern="1200" dirty="0">
                <a:solidFill>
                  <a:schemeClr val="tx1"/>
                </a:solidFill>
                <a:effectLst/>
                <a:latin typeface="Aino" panose="02000603040504020204" pitchFamily="50" charset="0"/>
              </a:rPr>
              <a:t> 88 </a:t>
            </a:r>
            <a:r>
              <a:rPr lang="et-EE" sz="1000" kern="1200" dirty="0" err="1">
                <a:solidFill>
                  <a:schemeClr val="tx1"/>
                </a:solidFill>
                <a:effectLst/>
                <a:latin typeface="Aino" panose="02000603040504020204" pitchFamily="50" charset="0"/>
              </a:rPr>
              <a:t>million</a:t>
            </a:r>
            <a:r>
              <a:rPr lang="et-EE" sz="1000" kern="1200" dirty="0">
                <a:solidFill>
                  <a:schemeClr val="tx1"/>
                </a:solidFill>
                <a:effectLst/>
                <a:latin typeface="Aino" panose="02000603040504020204" pitchFamily="50" charset="0"/>
              </a:rPr>
              <a:t> euros </a:t>
            </a:r>
            <a:r>
              <a:rPr lang="et-EE" sz="1000" kern="1200" dirty="0" err="1">
                <a:solidFill>
                  <a:schemeClr val="tx1"/>
                </a:solidFill>
                <a:effectLst/>
                <a:latin typeface="Aino" panose="02000603040504020204" pitchFamily="50" charset="0"/>
              </a:rPr>
              <a:t>contribution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from</a:t>
            </a:r>
            <a:r>
              <a:rPr lang="et-EE" sz="1000" kern="1200" dirty="0">
                <a:solidFill>
                  <a:schemeClr val="tx1"/>
                </a:solidFill>
                <a:effectLst/>
                <a:latin typeface="Aino" panose="02000603040504020204" pitchFamily="50" charset="0"/>
              </a:rPr>
              <a:t> EU. </a:t>
            </a:r>
            <a:r>
              <a:rPr lang="et-EE" sz="1000" kern="1200" dirty="0" err="1">
                <a:solidFill>
                  <a:schemeClr val="tx1"/>
                </a:solidFill>
                <a:effectLst/>
                <a:latin typeface="Aino" panose="02000603040504020204" pitchFamily="50" charset="0"/>
              </a:rPr>
              <a:t>Remarkable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projects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were</a:t>
            </a:r>
            <a:r>
              <a:rPr lang="et-EE" sz="1000" kern="1200" dirty="0">
                <a:solidFill>
                  <a:schemeClr val="tx1"/>
                </a:solidFill>
                <a:effectLst/>
                <a:latin typeface="Aino" panose="02000603040504020204" pitchFamily="50"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000" b="1" kern="1200" dirty="0">
                <a:solidFill>
                  <a:schemeClr val="tx1"/>
                </a:solidFill>
                <a:effectLst/>
                <a:latin typeface="Aino" panose="02000603040504020204" pitchFamily="50" charset="0"/>
              </a:rPr>
              <a:t>U-CAT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or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Underwater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Curious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Archaeology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Turtle</a:t>
            </a:r>
            <a:r>
              <a:rPr lang="et-EE" sz="1000" kern="1200" dirty="0">
                <a:solidFill>
                  <a:schemeClr val="tx1"/>
                </a:solidFill>
                <a:effectLst/>
                <a:latin typeface="Aino" panose="02000603040504020204" pitchFamily="50" charset="0"/>
              </a:rPr>
              <a:t> robot, </a:t>
            </a:r>
            <a:r>
              <a:rPr lang="et-EE" sz="1000" kern="1200" dirty="0" err="1">
                <a:solidFill>
                  <a:schemeClr val="tx1"/>
                </a:solidFill>
                <a:effectLst/>
                <a:latin typeface="Aino" panose="02000603040504020204" pitchFamily="50" charset="0"/>
              </a:rPr>
              <a:t>project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led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by</a:t>
            </a:r>
            <a:r>
              <a:rPr lang="et-EE" sz="1000"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Biorobotics</a:t>
            </a:r>
            <a:r>
              <a:rPr lang="et-EE" sz="1000" b="1"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Center</a:t>
            </a:r>
            <a:r>
              <a:rPr lang="et-EE" sz="1000" b="1" kern="1200" dirty="0">
                <a:solidFill>
                  <a:schemeClr val="tx1"/>
                </a:solidFill>
                <a:effectLst/>
                <a:latin typeface="Aino" panose="02000603040504020204" pitchFamily="50" charset="0"/>
              </a:rPr>
              <a:t> of Tallinn </a:t>
            </a:r>
            <a:r>
              <a:rPr lang="et-EE" sz="1000" b="1" kern="1200" dirty="0" err="1">
                <a:solidFill>
                  <a:schemeClr val="tx1"/>
                </a:solidFill>
                <a:effectLst/>
                <a:latin typeface="Aino" panose="02000603040504020204" pitchFamily="50" charset="0"/>
              </a:rPr>
              <a:t>University</a:t>
            </a:r>
            <a:r>
              <a:rPr lang="et-EE" sz="1000" b="1" kern="1200" dirty="0">
                <a:solidFill>
                  <a:schemeClr val="tx1"/>
                </a:solidFill>
                <a:effectLst/>
                <a:latin typeface="Aino" panose="02000603040504020204" pitchFamily="50" charset="0"/>
              </a:rPr>
              <a:t> of </a:t>
            </a:r>
            <a:r>
              <a:rPr lang="et-EE" sz="1000" b="1" kern="1200" dirty="0" err="1">
                <a:solidFill>
                  <a:schemeClr val="tx1"/>
                </a:solidFill>
                <a:effectLst/>
                <a:latin typeface="Aino" panose="02000603040504020204" pitchFamily="50" charset="0"/>
              </a:rPr>
              <a:t>Technology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Widely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acknowledged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also</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student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built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nanosatellite</a:t>
            </a:r>
            <a:r>
              <a:rPr lang="et-EE" sz="1000" kern="1200" dirty="0">
                <a:solidFill>
                  <a:schemeClr val="tx1"/>
                </a:solidFill>
                <a:effectLst/>
                <a:latin typeface="Aino" panose="02000603040504020204" pitchFamily="50" charset="0"/>
              </a:rPr>
              <a:t> </a:t>
            </a:r>
            <a:r>
              <a:rPr lang="et-EE" sz="1000" b="1" kern="1200" dirty="0">
                <a:solidFill>
                  <a:schemeClr val="tx1"/>
                </a:solidFill>
                <a:effectLst/>
                <a:latin typeface="Aino" panose="02000603040504020204" pitchFamily="50" charset="0"/>
              </a:rPr>
              <a:t>ESTCube-1</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that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was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coordinated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by</a:t>
            </a:r>
            <a:r>
              <a:rPr lang="et-EE" sz="1000" kern="1200" dirty="0">
                <a:solidFill>
                  <a:schemeClr val="tx1"/>
                </a:solidFill>
                <a:effectLst/>
                <a:latin typeface="Aino" panose="02000603040504020204" pitchFamily="50" charset="0"/>
              </a:rPr>
              <a:t> </a:t>
            </a:r>
            <a:r>
              <a:rPr lang="et-EE" sz="1000" b="1" kern="1200" dirty="0">
                <a:solidFill>
                  <a:schemeClr val="tx1"/>
                </a:solidFill>
                <a:effectLst/>
                <a:latin typeface="Aino" panose="02000603040504020204" pitchFamily="50" charset="0"/>
              </a:rPr>
              <a:t>Tartu </a:t>
            </a:r>
            <a:r>
              <a:rPr lang="et-EE" sz="1000" b="1" kern="1200" dirty="0" err="1">
                <a:solidFill>
                  <a:schemeClr val="tx1"/>
                </a:solidFill>
                <a:effectLst/>
                <a:latin typeface="Aino" panose="02000603040504020204" pitchFamily="50" charset="0"/>
              </a:rPr>
              <a:t>Observatory</a:t>
            </a:r>
            <a:r>
              <a:rPr lang="et-EE" sz="1000" kern="1200" dirty="0">
                <a:solidFill>
                  <a:schemeClr val="tx1"/>
                </a:solidFill>
                <a:effectLst/>
                <a:latin typeface="Aino" panose="02000603040504020204" pitchFamily="50" charset="0"/>
              </a:rPr>
              <a:t> and </a:t>
            </a:r>
            <a:r>
              <a:rPr lang="et-EE" sz="1000" b="1" kern="1200" dirty="0" err="1">
                <a:solidFill>
                  <a:schemeClr val="tx1"/>
                </a:solidFill>
                <a:effectLst/>
                <a:latin typeface="Aino" panose="02000603040504020204" pitchFamily="50" charset="0"/>
              </a:rPr>
              <a:t>University</a:t>
            </a:r>
            <a:r>
              <a:rPr lang="et-EE" sz="1000" b="1" kern="1200" dirty="0">
                <a:solidFill>
                  <a:schemeClr val="tx1"/>
                </a:solidFill>
                <a:effectLst/>
                <a:latin typeface="Aino" panose="02000603040504020204" pitchFamily="50" charset="0"/>
              </a:rPr>
              <a:t> of Tartu</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whereas</a:t>
            </a:r>
            <a:r>
              <a:rPr lang="et-EE" sz="1000" kern="1200" dirty="0">
                <a:solidFill>
                  <a:schemeClr val="tx1"/>
                </a:solidFill>
                <a:effectLst/>
                <a:latin typeface="Aino" panose="02000603040504020204" pitchFamily="50" charset="0"/>
              </a:rPr>
              <a:t> </a:t>
            </a:r>
            <a:r>
              <a:rPr lang="et-EE" sz="1000" b="1" kern="1200" dirty="0">
                <a:solidFill>
                  <a:schemeClr val="tx1"/>
                </a:solidFill>
                <a:effectLst/>
                <a:latin typeface="Aino" panose="02000603040504020204" pitchFamily="50" charset="0"/>
              </a:rPr>
              <a:t>ESTCube-2</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an</a:t>
            </a:r>
            <a:r>
              <a:rPr lang="et-EE" sz="1000" kern="1200" dirty="0">
                <a:solidFill>
                  <a:schemeClr val="tx1"/>
                </a:solidFill>
                <a:effectLst/>
                <a:latin typeface="Aino" panose="02000603040504020204" pitchFamily="50" charset="0"/>
              </a:rPr>
              <a:t> Estonian </a:t>
            </a:r>
            <a:r>
              <a:rPr lang="et-EE" sz="1000" kern="1200" dirty="0" err="1">
                <a:solidFill>
                  <a:schemeClr val="tx1"/>
                </a:solidFill>
                <a:effectLst/>
                <a:latin typeface="Aino" panose="02000603040504020204" pitchFamily="50" charset="0"/>
              </a:rPr>
              <a:t>satellite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slated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for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launch</a:t>
            </a:r>
            <a:r>
              <a:rPr lang="et-EE" sz="1000" kern="1200" dirty="0">
                <a:solidFill>
                  <a:schemeClr val="tx1"/>
                </a:solidFill>
                <a:effectLst/>
                <a:latin typeface="Aino" panose="02000603040504020204" pitchFamily="50" charset="0"/>
              </a:rPr>
              <a:t> in 2019, </a:t>
            </a:r>
            <a:r>
              <a:rPr lang="et-EE" sz="1000" kern="1200" dirty="0" err="1">
                <a:solidFill>
                  <a:schemeClr val="tx1"/>
                </a:solidFill>
                <a:effectLst/>
                <a:latin typeface="Aino" panose="02000603040504020204" pitchFamily="50" charset="0"/>
              </a:rPr>
              <a:t>its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primary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objectives</a:t>
            </a:r>
            <a:r>
              <a:rPr lang="et-EE" sz="1000" kern="1200" dirty="0">
                <a:solidFill>
                  <a:schemeClr val="tx1"/>
                </a:solidFill>
                <a:effectLst/>
                <a:latin typeface="Aino" panose="02000603040504020204" pitchFamily="50" charset="0"/>
              </a:rPr>
              <a:t> are </a:t>
            </a:r>
            <a:r>
              <a:rPr lang="et-EE" sz="1000" kern="1200" dirty="0" err="1">
                <a:solidFill>
                  <a:schemeClr val="tx1"/>
                </a:solidFill>
                <a:effectLst/>
                <a:latin typeface="Aino" panose="02000603040504020204" pitchFamily="50" charset="0"/>
              </a:rPr>
              <a:t>to</a:t>
            </a:r>
            <a:r>
              <a:rPr lang="et-EE" sz="1000" kern="1200" dirty="0">
                <a:solidFill>
                  <a:schemeClr val="tx1"/>
                </a:solidFill>
                <a:effectLst/>
                <a:latin typeface="Aino" panose="02000603040504020204" pitchFamily="50" charset="0"/>
              </a:rPr>
              <a:t> test a "plasma </a:t>
            </a:r>
            <a:r>
              <a:rPr lang="et-EE" sz="1000" kern="1200" dirty="0" err="1">
                <a:solidFill>
                  <a:schemeClr val="tx1"/>
                </a:solidFill>
                <a:effectLst/>
                <a:latin typeface="Aino" panose="02000603040504020204" pitchFamily="50" charset="0"/>
              </a:rPr>
              <a:t>brake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for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deorbiting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satellites</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to</a:t>
            </a:r>
            <a:r>
              <a:rPr lang="et-EE" sz="1000" kern="1200" dirty="0">
                <a:solidFill>
                  <a:schemeClr val="tx1"/>
                </a:solidFill>
                <a:effectLst/>
                <a:latin typeface="Aino" panose="02000603040504020204" pitchFamily="50" charset="0"/>
              </a:rPr>
              <a:t> test </a:t>
            </a:r>
            <a:r>
              <a:rPr lang="et-EE" sz="1000" kern="1200" dirty="0" err="1">
                <a:solidFill>
                  <a:schemeClr val="tx1"/>
                </a:solidFill>
                <a:effectLst/>
                <a:latin typeface="Aino" panose="02000603040504020204" pitchFamily="50" charset="0"/>
              </a:rPr>
              <a:t>electric</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sail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propulsion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technology</a:t>
            </a:r>
            <a:r>
              <a:rPr lang="et-EE" sz="1000"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University</a:t>
            </a:r>
            <a:r>
              <a:rPr lang="et-EE" sz="1000" b="1" kern="1200" dirty="0">
                <a:solidFill>
                  <a:schemeClr val="tx1"/>
                </a:solidFill>
                <a:effectLst/>
                <a:latin typeface="Aino" panose="02000603040504020204" pitchFamily="50" charset="0"/>
              </a:rPr>
              <a:t> of Tartu</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also</a:t>
            </a:r>
            <a:r>
              <a:rPr lang="et-EE" sz="1000" kern="1200" dirty="0">
                <a:solidFill>
                  <a:schemeClr val="tx1"/>
                </a:solidFill>
                <a:effectLst/>
                <a:latin typeface="Aino" panose="02000603040504020204" pitchFamily="50" charset="0"/>
              </a:rPr>
              <a:t> partner in </a:t>
            </a:r>
            <a:r>
              <a:rPr lang="et-EE" sz="1000" kern="1200" dirty="0" err="1">
                <a:solidFill>
                  <a:schemeClr val="tx1"/>
                </a:solidFill>
                <a:effectLst/>
                <a:latin typeface="Aino" panose="02000603040504020204" pitchFamily="50" charset="0"/>
              </a:rPr>
              <a:t>developing</a:t>
            </a:r>
            <a:r>
              <a:rPr lang="et-EE" sz="1000" kern="1200" dirty="0">
                <a:solidFill>
                  <a:schemeClr val="tx1"/>
                </a:solidFill>
                <a:effectLst/>
                <a:latin typeface="Aino" panose="02000603040504020204" pitchFamily="50" charset="0"/>
              </a:rPr>
              <a:t> Mars </a:t>
            </a:r>
            <a:r>
              <a:rPr lang="et-EE" sz="1000" kern="1200" dirty="0" err="1">
                <a:solidFill>
                  <a:schemeClr val="tx1"/>
                </a:solidFill>
                <a:effectLst/>
                <a:latin typeface="Aino" panose="02000603040504020204" pitchFamily="50" charset="0"/>
              </a:rPr>
              <a:t>house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prototype</a:t>
            </a:r>
            <a:r>
              <a:rPr lang="et-EE" sz="1000" kern="1200" dirty="0">
                <a:solidFill>
                  <a:schemeClr val="tx1"/>
                </a:solidFill>
                <a:effectLst/>
                <a:latin typeface="Aino" panose="02000603040504020204" pitchFamily="50" charset="0"/>
              </a:rPr>
              <a:t> </a:t>
            </a:r>
            <a:r>
              <a:rPr lang="et-EE" sz="1000" b="1" kern="1200" dirty="0">
                <a:solidFill>
                  <a:schemeClr val="tx1"/>
                </a:solidFill>
                <a:effectLst/>
                <a:latin typeface="Aino" panose="02000603040504020204" pitchFamily="50" charset="0"/>
              </a:rPr>
              <a:t>SHEE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or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Self-deployable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Habitat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for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Extreme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Environments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with</a:t>
            </a:r>
            <a:r>
              <a:rPr lang="et-EE" sz="1000" kern="1200" dirty="0">
                <a:solidFill>
                  <a:schemeClr val="tx1"/>
                </a:solidFill>
                <a:effectLst/>
                <a:latin typeface="Aino" panose="02000603040504020204" pitchFamily="50" charset="0"/>
              </a:rPr>
              <a:t> </a:t>
            </a:r>
            <a:r>
              <a:rPr lang="et-EE" sz="1000" b="1" kern="1200" dirty="0">
                <a:solidFill>
                  <a:schemeClr val="tx1"/>
                </a:solidFill>
                <a:effectLst/>
                <a:latin typeface="Aino" panose="02000603040504020204" pitchFamily="50" charset="0"/>
              </a:rPr>
              <a:t>International </a:t>
            </a:r>
            <a:r>
              <a:rPr lang="et-EE" sz="1000" b="1" kern="1200" dirty="0" err="1">
                <a:solidFill>
                  <a:schemeClr val="tx1"/>
                </a:solidFill>
                <a:effectLst/>
                <a:latin typeface="Aino" panose="02000603040504020204" pitchFamily="50" charset="0"/>
              </a:rPr>
              <a:t>Space</a:t>
            </a:r>
            <a:r>
              <a:rPr lang="et-EE" sz="1000" b="1"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University</a:t>
            </a:r>
            <a:r>
              <a:rPr lang="et-EE" sz="1000" kern="1200" dirty="0">
                <a:solidFill>
                  <a:schemeClr val="tx1"/>
                </a:solidFill>
                <a:effectLst/>
                <a:latin typeface="Aino" panose="02000603040504020204" pitchFamily="50" charset="0"/>
              </a:rPr>
              <a:t>.</a:t>
            </a:r>
          </a:p>
          <a:p>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23</a:t>
            </a:fld>
            <a:endParaRPr lang="en-US"/>
          </a:p>
        </p:txBody>
      </p:sp>
    </p:spTree>
    <p:extLst>
      <p:ext uri="{BB962C8B-B14F-4D97-AF65-F5344CB8AC3E}">
        <p14:creationId xmlns:p14="http://schemas.microsoft.com/office/powerpoint/2010/main" val="505380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r>
              <a:rPr lang="et-EE" sz="1000" kern="1200" dirty="0" err="1">
                <a:solidFill>
                  <a:schemeClr val="tx1"/>
                </a:solidFill>
                <a:effectLst/>
                <a:latin typeface="Aino" panose="02000603040504020204" pitchFamily="50" charset="0"/>
              </a:rPr>
              <a:t>Since</a:t>
            </a:r>
            <a:r>
              <a:rPr lang="et-EE" sz="1000" kern="1200" dirty="0">
                <a:solidFill>
                  <a:schemeClr val="tx1"/>
                </a:solidFill>
                <a:effectLst/>
                <a:latin typeface="Aino" panose="02000603040504020204" pitchFamily="50" charset="0"/>
              </a:rPr>
              <a:t> 2014 306 </a:t>
            </a:r>
            <a:r>
              <a:rPr lang="et-EE" sz="1000" b="1" kern="1200" dirty="0" err="1">
                <a:solidFill>
                  <a:schemeClr val="tx1"/>
                </a:solidFill>
                <a:effectLst/>
                <a:latin typeface="Aino" panose="02000603040504020204" pitchFamily="50" charset="0"/>
              </a:rPr>
              <a:t>Horizon</a:t>
            </a:r>
            <a:r>
              <a:rPr lang="et-EE" sz="1000" b="1" kern="1200" dirty="0">
                <a:solidFill>
                  <a:schemeClr val="tx1"/>
                </a:solidFill>
                <a:effectLst/>
                <a:latin typeface="Aino" panose="02000603040504020204" pitchFamily="50" charset="0"/>
              </a:rPr>
              <a:t> 2020</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participants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have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received</a:t>
            </a:r>
            <a:r>
              <a:rPr lang="et-EE" sz="1000" kern="1200" dirty="0">
                <a:solidFill>
                  <a:schemeClr val="tx1"/>
                </a:solidFill>
                <a:effectLst/>
                <a:latin typeface="Aino" panose="02000603040504020204" pitchFamily="50" charset="0"/>
              </a:rPr>
              <a:t> 82 </a:t>
            </a:r>
            <a:r>
              <a:rPr lang="et-EE" sz="1000" kern="1200" dirty="0" err="1">
                <a:solidFill>
                  <a:schemeClr val="tx1"/>
                </a:solidFill>
                <a:effectLst/>
                <a:latin typeface="Aino" panose="02000603040504020204" pitchFamily="50" charset="0"/>
              </a:rPr>
              <a:t>million</a:t>
            </a:r>
            <a:r>
              <a:rPr lang="et-EE" sz="1000" kern="1200" dirty="0">
                <a:solidFill>
                  <a:schemeClr val="tx1"/>
                </a:solidFill>
                <a:effectLst/>
                <a:latin typeface="Aino" panose="02000603040504020204" pitchFamily="50" charset="0"/>
              </a:rPr>
              <a:t> euros </a:t>
            </a:r>
            <a:r>
              <a:rPr lang="et-EE" sz="1000" kern="1200" dirty="0" err="1">
                <a:solidFill>
                  <a:schemeClr val="tx1"/>
                </a:solidFill>
                <a:effectLst/>
                <a:latin typeface="Aino" panose="02000603040504020204" pitchFamily="50" charset="0"/>
              </a:rPr>
              <a:t>from</a:t>
            </a:r>
            <a:r>
              <a:rPr lang="et-EE" sz="1000" kern="1200" dirty="0">
                <a:solidFill>
                  <a:schemeClr val="tx1"/>
                </a:solidFill>
                <a:effectLst/>
                <a:latin typeface="Aino" panose="02000603040504020204" pitchFamily="50" charset="0"/>
              </a:rPr>
              <a:t> EU, </a:t>
            </a:r>
            <a:r>
              <a:rPr lang="et-EE" sz="1000" kern="1200" dirty="0" err="1">
                <a:solidFill>
                  <a:schemeClr val="tx1"/>
                </a:solidFill>
                <a:effectLst/>
                <a:latin typeface="Aino" panose="02000603040504020204" pitchFamily="50" charset="0"/>
              </a:rPr>
              <a:t>whereas</a:t>
            </a:r>
            <a:r>
              <a:rPr lang="et-EE" sz="1000" kern="1200" dirty="0">
                <a:solidFill>
                  <a:schemeClr val="tx1"/>
                </a:solidFill>
                <a:effectLst/>
                <a:latin typeface="Aino" panose="02000603040504020204" pitchFamily="50" charset="0"/>
              </a:rPr>
              <a:t> 91 </a:t>
            </a:r>
            <a:r>
              <a:rPr lang="et-EE" sz="1000" kern="1200" dirty="0" err="1">
                <a:solidFill>
                  <a:schemeClr val="tx1"/>
                </a:solidFill>
                <a:effectLst/>
                <a:latin typeface="Aino" panose="02000603040504020204" pitchFamily="50" charset="0"/>
              </a:rPr>
              <a:t>SME-s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have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been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funded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with</a:t>
            </a:r>
            <a:r>
              <a:rPr lang="et-EE" sz="1000" kern="1200" dirty="0">
                <a:solidFill>
                  <a:schemeClr val="tx1"/>
                </a:solidFill>
                <a:effectLst/>
                <a:latin typeface="Aino" panose="02000603040504020204" pitchFamily="50" charset="0"/>
              </a:rPr>
              <a:t> 26 </a:t>
            </a:r>
            <a:r>
              <a:rPr lang="et-EE" sz="1000" kern="1200" dirty="0" err="1">
                <a:solidFill>
                  <a:schemeClr val="tx1"/>
                </a:solidFill>
                <a:effectLst/>
                <a:latin typeface="Aino" panose="02000603040504020204" pitchFamily="50" charset="0"/>
              </a:rPr>
              <a:t>million</a:t>
            </a:r>
            <a:r>
              <a:rPr lang="et-EE" sz="1000" kern="1200" dirty="0">
                <a:solidFill>
                  <a:schemeClr val="tx1"/>
                </a:solidFill>
                <a:effectLst/>
                <a:latin typeface="Aino" panose="02000603040504020204" pitchFamily="50" charset="0"/>
              </a:rPr>
              <a:t> euros.</a:t>
            </a:r>
            <a:endParaRPr lang="en-US" sz="1000" kern="1200" dirty="0">
              <a:solidFill>
                <a:schemeClr val="tx1"/>
              </a:solidFill>
              <a:effectLst/>
              <a:latin typeface="Aino" panose="02000603040504020204" pitchFamily="50" charset="0"/>
            </a:endParaRPr>
          </a:p>
          <a:p>
            <a:endParaRPr lang="et-EE" sz="1000" kern="120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European</a:t>
            </a:r>
            <a:r>
              <a:rPr lang="et-EE" sz="1000" b="1"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Research</a:t>
            </a:r>
            <a:r>
              <a:rPr lang="et-EE" sz="1000" b="1"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Council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funding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brain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cancer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studies</a:t>
            </a:r>
            <a:r>
              <a:rPr lang="et-EE" sz="1000" kern="1200" dirty="0">
                <a:solidFill>
                  <a:schemeClr val="tx1"/>
                </a:solidFill>
                <a:effectLst/>
                <a:latin typeface="Aino" panose="02000603040504020204" pitchFamily="50" charset="0"/>
              </a:rPr>
              <a:t> at </a:t>
            </a:r>
            <a:r>
              <a:rPr lang="et-EE" sz="1000" b="1" kern="1200" dirty="0" err="1">
                <a:solidFill>
                  <a:schemeClr val="tx1"/>
                </a:solidFill>
                <a:effectLst/>
                <a:latin typeface="Aino" panose="02000603040504020204" pitchFamily="50" charset="0"/>
              </a:rPr>
              <a:t>Lab</a:t>
            </a:r>
            <a:r>
              <a:rPr lang="et-EE" sz="1000" b="1" kern="1200" dirty="0">
                <a:solidFill>
                  <a:schemeClr val="tx1"/>
                </a:solidFill>
                <a:effectLst/>
                <a:latin typeface="Aino" panose="02000603040504020204" pitchFamily="50" charset="0"/>
              </a:rPr>
              <a:t> of </a:t>
            </a:r>
            <a:r>
              <a:rPr lang="et-EE" sz="1000" b="1" kern="1200" dirty="0" err="1">
                <a:solidFill>
                  <a:schemeClr val="tx1"/>
                </a:solidFill>
                <a:effectLst/>
                <a:latin typeface="Aino" panose="02000603040504020204" pitchFamily="50" charset="0"/>
              </a:rPr>
              <a:t>Cancer</a:t>
            </a:r>
            <a:r>
              <a:rPr lang="et-EE" sz="1000" b="1"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Biology</a:t>
            </a:r>
            <a:r>
              <a:rPr lang="et-EE" sz="1000" b="1" kern="1200" dirty="0">
                <a:solidFill>
                  <a:schemeClr val="tx1"/>
                </a:solidFill>
                <a:effectLst/>
                <a:latin typeface="Aino" panose="02000603040504020204" pitchFamily="50" charset="0"/>
              </a:rPr>
              <a:t> at </a:t>
            </a:r>
            <a:r>
              <a:rPr lang="et-EE" sz="1000" b="1" kern="1200" dirty="0" err="1">
                <a:solidFill>
                  <a:schemeClr val="tx1"/>
                </a:solidFill>
                <a:effectLst/>
                <a:latin typeface="Aino" panose="02000603040504020204" pitchFamily="50" charset="0"/>
              </a:rPr>
              <a:t>University</a:t>
            </a:r>
            <a:r>
              <a:rPr lang="et-EE" sz="1000" b="1" kern="1200" dirty="0">
                <a:solidFill>
                  <a:schemeClr val="tx1"/>
                </a:solidFill>
                <a:effectLst/>
                <a:latin typeface="Aino" panose="02000603040504020204" pitchFamily="50" charset="0"/>
              </a:rPr>
              <a:t> of Tartu</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while</a:t>
            </a:r>
            <a:r>
              <a:rPr lang="et-EE" sz="1000" kern="1200" dirty="0">
                <a:solidFill>
                  <a:schemeClr val="tx1"/>
                </a:solidFill>
                <a:effectLst/>
                <a:latin typeface="Aino" panose="02000603040504020204" pitchFamily="50" charset="0"/>
              </a:rPr>
              <a:t> SME </a:t>
            </a:r>
            <a:r>
              <a:rPr lang="et-EE" sz="1000" b="1" kern="1200" dirty="0">
                <a:solidFill>
                  <a:schemeClr val="tx1"/>
                </a:solidFill>
                <a:effectLst/>
                <a:latin typeface="Aino" panose="02000603040504020204" pitchFamily="50" charset="0"/>
              </a:rPr>
              <a:t>AS Cybernetica</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has</a:t>
            </a:r>
            <a:r>
              <a:rPr lang="et-EE" sz="1000" kern="1200" dirty="0">
                <a:solidFill>
                  <a:schemeClr val="tx1"/>
                </a:solidFill>
                <a:effectLst/>
                <a:latin typeface="Aino" panose="02000603040504020204" pitchFamily="50" charset="0"/>
              </a:rPr>
              <a:t> a grant </a:t>
            </a:r>
            <a:r>
              <a:rPr lang="et-EE" sz="1000" kern="1200" dirty="0" err="1">
                <a:solidFill>
                  <a:schemeClr val="tx1"/>
                </a:solidFill>
                <a:effectLst/>
                <a:latin typeface="Aino" panose="02000603040504020204" pitchFamily="50" charset="0"/>
              </a:rPr>
              <a:t>for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researching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data-driven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decision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making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for</a:t>
            </a:r>
            <a:r>
              <a:rPr lang="et-EE" sz="1000" kern="1200" dirty="0">
                <a:solidFill>
                  <a:schemeClr val="tx1"/>
                </a:solidFill>
                <a:effectLst/>
                <a:latin typeface="Aino" panose="02000603040504020204" pitchFamily="50" charset="0"/>
              </a:rPr>
              <a:t> a </a:t>
            </a:r>
            <a:r>
              <a:rPr lang="et-EE" sz="1000" kern="1200" dirty="0" err="1">
                <a:solidFill>
                  <a:schemeClr val="tx1"/>
                </a:solidFill>
                <a:effectLst/>
                <a:latin typeface="Aino" panose="02000603040504020204" pitchFamily="50" charset="0"/>
              </a:rPr>
              <a:t>more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efficient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society</a:t>
            </a:r>
            <a:r>
              <a:rPr lang="et-EE" sz="1000" kern="1200" dirty="0">
                <a:solidFill>
                  <a:schemeClr val="tx1"/>
                </a:solidFill>
                <a:effectLst/>
                <a:latin typeface="Aino" panose="02000603040504020204" pitchFamily="50" charset="0"/>
              </a:rPr>
              <a:t> and </a:t>
            </a:r>
            <a:r>
              <a:rPr lang="et-EE" sz="1000" b="1" kern="1200" dirty="0">
                <a:solidFill>
                  <a:schemeClr val="tx1"/>
                </a:solidFill>
                <a:effectLst/>
                <a:latin typeface="Aino" panose="02000603040504020204" pitchFamily="50" charset="0"/>
              </a:rPr>
              <a:t>City of Tartu</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participant</a:t>
            </a:r>
            <a:r>
              <a:rPr lang="et-EE" sz="1000" kern="1200" dirty="0">
                <a:solidFill>
                  <a:schemeClr val="tx1"/>
                </a:solidFill>
                <a:effectLst/>
                <a:latin typeface="Aino" panose="02000603040504020204" pitchFamily="50" charset="0"/>
              </a:rPr>
              <a:t> in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H2020 </a:t>
            </a:r>
            <a:r>
              <a:rPr lang="et-EE" sz="1000" kern="1200" dirty="0" err="1">
                <a:solidFill>
                  <a:schemeClr val="tx1"/>
                </a:solidFill>
                <a:effectLst/>
                <a:latin typeface="Aino" panose="02000603040504020204" pitchFamily="50" charset="0"/>
              </a:rPr>
              <a:t>project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Towards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Smart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Zero</a:t>
            </a:r>
            <a:r>
              <a:rPr lang="et-EE" sz="1000" kern="1200" dirty="0">
                <a:solidFill>
                  <a:schemeClr val="tx1"/>
                </a:solidFill>
                <a:effectLst/>
                <a:latin typeface="Aino" panose="02000603040504020204" pitchFamily="50" charset="0"/>
              </a:rPr>
              <a:t> CO2 </a:t>
            </a:r>
            <a:r>
              <a:rPr lang="et-EE" sz="1000" kern="1200" dirty="0" err="1">
                <a:solidFill>
                  <a:schemeClr val="tx1"/>
                </a:solidFill>
                <a:effectLst/>
                <a:latin typeface="Aino" panose="02000603040504020204" pitchFamily="50" charset="0"/>
              </a:rPr>
              <a:t>Cities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across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Europe</a:t>
            </a:r>
            <a:r>
              <a:rPr lang="et-EE" sz="1000" kern="1200" dirty="0">
                <a:solidFill>
                  <a:schemeClr val="tx1"/>
                </a:solidFill>
                <a:effectLst/>
                <a:latin typeface="Aino" panose="02000603040504020204" pitchFamily="50" charset="0"/>
              </a:rPr>
              <a:t>”.</a:t>
            </a:r>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24</a:t>
            </a:fld>
            <a:endParaRPr lang="en-US"/>
          </a:p>
        </p:txBody>
      </p:sp>
    </p:spTree>
    <p:extLst>
      <p:ext uri="{BB962C8B-B14F-4D97-AF65-F5344CB8AC3E}">
        <p14:creationId xmlns:p14="http://schemas.microsoft.com/office/powerpoint/2010/main" val="4230178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25</a:t>
            </a:fld>
            <a:endParaRPr lang="en-US"/>
          </a:p>
        </p:txBody>
      </p:sp>
    </p:spTree>
    <p:extLst>
      <p:ext uri="{BB962C8B-B14F-4D97-AF65-F5344CB8AC3E}">
        <p14:creationId xmlns:p14="http://schemas.microsoft.com/office/powerpoint/2010/main" val="2190968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000" kern="1200" dirty="0" err="1">
                <a:solidFill>
                  <a:schemeClr val="tx1"/>
                </a:solidFill>
                <a:effectLst/>
                <a:latin typeface="Aino" panose="02000603040504020204" pitchFamily="50" charset="0"/>
              </a:rPr>
              <a:t>Research</a:t>
            </a:r>
            <a:r>
              <a:rPr lang="et-EE" sz="1000" kern="1200" dirty="0">
                <a:solidFill>
                  <a:schemeClr val="tx1"/>
                </a:solidFill>
                <a:effectLst/>
                <a:latin typeface="Aino" panose="02000603040504020204" pitchFamily="50" charset="0"/>
              </a:rPr>
              <a:t> in Estonia </a:t>
            </a:r>
            <a:r>
              <a:rPr lang="et-EE" sz="1000" kern="1200" dirty="0" err="1">
                <a:solidFill>
                  <a:schemeClr val="tx1"/>
                </a:solidFill>
                <a:effectLst/>
                <a:latin typeface="Aino" panose="02000603040504020204" pitchFamily="50" charset="0"/>
              </a:rPr>
              <a:t>is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primarily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financed</a:t>
            </a:r>
            <a:r>
              <a:rPr lang="et-EE" sz="1000" kern="1200" dirty="0">
                <a:solidFill>
                  <a:schemeClr val="tx1"/>
                </a:solidFill>
                <a:effectLst/>
                <a:latin typeface="Aino" panose="02000603040504020204" pitchFamily="50" charset="0"/>
              </a:rPr>
              <a:t> on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basis</a:t>
            </a:r>
            <a:r>
              <a:rPr lang="et-EE" sz="1000" kern="1200" dirty="0">
                <a:solidFill>
                  <a:schemeClr val="tx1"/>
                </a:solidFill>
                <a:effectLst/>
                <a:latin typeface="Aino" panose="02000603040504020204" pitchFamily="50" charset="0"/>
              </a:rPr>
              <a:t> of </a:t>
            </a:r>
            <a:r>
              <a:rPr lang="et-EE" sz="1000" kern="1200" dirty="0" err="1">
                <a:solidFill>
                  <a:schemeClr val="tx1"/>
                </a:solidFill>
                <a:effectLst/>
                <a:latin typeface="Aino" panose="02000603040504020204" pitchFamily="50" charset="0"/>
              </a:rPr>
              <a:t>quality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competition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Financing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comes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mainly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from</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state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budget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but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also</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form</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companies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foreign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funds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mainly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EU’s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Framework</a:t>
            </a:r>
            <a:r>
              <a:rPr lang="et-EE" sz="1000" kern="1200" dirty="0">
                <a:solidFill>
                  <a:schemeClr val="tx1"/>
                </a:solidFill>
                <a:effectLst/>
                <a:latin typeface="Aino" panose="02000603040504020204" pitchFamily="50" charset="0"/>
              </a:rPr>
              <a:t> Programme </a:t>
            </a:r>
            <a:r>
              <a:rPr lang="et-EE" sz="1000" kern="1200" dirty="0" err="1">
                <a:solidFill>
                  <a:schemeClr val="tx1"/>
                </a:solidFill>
                <a:effectLst/>
                <a:latin typeface="Aino" panose="02000603040504020204" pitchFamily="50" charset="0"/>
              </a:rPr>
              <a:t>for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Research</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Innovation</a:t>
            </a:r>
            <a:r>
              <a:rPr lang="et-EE" sz="1000" b="1"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Horizon</a:t>
            </a:r>
            <a:r>
              <a:rPr lang="et-EE" sz="1000" b="1" kern="1200" dirty="0">
                <a:solidFill>
                  <a:schemeClr val="tx1"/>
                </a:solidFill>
                <a:effectLst/>
                <a:latin typeface="Aino" panose="02000603040504020204" pitchFamily="50" charset="0"/>
              </a:rPr>
              <a:t> 2020</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other</a:t>
            </a:r>
            <a:r>
              <a:rPr lang="et-EE" sz="1000" kern="1200" dirty="0">
                <a:solidFill>
                  <a:schemeClr val="tx1"/>
                </a:solidFill>
                <a:effectLst/>
                <a:latin typeface="Aino" panose="02000603040504020204" pitchFamily="50" charset="0"/>
              </a:rPr>
              <a:t> EU </a:t>
            </a:r>
            <a:r>
              <a:rPr lang="et-EE" sz="1000" kern="1200" dirty="0" err="1">
                <a:solidFill>
                  <a:schemeClr val="tx1"/>
                </a:solidFill>
                <a:effectLst/>
                <a:latin typeface="Aino" panose="02000603040504020204" pitchFamily="50" charset="0"/>
              </a:rPr>
              <a:t>initiatives</a:t>
            </a:r>
            <a:r>
              <a:rPr lang="et-EE" sz="1000" kern="1200" dirty="0">
                <a:solidFill>
                  <a:schemeClr val="tx1"/>
                </a:solidFill>
                <a:effectLst/>
                <a:latin typeface="Aino" panose="02000603040504020204" pitchFamily="50" charset="0"/>
              </a:rPr>
              <a:t>. </a:t>
            </a:r>
            <a:r>
              <a:rPr lang="et-EE" sz="1000" b="1" kern="1200" dirty="0">
                <a:solidFill>
                  <a:schemeClr val="tx1"/>
                </a:solidFill>
                <a:effectLst/>
                <a:latin typeface="Aino" panose="02000603040504020204" pitchFamily="50" charset="0"/>
              </a:rPr>
              <a:t>Estonian </a:t>
            </a:r>
            <a:r>
              <a:rPr lang="et-EE" sz="1000" b="1" kern="1200" dirty="0" err="1">
                <a:solidFill>
                  <a:schemeClr val="tx1"/>
                </a:solidFill>
                <a:effectLst/>
                <a:latin typeface="Aino" panose="02000603040504020204" pitchFamily="50" charset="0"/>
              </a:rPr>
              <a:t>Research</a:t>
            </a:r>
            <a:r>
              <a:rPr lang="et-EE" sz="1000" b="1"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Council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ETAg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main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body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responsible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for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funding</a:t>
            </a:r>
            <a:r>
              <a:rPr lang="et-EE" sz="1000" kern="1200" dirty="0">
                <a:solidFill>
                  <a:schemeClr val="tx1"/>
                </a:solidFill>
                <a:effectLst/>
                <a:latin typeface="Aino" panose="02000603040504020204" pitchFamily="50" charset="0"/>
              </a:rPr>
              <a:t> of R&amp;D, </a:t>
            </a:r>
            <a:r>
              <a:rPr lang="et-EE" sz="1000" kern="1200" dirty="0" err="1">
                <a:solidFill>
                  <a:schemeClr val="tx1"/>
                </a:solidFill>
                <a:effectLst/>
                <a:latin typeface="Aino" panose="02000603040504020204" pitchFamily="50" charset="0"/>
              </a:rPr>
              <a:t>supports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researchers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mobility</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external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cooperation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offering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various</a:t>
            </a:r>
            <a:r>
              <a:rPr lang="et-EE" sz="1000" kern="1200" dirty="0">
                <a:solidFill>
                  <a:schemeClr val="tx1"/>
                </a:solidFill>
                <a:effectLst/>
                <a:latin typeface="Aino" panose="02000603040504020204" pitchFamily="50" charset="0"/>
              </a:rPr>
              <a:t> segment of </a:t>
            </a:r>
            <a:r>
              <a:rPr lang="et-EE" sz="1000" kern="1200" dirty="0" err="1">
                <a:solidFill>
                  <a:schemeClr val="tx1"/>
                </a:solidFill>
                <a:effectLst/>
                <a:latin typeface="Aino" panose="02000603040504020204" pitchFamily="50" charset="0"/>
              </a:rPr>
              <a:t>grants</a:t>
            </a:r>
            <a:r>
              <a:rPr lang="et-EE" sz="1000" kern="1200" dirty="0">
                <a:solidFill>
                  <a:schemeClr val="tx1"/>
                </a:solidFill>
                <a:effectLst/>
                <a:latin typeface="Aino" panose="02000603040504020204" pitchFamily="50" charset="0"/>
              </a:rPr>
              <a:t>.</a:t>
            </a:r>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26</a:t>
            </a:fld>
            <a:endParaRPr lang="en-US"/>
          </a:p>
        </p:txBody>
      </p:sp>
    </p:spTree>
    <p:extLst>
      <p:ext uri="{BB962C8B-B14F-4D97-AF65-F5344CB8AC3E}">
        <p14:creationId xmlns:p14="http://schemas.microsoft.com/office/powerpoint/2010/main" val="1215641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000" kern="1200" dirty="0" err="1">
                <a:solidFill>
                  <a:schemeClr val="tx1"/>
                </a:solidFill>
                <a:effectLst/>
                <a:latin typeface="Aino" panose="02000603040504020204" pitchFamily="50" charset="0"/>
              </a:rPr>
              <a:t>Research</a:t>
            </a:r>
            <a:r>
              <a:rPr lang="et-EE" sz="1000" kern="1200" dirty="0">
                <a:solidFill>
                  <a:schemeClr val="tx1"/>
                </a:solidFill>
                <a:effectLst/>
                <a:latin typeface="Aino" panose="02000603040504020204" pitchFamily="50" charset="0"/>
              </a:rPr>
              <a:t> in Estonia </a:t>
            </a:r>
            <a:r>
              <a:rPr lang="et-EE" sz="1000" kern="1200" dirty="0" err="1">
                <a:solidFill>
                  <a:schemeClr val="tx1"/>
                </a:solidFill>
                <a:effectLst/>
                <a:latin typeface="Aino" panose="02000603040504020204" pitchFamily="50" charset="0"/>
              </a:rPr>
              <a:t>is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primarily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financed</a:t>
            </a:r>
            <a:r>
              <a:rPr lang="et-EE" sz="1000" kern="1200" dirty="0">
                <a:solidFill>
                  <a:schemeClr val="tx1"/>
                </a:solidFill>
                <a:effectLst/>
                <a:latin typeface="Aino" panose="02000603040504020204" pitchFamily="50" charset="0"/>
              </a:rPr>
              <a:t> on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basis</a:t>
            </a:r>
            <a:r>
              <a:rPr lang="et-EE" sz="1000" kern="1200" dirty="0">
                <a:solidFill>
                  <a:schemeClr val="tx1"/>
                </a:solidFill>
                <a:effectLst/>
                <a:latin typeface="Aino" panose="02000603040504020204" pitchFamily="50" charset="0"/>
              </a:rPr>
              <a:t> of </a:t>
            </a:r>
            <a:r>
              <a:rPr lang="et-EE" sz="1000" kern="1200" dirty="0" err="1">
                <a:solidFill>
                  <a:schemeClr val="tx1"/>
                </a:solidFill>
                <a:effectLst/>
                <a:latin typeface="Aino" panose="02000603040504020204" pitchFamily="50" charset="0"/>
              </a:rPr>
              <a:t>quality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competition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Financing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comes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mainly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from</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state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budget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but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also</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form</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companies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foreign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funds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mainly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EU’s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Framework</a:t>
            </a:r>
            <a:r>
              <a:rPr lang="et-EE" sz="1000" kern="1200" dirty="0">
                <a:solidFill>
                  <a:schemeClr val="tx1"/>
                </a:solidFill>
                <a:effectLst/>
                <a:latin typeface="Aino" panose="02000603040504020204" pitchFamily="50" charset="0"/>
              </a:rPr>
              <a:t> Programme </a:t>
            </a:r>
            <a:r>
              <a:rPr lang="et-EE" sz="1000" kern="1200" dirty="0" err="1">
                <a:solidFill>
                  <a:schemeClr val="tx1"/>
                </a:solidFill>
                <a:effectLst/>
                <a:latin typeface="Aino" panose="02000603040504020204" pitchFamily="50" charset="0"/>
              </a:rPr>
              <a:t>for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Research</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Innovation</a:t>
            </a:r>
            <a:r>
              <a:rPr lang="et-EE" sz="1000" b="1"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Horizon</a:t>
            </a:r>
            <a:r>
              <a:rPr lang="et-EE" sz="1000" b="1" kern="1200" dirty="0">
                <a:solidFill>
                  <a:schemeClr val="tx1"/>
                </a:solidFill>
                <a:effectLst/>
                <a:latin typeface="Aino" panose="02000603040504020204" pitchFamily="50" charset="0"/>
              </a:rPr>
              <a:t> 2020</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other</a:t>
            </a:r>
            <a:r>
              <a:rPr lang="et-EE" sz="1000" kern="1200" dirty="0">
                <a:solidFill>
                  <a:schemeClr val="tx1"/>
                </a:solidFill>
                <a:effectLst/>
                <a:latin typeface="Aino" panose="02000603040504020204" pitchFamily="50" charset="0"/>
              </a:rPr>
              <a:t> EU </a:t>
            </a:r>
            <a:r>
              <a:rPr lang="et-EE" sz="1000" kern="1200" dirty="0" err="1">
                <a:solidFill>
                  <a:schemeClr val="tx1"/>
                </a:solidFill>
                <a:effectLst/>
                <a:latin typeface="Aino" panose="02000603040504020204" pitchFamily="50" charset="0"/>
              </a:rPr>
              <a:t>initiatives</a:t>
            </a:r>
            <a:r>
              <a:rPr lang="et-EE" sz="1000" kern="1200" dirty="0">
                <a:solidFill>
                  <a:schemeClr val="tx1"/>
                </a:solidFill>
                <a:effectLst/>
                <a:latin typeface="Aino" panose="02000603040504020204" pitchFamily="50" charset="0"/>
              </a:rPr>
              <a:t>. </a:t>
            </a:r>
            <a:r>
              <a:rPr lang="et-EE" sz="1000" b="1" kern="1200" dirty="0">
                <a:solidFill>
                  <a:schemeClr val="tx1"/>
                </a:solidFill>
                <a:effectLst/>
                <a:latin typeface="Aino" panose="02000603040504020204" pitchFamily="50" charset="0"/>
              </a:rPr>
              <a:t>Estonian </a:t>
            </a:r>
            <a:r>
              <a:rPr lang="et-EE" sz="1000" b="1" kern="1200" dirty="0" err="1">
                <a:solidFill>
                  <a:schemeClr val="tx1"/>
                </a:solidFill>
                <a:effectLst/>
                <a:latin typeface="Aino" panose="02000603040504020204" pitchFamily="50" charset="0"/>
              </a:rPr>
              <a:t>Research</a:t>
            </a:r>
            <a:r>
              <a:rPr lang="et-EE" sz="1000" b="1" kern="1200" dirty="0">
                <a:solidFill>
                  <a:schemeClr val="tx1"/>
                </a:solidFill>
                <a:effectLst/>
                <a:latin typeface="Aino" panose="02000603040504020204" pitchFamily="50" charset="0"/>
              </a:rPr>
              <a:t> </a:t>
            </a:r>
            <a:r>
              <a:rPr lang="et-EE" sz="1000" b="1" kern="1200" dirty="0" err="1">
                <a:solidFill>
                  <a:schemeClr val="tx1"/>
                </a:solidFill>
                <a:effectLst/>
                <a:latin typeface="Aino" panose="02000603040504020204" pitchFamily="50" charset="0"/>
              </a:rPr>
              <a:t>Council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ETAg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main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body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responsible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for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funding</a:t>
            </a:r>
            <a:r>
              <a:rPr lang="et-EE" sz="1000" kern="1200" dirty="0">
                <a:solidFill>
                  <a:schemeClr val="tx1"/>
                </a:solidFill>
                <a:effectLst/>
                <a:latin typeface="Aino" panose="02000603040504020204" pitchFamily="50" charset="0"/>
              </a:rPr>
              <a:t> of R&amp;D, </a:t>
            </a:r>
            <a:r>
              <a:rPr lang="et-EE" sz="1000" kern="1200" dirty="0" err="1">
                <a:solidFill>
                  <a:schemeClr val="tx1"/>
                </a:solidFill>
                <a:effectLst/>
                <a:latin typeface="Aino" panose="02000603040504020204" pitchFamily="50" charset="0"/>
              </a:rPr>
              <a:t>supports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researchers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mobility</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external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cooperation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offering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various</a:t>
            </a:r>
            <a:r>
              <a:rPr lang="et-EE" sz="1000" kern="1200" dirty="0">
                <a:solidFill>
                  <a:schemeClr val="tx1"/>
                </a:solidFill>
                <a:effectLst/>
                <a:latin typeface="Aino" panose="02000603040504020204" pitchFamily="50" charset="0"/>
              </a:rPr>
              <a:t> segment of </a:t>
            </a:r>
            <a:r>
              <a:rPr lang="et-EE" sz="1000" kern="1200" dirty="0" err="1">
                <a:solidFill>
                  <a:schemeClr val="tx1"/>
                </a:solidFill>
                <a:effectLst/>
                <a:latin typeface="Aino" panose="02000603040504020204" pitchFamily="50" charset="0"/>
              </a:rPr>
              <a:t>grants</a:t>
            </a:r>
            <a:r>
              <a:rPr lang="et-EE" sz="1000" kern="1200" dirty="0">
                <a:solidFill>
                  <a:schemeClr val="tx1"/>
                </a:solidFill>
                <a:effectLst/>
                <a:latin typeface="Aino" panose="02000603040504020204" pitchFamily="50" charset="0"/>
              </a:rPr>
              <a:t>.</a:t>
            </a:r>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27</a:t>
            </a:fld>
            <a:endParaRPr lang="en-US"/>
          </a:p>
        </p:txBody>
      </p:sp>
    </p:spTree>
    <p:extLst>
      <p:ext uri="{BB962C8B-B14F-4D97-AF65-F5344CB8AC3E}">
        <p14:creationId xmlns:p14="http://schemas.microsoft.com/office/powerpoint/2010/main" val="2330447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28</a:t>
            </a:fld>
            <a:endParaRPr lang="en-US"/>
          </a:p>
        </p:txBody>
      </p:sp>
    </p:spTree>
    <p:extLst>
      <p:ext uri="{BB962C8B-B14F-4D97-AF65-F5344CB8AC3E}">
        <p14:creationId xmlns:p14="http://schemas.microsoft.com/office/powerpoint/2010/main" val="2738111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spcBef>
                <a:spcPts val="0"/>
              </a:spcBef>
              <a:spcAft>
                <a:spcPts val="0"/>
              </a:spcAft>
              <a:buClrTx/>
              <a:buSzTx/>
              <a:buFontTx/>
              <a:buNone/>
              <a:tabLst/>
              <a:defRPr/>
            </a:pPr>
            <a:r>
              <a:rPr lang="et-EE" sz="1000" kern="1200" dirty="0" err="1">
                <a:solidFill>
                  <a:schemeClr val="tx1"/>
                </a:solidFill>
                <a:effectLst/>
                <a:latin typeface="Aino" panose="02000603040504020204" pitchFamily="50" charset="0"/>
              </a:rPr>
              <a:t>Whereas</a:t>
            </a:r>
            <a:r>
              <a:rPr lang="et-EE" sz="1000" kern="1200" dirty="0">
                <a:solidFill>
                  <a:schemeClr val="tx1"/>
                </a:solidFill>
                <a:effectLst/>
                <a:latin typeface="Aino" panose="02000603040504020204" pitchFamily="50" charset="0"/>
              </a:rPr>
              <a:t>  in </a:t>
            </a:r>
            <a:r>
              <a:rPr lang="et-EE" sz="1000" kern="1200" dirty="0" err="1">
                <a:solidFill>
                  <a:schemeClr val="tx1"/>
                </a:solidFill>
                <a:effectLst/>
                <a:latin typeface="Aino" panose="02000603040504020204" pitchFamily="50" charset="0"/>
              </a:rPr>
              <a:t>science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publication</a:t>
            </a:r>
            <a:r>
              <a:rPr lang="et-EE" sz="1000" kern="1200" dirty="0">
                <a:solidFill>
                  <a:schemeClr val="tx1"/>
                </a:solidFill>
                <a:effectLst/>
                <a:latin typeface="Aino" panose="02000603040504020204" pitchFamily="50" charset="0"/>
              </a:rPr>
              <a:t> Estonia </a:t>
            </a:r>
            <a:r>
              <a:rPr lang="et-EE" sz="1000" kern="1200" dirty="0" err="1">
                <a:solidFill>
                  <a:schemeClr val="tx1"/>
                </a:solidFill>
                <a:effectLst/>
                <a:latin typeface="Aino" panose="02000603040504020204" pitchFamily="50" charset="0"/>
              </a:rPr>
              <a:t>makes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waves</a:t>
            </a:r>
            <a:r>
              <a:rPr lang="et-EE" sz="1000" kern="1200" dirty="0">
                <a:solidFill>
                  <a:schemeClr val="tx1"/>
                </a:solidFill>
                <a:effectLst/>
                <a:latin typeface="Aino" panose="02000603040504020204" pitchFamily="50" charset="0"/>
              </a:rPr>
              <a:t> in </a:t>
            </a:r>
            <a:r>
              <a:rPr lang="et-EE" sz="1000" kern="1200" dirty="0" err="1">
                <a:solidFill>
                  <a:schemeClr val="tx1"/>
                </a:solidFill>
                <a:effectLst/>
                <a:latin typeface="Aino" panose="02000603040504020204" pitchFamily="50" charset="0"/>
              </a:rPr>
              <a:t>environmental</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natural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sciences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main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focus</a:t>
            </a:r>
            <a:r>
              <a:rPr lang="et-EE" sz="1000" kern="1200" dirty="0">
                <a:solidFill>
                  <a:schemeClr val="tx1"/>
                </a:solidFill>
                <a:effectLst/>
                <a:latin typeface="Aino" panose="02000603040504020204" pitchFamily="50" charset="0"/>
              </a:rPr>
              <a:t> of </a:t>
            </a:r>
            <a:r>
              <a:rPr lang="et-EE" sz="1000" kern="1200" dirty="0" err="1">
                <a:solidFill>
                  <a:schemeClr val="tx1"/>
                </a:solidFill>
                <a:effectLst/>
                <a:latin typeface="Aino" panose="02000603040504020204" pitchFamily="50" charset="0"/>
              </a:rPr>
              <a:t>local</a:t>
            </a:r>
            <a:r>
              <a:rPr lang="et-EE" sz="1000" kern="1200" dirty="0">
                <a:solidFill>
                  <a:schemeClr val="tx1"/>
                </a:solidFill>
                <a:effectLst/>
                <a:latin typeface="Aino" panose="02000603040504020204" pitchFamily="50" charset="0"/>
              </a:rPr>
              <a:t> RDI </a:t>
            </a:r>
            <a:r>
              <a:rPr lang="et-EE" sz="1000" kern="1200" dirty="0" err="1">
                <a:solidFill>
                  <a:schemeClr val="tx1"/>
                </a:solidFill>
                <a:effectLst/>
                <a:latin typeface="Aino" panose="02000603040504020204" pitchFamily="50" charset="0"/>
              </a:rPr>
              <a:t>strategy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to</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boost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growth</a:t>
            </a:r>
            <a:r>
              <a:rPr lang="et-EE" sz="1000" kern="1200" dirty="0">
                <a:solidFill>
                  <a:schemeClr val="tx1"/>
                </a:solidFill>
                <a:effectLst/>
                <a:latin typeface="Aino" panose="02000603040504020204" pitchFamily="50" charset="0"/>
              </a:rPr>
              <a:t> of </a:t>
            </a:r>
            <a:r>
              <a:rPr lang="et-EE" sz="1000" kern="1200" dirty="0" err="1">
                <a:solidFill>
                  <a:schemeClr val="tx1"/>
                </a:solidFill>
                <a:effectLst/>
                <a:latin typeface="Aino" panose="02000603040504020204" pitchFamily="50" charset="0"/>
              </a:rPr>
              <a:t>three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sectors</a:t>
            </a:r>
            <a:r>
              <a:rPr lang="et-EE" sz="1000" kern="1200" dirty="0">
                <a:solidFill>
                  <a:schemeClr val="tx1"/>
                </a:solidFill>
                <a:effectLst/>
                <a:latin typeface="Aino" panose="02000603040504020204" pitchFamily="50" charset="0"/>
              </a:rPr>
              <a:t>: ICT </a:t>
            </a:r>
            <a:r>
              <a:rPr lang="et-EE" sz="1000" kern="1200" dirty="0" err="1">
                <a:solidFill>
                  <a:schemeClr val="tx1"/>
                </a:solidFill>
                <a:effectLst/>
                <a:latin typeface="Aino" panose="02000603040504020204" pitchFamily="50" charset="0"/>
              </a:rPr>
              <a:t>horizontally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through</a:t>
            </a:r>
            <a:r>
              <a:rPr lang="et-EE" sz="1000" kern="1200" dirty="0">
                <a:solidFill>
                  <a:schemeClr val="tx1"/>
                </a:solidFill>
                <a:effectLst/>
                <a:latin typeface="Aino" panose="02000603040504020204" pitchFamily="50" charset="0"/>
              </a:rPr>
              <a:t> all </a:t>
            </a:r>
            <a:r>
              <a:rPr lang="et-EE" sz="1000" kern="1200" dirty="0" err="1">
                <a:solidFill>
                  <a:schemeClr val="tx1"/>
                </a:solidFill>
                <a:effectLst/>
                <a:latin typeface="Aino" panose="02000603040504020204" pitchFamily="50" charset="0"/>
              </a:rPr>
              <a:t>sectors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health</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technologies</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services</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effective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use</a:t>
            </a:r>
            <a:r>
              <a:rPr lang="et-EE" sz="1000" kern="1200" dirty="0">
                <a:solidFill>
                  <a:schemeClr val="tx1"/>
                </a:solidFill>
                <a:effectLst/>
                <a:latin typeface="Aino" panose="02000603040504020204" pitchFamily="50" charset="0"/>
              </a:rPr>
              <a:t> of </a:t>
            </a:r>
            <a:r>
              <a:rPr lang="et-EE" sz="1000" kern="1200" dirty="0" err="1">
                <a:solidFill>
                  <a:schemeClr val="tx1"/>
                </a:solidFill>
                <a:effectLst/>
                <a:latin typeface="Aino" panose="02000603040504020204" pitchFamily="50" charset="0"/>
              </a:rPr>
              <a:t>resources</a:t>
            </a:r>
            <a:r>
              <a:rPr lang="et-EE" sz="1000" kern="1200" dirty="0">
                <a:solidFill>
                  <a:schemeClr val="tx1"/>
                </a:solidFill>
                <a:effectLst/>
                <a:latin typeface="Aino" panose="02000603040504020204" pitchFamily="50" charset="0"/>
              </a:rPr>
              <a:t>.</a:t>
            </a:r>
            <a:endParaRPr lang="en-US" sz="1000" kern="1200" dirty="0">
              <a:solidFill>
                <a:schemeClr val="tx1"/>
              </a:solidFill>
              <a:effectLst/>
              <a:latin typeface="Aino" panose="02000603040504020204" pitchFamily="50" charset="0"/>
            </a:endParaRPr>
          </a:p>
          <a:p>
            <a:pPr marL="0" marR="0" lvl="0" indent="0" algn="l" defTabSz="914400" rtl="0" eaLnBrk="1" fontAlgn="auto" latinLnBrk="0" hangingPunct="1">
              <a:spcBef>
                <a:spcPts val="0"/>
              </a:spcBef>
              <a:spcAft>
                <a:spcPts val="0"/>
              </a:spcAft>
              <a:buClrTx/>
              <a:buSzTx/>
              <a:buFontTx/>
              <a:buNone/>
              <a:tabLst/>
              <a:defRPr/>
            </a:pPr>
            <a:endParaRPr lang="et-EE" sz="1000" kern="1200" dirty="0">
              <a:solidFill>
                <a:schemeClr val="tx1"/>
              </a:solidFill>
              <a:effectLst/>
              <a:latin typeface="Aino" panose="02000603040504020204" pitchFamily="50" charset="0"/>
            </a:endParaRPr>
          </a:p>
          <a:p>
            <a:pPr marL="0" marR="0" lvl="0" indent="0" algn="l" defTabSz="914400" rtl="0" eaLnBrk="1" fontAlgn="auto" latinLnBrk="0" hangingPunct="1">
              <a:spcBef>
                <a:spcPts val="0"/>
              </a:spcBef>
              <a:spcAft>
                <a:spcPts val="0"/>
              </a:spcAft>
              <a:buClrTx/>
              <a:buSzTx/>
              <a:buFontTx/>
              <a:buNone/>
              <a:tabLst/>
              <a:defRPr/>
            </a:pPr>
            <a:r>
              <a:rPr lang="et-EE" sz="1000" kern="1200" dirty="0">
                <a:solidFill>
                  <a:schemeClr val="tx1"/>
                </a:solidFill>
                <a:effectLst/>
                <a:latin typeface="Aino" panose="02000603040504020204" pitchFamily="50" charset="0"/>
              </a:rPr>
              <a:t>IT sits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core</a:t>
            </a:r>
            <a:r>
              <a:rPr lang="et-EE" sz="1000" kern="1200" dirty="0">
                <a:solidFill>
                  <a:schemeClr val="tx1"/>
                </a:solidFill>
                <a:effectLst/>
                <a:latin typeface="Aino" panose="02000603040504020204" pitchFamily="50" charset="0"/>
              </a:rPr>
              <a:t> of </a:t>
            </a:r>
            <a:r>
              <a:rPr lang="et-EE" sz="1000" kern="1200" dirty="0" err="1">
                <a:solidFill>
                  <a:schemeClr val="tx1"/>
                </a:solidFill>
                <a:effectLst/>
                <a:latin typeface="Aino" panose="02000603040504020204" pitchFamily="50" charset="0"/>
              </a:rPr>
              <a:t>how</a:t>
            </a:r>
            <a:r>
              <a:rPr lang="et-EE" sz="1000" kern="1200" dirty="0">
                <a:solidFill>
                  <a:schemeClr val="tx1"/>
                </a:solidFill>
                <a:effectLst/>
                <a:latin typeface="Aino" panose="02000603040504020204" pitchFamily="50" charset="0"/>
              </a:rPr>
              <a:t> Estonia </a:t>
            </a:r>
            <a:r>
              <a:rPr lang="et-EE" sz="1000" kern="1200" dirty="0" err="1">
                <a:solidFill>
                  <a:schemeClr val="tx1"/>
                </a:solidFill>
                <a:effectLst/>
                <a:latin typeface="Aino" panose="02000603040504020204" pitchFamily="50" charset="0"/>
              </a:rPr>
              <a:t>runs</a:t>
            </a:r>
            <a:r>
              <a:rPr lang="et-EE" sz="1000" kern="1200" dirty="0">
                <a:solidFill>
                  <a:schemeClr val="tx1"/>
                </a:solidFill>
                <a:effectLst/>
                <a:latin typeface="Aino" panose="02000603040504020204" pitchFamily="50" charset="0"/>
              </a:rPr>
              <a:t> ― and </a:t>
            </a:r>
            <a:r>
              <a:rPr lang="et-EE" sz="1000" kern="1200" dirty="0" err="1">
                <a:solidFill>
                  <a:schemeClr val="tx1"/>
                </a:solidFill>
                <a:effectLst/>
                <a:latin typeface="Aino" panose="02000603040504020204" pitchFamily="50" charset="0"/>
              </a:rPr>
              <a:t>portrays</a:t>
            </a:r>
            <a:r>
              <a:rPr lang="et-EE" sz="1000" kern="1200" dirty="0">
                <a:solidFill>
                  <a:schemeClr val="tx1"/>
                </a:solidFill>
                <a:effectLst/>
                <a:latin typeface="Aino" panose="02000603040504020204" pitchFamily="50" charset="0"/>
              </a:rPr>
              <a:t> ― </a:t>
            </a:r>
            <a:r>
              <a:rPr lang="et-EE" sz="1000" kern="1200" dirty="0" err="1">
                <a:solidFill>
                  <a:schemeClr val="tx1"/>
                </a:solidFill>
                <a:effectLst/>
                <a:latin typeface="Aino" panose="02000603040504020204" pitchFamily="50" charset="0"/>
              </a:rPr>
              <a:t>itself</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From</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cybersecurity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to</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biomimetic</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robots</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smart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textiles</a:t>
            </a:r>
            <a:r>
              <a:rPr lang="et-EE" sz="1000" kern="1200" dirty="0">
                <a:solidFill>
                  <a:schemeClr val="tx1"/>
                </a:solidFill>
                <a:effectLst/>
                <a:latin typeface="Aino" panose="02000603040504020204" pitchFamily="50" charset="0"/>
              </a:rPr>
              <a:t> Estonian </a:t>
            </a:r>
            <a:r>
              <a:rPr lang="et-EE" sz="1000" kern="1200" dirty="0" err="1">
                <a:solidFill>
                  <a:schemeClr val="tx1"/>
                </a:solidFill>
                <a:effectLst/>
                <a:latin typeface="Aino" panose="02000603040504020204" pitchFamily="50" charset="0"/>
              </a:rPr>
              <a:t>research</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has</a:t>
            </a:r>
            <a:r>
              <a:rPr lang="et-EE" sz="1000" kern="1200" dirty="0">
                <a:solidFill>
                  <a:schemeClr val="tx1"/>
                </a:solidFill>
                <a:effectLst/>
                <a:latin typeface="Aino" panose="02000603040504020204" pitchFamily="50" charset="0"/>
              </a:rPr>
              <a:t> a </a:t>
            </a:r>
            <a:r>
              <a:rPr lang="et-EE" sz="1000" kern="1200" dirty="0" err="1">
                <a:solidFill>
                  <a:schemeClr val="tx1"/>
                </a:solidFill>
                <a:effectLst/>
                <a:latin typeface="Aino" panose="02000603040504020204" pitchFamily="50" charset="0"/>
              </a:rPr>
              <a:t>lot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to</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offer</a:t>
            </a:r>
            <a:r>
              <a:rPr lang="et-EE" sz="1000" kern="1200" dirty="0">
                <a:solidFill>
                  <a:schemeClr val="tx1"/>
                </a:solidFill>
                <a:effectLst/>
                <a:latin typeface="Aino" panose="02000603040504020204" pitchFamily="50" charset="0"/>
              </a:rPr>
              <a:t>. </a:t>
            </a:r>
            <a:endParaRPr lang="en-US" sz="1000" kern="1200" dirty="0">
              <a:solidFill>
                <a:schemeClr val="tx1"/>
              </a:solidFill>
              <a:effectLst/>
              <a:latin typeface="Aino" panose="02000603040504020204" pitchFamily="50" charset="0"/>
            </a:endParaRPr>
          </a:p>
          <a:p>
            <a:pPr marL="0" marR="0" lvl="0" indent="0" algn="l" defTabSz="914400" rtl="0" eaLnBrk="1" fontAlgn="auto" latinLnBrk="0" hangingPunct="1">
              <a:spcBef>
                <a:spcPts val="0"/>
              </a:spcBef>
              <a:spcAft>
                <a:spcPts val="0"/>
              </a:spcAft>
              <a:buClrTx/>
              <a:buSzTx/>
              <a:buFontTx/>
              <a:buNone/>
              <a:tabLst/>
              <a:defRPr/>
            </a:pPr>
            <a:endParaRPr lang="et-EE" sz="1000" kern="1200" dirty="0">
              <a:solidFill>
                <a:schemeClr val="tx1"/>
              </a:solidFill>
              <a:effectLst/>
              <a:latin typeface="Aino" panose="02000603040504020204" pitchFamily="50" charset="0"/>
            </a:endParaRPr>
          </a:p>
          <a:p>
            <a:r>
              <a:rPr lang="et-EE" sz="1000" kern="1200" dirty="0">
                <a:solidFill>
                  <a:schemeClr val="tx1"/>
                </a:solidFill>
                <a:effectLst/>
                <a:latin typeface="Aino" panose="02000603040504020204" pitchFamily="50" charset="0"/>
              </a:rPr>
              <a:t>Estonia </a:t>
            </a:r>
            <a:r>
              <a:rPr lang="et-EE" sz="1000" kern="1200" dirty="0" err="1">
                <a:solidFill>
                  <a:schemeClr val="tx1"/>
                </a:solidFill>
                <a:effectLst/>
                <a:latin typeface="Aino" panose="02000603040504020204" pitchFamily="50" charset="0"/>
              </a:rPr>
              <a:t>with</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its</a:t>
            </a:r>
            <a:r>
              <a:rPr lang="et-EE" sz="1000" kern="1200" dirty="0">
                <a:solidFill>
                  <a:schemeClr val="tx1"/>
                </a:solidFill>
                <a:effectLst/>
                <a:latin typeface="Aino" panose="02000603040504020204" pitchFamily="50" charset="0"/>
              </a:rPr>
              <a:t> e-</a:t>
            </a:r>
            <a:r>
              <a:rPr lang="et-EE" sz="1000" kern="1200" dirty="0" err="1">
                <a:solidFill>
                  <a:schemeClr val="tx1"/>
                </a:solidFill>
                <a:effectLst/>
                <a:latin typeface="Aino" panose="02000603040504020204" pitchFamily="50" charset="0"/>
              </a:rPr>
              <a:t>Health</a:t>
            </a:r>
            <a:r>
              <a:rPr lang="et-EE" sz="1000" kern="1200" dirty="0">
                <a:solidFill>
                  <a:schemeClr val="tx1"/>
                </a:solidFill>
                <a:effectLst/>
                <a:latin typeface="Aino" panose="02000603040504020204" pitchFamily="50" charset="0"/>
              </a:rPr>
              <a:t> programme (</a:t>
            </a:r>
            <a:r>
              <a:rPr lang="et-EE" sz="1000" kern="1200" dirty="0" err="1">
                <a:solidFill>
                  <a:schemeClr val="tx1"/>
                </a:solidFill>
                <a:effectLst/>
                <a:latin typeface="Aino" panose="02000603040504020204" pitchFamily="50" charset="0"/>
              </a:rPr>
              <a:t>incorporating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Electronic</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Health</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Records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Digital</a:t>
            </a:r>
            <a:r>
              <a:rPr lang="et-EE" sz="1000" kern="1200" dirty="0">
                <a:solidFill>
                  <a:schemeClr val="tx1"/>
                </a:solidFill>
                <a:effectLst/>
                <a:latin typeface="Aino" panose="02000603040504020204" pitchFamily="50" charset="0"/>
              </a:rPr>
              <a:t> Image, </a:t>
            </a:r>
            <a:r>
              <a:rPr lang="et-EE" sz="1000" kern="1200" dirty="0" err="1">
                <a:solidFill>
                  <a:schemeClr val="tx1"/>
                </a:solidFill>
                <a:effectLst/>
                <a:latin typeface="Aino" panose="02000603040504020204" pitchFamily="50" charset="0"/>
              </a:rPr>
              <a:t>eAmbulance</a:t>
            </a:r>
            <a:r>
              <a:rPr lang="et-EE" sz="1000" kern="1200" dirty="0">
                <a:solidFill>
                  <a:schemeClr val="tx1"/>
                </a:solidFill>
                <a:effectLst/>
                <a:latin typeface="Aino" panose="02000603040504020204" pitchFamily="50" charset="0"/>
              </a:rPr>
              <a:t>, e-</a:t>
            </a:r>
            <a:r>
              <a:rPr lang="et-EE" sz="1000" kern="1200" dirty="0" err="1">
                <a:solidFill>
                  <a:schemeClr val="tx1"/>
                </a:solidFill>
                <a:effectLst/>
                <a:latin typeface="Aino" panose="02000603040504020204" pitchFamily="50" charset="0"/>
              </a:rPr>
              <a:t>Prescriptions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etc</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Biobank</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stands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out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for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its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ongoing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ambitions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to</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develop</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implement</a:t>
            </a:r>
            <a:r>
              <a:rPr lang="et-EE" sz="1000" kern="1200" dirty="0">
                <a:solidFill>
                  <a:schemeClr val="tx1"/>
                </a:solidFill>
                <a:effectLst/>
                <a:latin typeface="Aino" panose="02000603040504020204" pitchFamily="50" charset="0"/>
              </a:rPr>
              <a:t> personal </a:t>
            </a:r>
            <a:r>
              <a:rPr lang="et-EE" sz="1000" kern="1200" dirty="0" err="1">
                <a:solidFill>
                  <a:schemeClr val="tx1"/>
                </a:solidFill>
                <a:effectLst/>
                <a:latin typeface="Aino" panose="02000603040504020204" pitchFamily="50" charset="0"/>
              </a:rPr>
              <a:t>healthcare</a:t>
            </a:r>
            <a:r>
              <a:rPr lang="et-EE" sz="1000" kern="1200" dirty="0">
                <a:solidFill>
                  <a:schemeClr val="tx1"/>
                </a:solidFill>
                <a:effectLst/>
                <a:latin typeface="Aino" panose="02000603040504020204" pitchFamily="50" charset="0"/>
              </a:rPr>
              <a:t>.</a:t>
            </a:r>
          </a:p>
          <a:p>
            <a:endParaRPr lang="en-US" sz="1000" kern="1200" dirty="0">
              <a:solidFill>
                <a:schemeClr val="tx1"/>
              </a:solidFill>
              <a:effectLst/>
              <a:latin typeface="Aino" panose="02000603040504020204" pitchFamily="50" charset="0"/>
            </a:endParaRPr>
          </a:p>
          <a:p>
            <a:r>
              <a:rPr lang="et-EE" sz="1000" kern="1200" dirty="0" err="1">
                <a:solidFill>
                  <a:schemeClr val="tx1"/>
                </a:solidFill>
                <a:effectLst/>
                <a:latin typeface="Aino" panose="02000603040504020204" pitchFamily="50" charset="0"/>
              </a:rPr>
              <a:t>Effective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use</a:t>
            </a:r>
            <a:r>
              <a:rPr lang="et-EE" sz="1000" kern="1200" dirty="0">
                <a:solidFill>
                  <a:schemeClr val="tx1"/>
                </a:solidFill>
                <a:effectLst/>
                <a:latin typeface="Aino" panose="02000603040504020204" pitchFamily="50" charset="0"/>
              </a:rPr>
              <a:t> of </a:t>
            </a:r>
            <a:r>
              <a:rPr lang="et-EE" sz="1000" kern="1200" dirty="0" err="1">
                <a:solidFill>
                  <a:schemeClr val="tx1"/>
                </a:solidFill>
                <a:effectLst/>
                <a:latin typeface="Aino" panose="02000603040504020204" pitchFamily="50" charset="0"/>
              </a:rPr>
              <a:t>resources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focuses</a:t>
            </a:r>
            <a:r>
              <a:rPr lang="et-EE" sz="1000" kern="1200" dirty="0">
                <a:solidFill>
                  <a:schemeClr val="tx1"/>
                </a:solidFill>
                <a:effectLst/>
                <a:latin typeface="Aino" panose="02000603040504020204" pitchFamily="50" charset="0"/>
              </a:rPr>
              <a:t> on </a:t>
            </a:r>
            <a:r>
              <a:rPr lang="et-EE" sz="1000" kern="1200" dirty="0" err="1">
                <a:solidFill>
                  <a:schemeClr val="tx1"/>
                </a:solidFill>
                <a:effectLst/>
                <a:latin typeface="Aino" panose="02000603040504020204" pitchFamily="50" charset="0"/>
              </a:rPr>
              <a:t>materials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science</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industry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innovative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construction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smart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house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health</a:t>
            </a:r>
            <a:r>
              <a:rPr lang="et-EE" sz="1000" kern="1200" dirty="0">
                <a:solidFill>
                  <a:schemeClr val="tx1"/>
                </a:solidFill>
                <a:effectLst/>
                <a:latin typeface="Aino" panose="02000603040504020204" pitchFamily="50" charset="0"/>
              </a:rPr>
              <a:t> promoting and </a:t>
            </a:r>
            <a:r>
              <a:rPr lang="et-EE" sz="1000" kern="1200" dirty="0" err="1">
                <a:solidFill>
                  <a:schemeClr val="tx1"/>
                </a:solidFill>
                <a:effectLst/>
                <a:latin typeface="Aino" panose="02000603040504020204" pitchFamily="50" charset="0"/>
              </a:rPr>
              <a:t>functional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food</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chemical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industry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more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effective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use</a:t>
            </a:r>
            <a:r>
              <a:rPr lang="et-EE" sz="1000" kern="1200" dirty="0">
                <a:solidFill>
                  <a:schemeClr val="tx1"/>
                </a:solidFill>
                <a:effectLst/>
                <a:latin typeface="Aino" panose="02000603040504020204" pitchFamily="50" charset="0"/>
              </a:rPr>
              <a:t> of </a:t>
            </a:r>
            <a:r>
              <a:rPr lang="et-EE" sz="1000" kern="1200" dirty="0" err="1">
                <a:solidFill>
                  <a:schemeClr val="tx1"/>
                </a:solidFill>
                <a:effectLst/>
                <a:latin typeface="Aino" panose="02000603040504020204" pitchFamily="50" charset="0"/>
              </a:rPr>
              <a:t>oil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shale</a:t>
            </a:r>
            <a:r>
              <a:rPr lang="et-EE" sz="1000" kern="1200" dirty="0">
                <a:solidFill>
                  <a:schemeClr val="tx1"/>
                </a:solidFill>
                <a:effectLst/>
                <a:latin typeface="Aino" panose="02000603040504020204" pitchFamily="50" charset="0"/>
              </a:rPr>
              <a:t>).</a:t>
            </a:r>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29</a:t>
            </a:fld>
            <a:endParaRPr lang="en-US"/>
          </a:p>
        </p:txBody>
      </p:sp>
    </p:spTree>
    <p:extLst>
      <p:ext uri="{BB962C8B-B14F-4D97-AF65-F5344CB8AC3E}">
        <p14:creationId xmlns:p14="http://schemas.microsoft.com/office/powerpoint/2010/main" val="2761794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504474" rtl="0" eaLnBrk="1" fontAlgn="auto" latinLnBrk="0" hangingPunct="1">
              <a:lnSpc>
                <a:spcPct val="100000"/>
              </a:lnSpc>
              <a:spcBef>
                <a:spcPts val="0"/>
              </a:spcBef>
              <a:spcAft>
                <a:spcPts val="0"/>
              </a:spcAft>
              <a:buClrTx/>
              <a:buSzTx/>
              <a:buFontTx/>
              <a:buNone/>
              <a:tabLst/>
              <a:defRPr/>
            </a:pPr>
            <a:r>
              <a:rPr lang="en-US" sz="1000" dirty="0">
                <a:latin typeface="Aino" panose="02000603040504020204" pitchFamily="50" charset="0"/>
              </a:rPr>
              <a:t>Estonia is the world’s first country to also function as a digital service.</a:t>
            </a:r>
            <a:r>
              <a:rPr lang="et-EE" sz="1000" dirty="0">
                <a:latin typeface="Aino" panose="02000603040504020204" pitchFamily="50" charset="0"/>
              </a:rPr>
              <a:t> </a:t>
            </a:r>
            <a:r>
              <a:rPr lang="en-US" sz="1000" dirty="0">
                <a:latin typeface="Aino" panose="02000603040504020204" pitchFamily="50" charset="0"/>
              </a:rPr>
              <a:t>Our unique approach is to offer a variety of state services to people outside of Estonia. Register a company online, digitally sign and exchange encrypted documents, conduct secure online bank transfers, and make tax declarations electronically.</a:t>
            </a:r>
            <a:r>
              <a:rPr lang="et-EE" sz="1000" dirty="0">
                <a:latin typeface="Aino" panose="02000603040504020204" pitchFamily="50" charset="0"/>
              </a:rPr>
              <a:t> </a:t>
            </a:r>
            <a:r>
              <a:rPr lang="en-US" sz="1000" dirty="0">
                <a:latin typeface="Aino" panose="02000603040504020204" pitchFamily="50" charset="0"/>
              </a:rPr>
              <a:t>In 2005, Estonia became the first nation in history to offer internet voting in a nationwide election</a:t>
            </a:r>
            <a:r>
              <a:rPr lang="et-EE" sz="1000" dirty="0">
                <a:latin typeface="Aino" panose="02000603040504020204" pitchFamily="50" charset="0"/>
              </a:rPr>
              <a:t>. </a:t>
            </a:r>
            <a:endParaRPr lang="en-US" sz="1000" dirty="0">
              <a:latin typeface="Aino" panose="02000603040504020204" pitchFamily="50" charset="0"/>
            </a:endParaRPr>
          </a:p>
          <a:p>
            <a:pPr marL="0" marR="0" lvl="0" indent="0" algn="l" defTabSz="504474" rtl="0" eaLnBrk="1" fontAlgn="auto" latinLnBrk="0" hangingPunct="1">
              <a:lnSpc>
                <a:spcPct val="100000"/>
              </a:lnSpc>
              <a:spcBef>
                <a:spcPts val="0"/>
              </a:spcBef>
              <a:spcAft>
                <a:spcPts val="0"/>
              </a:spcAft>
              <a:buClrTx/>
              <a:buSzTx/>
              <a:buFontTx/>
              <a:buNone/>
              <a:tabLst/>
              <a:defRPr/>
            </a:pPr>
            <a:endParaRPr lang="et-EE" sz="1000" dirty="0">
              <a:latin typeface="Aino" panose="02000603040504020204" pitchFamily="50" charset="0"/>
            </a:endParaRPr>
          </a:p>
          <a:p>
            <a:pPr marL="0" marR="0" lvl="0" indent="0" algn="l" defTabSz="504474"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Aino" panose="02000603040504020204" pitchFamily="50" charset="0"/>
              </a:rPr>
              <a:t>Estonia is the first country to offer e-Residency, a government-issued digital ID available to anyone in the world</a:t>
            </a:r>
            <a:r>
              <a:rPr lang="en-US" sz="1000" dirty="0">
                <a:latin typeface="Aino" panose="02000603040504020204" pitchFamily="50" charset="0"/>
              </a:rPr>
              <a:t>.</a:t>
            </a:r>
            <a:r>
              <a:rPr lang="et-EE" sz="1000" dirty="0">
                <a:latin typeface="Aino" panose="02000603040504020204" pitchFamily="50" charset="0"/>
              </a:rPr>
              <a:t> </a:t>
            </a:r>
            <a:r>
              <a:rPr lang="en-US" sz="1000" b="0" i="0" kern="1200" dirty="0">
                <a:solidFill>
                  <a:schemeClr val="tx1"/>
                </a:solidFill>
                <a:effectLst/>
                <a:latin typeface="Aino" panose="02000603040504020204" pitchFamily="50" charset="0"/>
              </a:rPr>
              <a:t>E-Residency offers the freedom to easily start and run a global business in a trusted EU environment</a:t>
            </a:r>
            <a:r>
              <a:rPr lang="et-EE" sz="1000" b="0" i="0" kern="1200" dirty="0">
                <a:solidFill>
                  <a:schemeClr val="tx1"/>
                </a:solidFill>
                <a:effectLst/>
                <a:latin typeface="Aino" panose="02000603040504020204" pitchFamily="50" charset="0"/>
              </a:rPr>
              <a:t>.</a:t>
            </a:r>
            <a:r>
              <a:rPr lang="et-EE" sz="1000" b="0" i="0" kern="1200" baseline="0" dirty="0">
                <a:solidFill>
                  <a:schemeClr val="tx1"/>
                </a:solidFill>
                <a:effectLst/>
                <a:latin typeface="Aino" panose="02000603040504020204" pitchFamily="50" charset="0"/>
              </a:rPr>
              <a:t> </a:t>
            </a:r>
            <a:r>
              <a:rPr lang="en-US" sz="1000" dirty="0">
                <a:latin typeface="Aino" panose="02000603040504020204" pitchFamily="50" charset="0"/>
              </a:rPr>
              <a:t>Since 2014 more than </a:t>
            </a:r>
            <a:r>
              <a:rPr lang="et-EE" sz="1000" dirty="0">
                <a:latin typeface="Aino" panose="02000603040504020204" pitchFamily="50" charset="0"/>
              </a:rPr>
              <a:t>33</a:t>
            </a:r>
            <a:r>
              <a:rPr lang="en-US" sz="1000" dirty="0">
                <a:latin typeface="Aino" panose="02000603040504020204" pitchFamily="50" charset="0"/>
              </a:rPr>
              <a:t>,000 people have applied for e-residency and established</a:t>
            </a:r>
            <a:r>
              <a:rPr lang="et-EE" sz="1000" dirty="0">
                <a:latin typeface="Aino" panose="02000603040504020204" pitchFamily="50" charset="0"/>
              </a:rPr>
              <a:t> </a:t>
            </a:r>
            <a:r>
              <a:rPr lang="et-EE" sz="1000" dirty="0" err="1">
                <a:latin typeface="Aino" panose="02000603040504020204" pitchFamily="50" charset="0"/>
              </a:rPr>
              <a:t>more</a:t>
            </a:r>
            <a:r>
              <a:rPr lang="et-EE" sz="1000" baseline="0" dirty="0">
                <a:latin typeface="Aino" panose="02000603040504020204" pitchFamily="50" charset="0"/>
              </a:rPr>
              <a:t> </a:t>
            </a:r>
            <a:r>
              <a:rPr lang="et-EE" sz="1000" baseline="0" dirty="0" err="1">
                <a:latin typeface="Aino" panose="02000603040504020204" pitchFamily="50" charset="0"/>
              </a:rPr>
              <a:t>than</a:t>
            </a:r>
            <a:r>
              <a:rPr lang="et-EE" sz="1000" baseline="0" dirty="0">
                <a:latin typeface="Aino" panose="02000603040504020204" pitchFamily="50" charset="0"/>
              </a:rPr>
              <a:t> 5000</a:t>
            </a:r>
            <a:r>
              <a:rPr lang="en-US" sz="1000" dirty="0">
                <a:latin typeface="Aino" panose="02000603040504020204" pitchFamily="50" charset="0"/>
              </a:rPr>
              <a:t> companies.</a:t>
            </a:r>
            <a:r>
              <a:rPr lang="et-EE" sz="1000" dirty="0">
                <a:latin typeface="Aino" panose="02000603040504020204" pitchFamily="50" charset="0"/>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F899D-6FDB-47F3-82E6-FF029D4A527E}" type="slidenum">
              <a:rPr kumimoji="0" lang="et-EE" sz="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t-EE"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164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lIns="0" tIns="0" rIns="0" bIns="0"/>
          <a:lstStyle/>
          <a:p>
            <a:endParaRPr lang="en-US" sz="1000" dirty="0">
              <a:latin typeface="Aino" panose="02000603040504020204" pitchFamily="50" charset="0"/>
            </a:endParaRPr>
          </a:p>
        </p:txBody>
      </p:sp>
      <p:sp>
        <p:nvSpPr>
          <p:cNvPr id="4" name="Slaidinumbri kohatäide 3"/>
          <p:cNvSpPr>
            <a:spLocks noGrp="1"/>
          </p:cNvSpPr>
          <p:nvPr>
            <p:ph type="sldNum" sz="quarter" idx="10"/>
          </p:nvPr>
        </p:nvSpPr>
        <p:spPr/>
        <p:txBody>
          <a:bodyPr/>
          <a:lstStyle/>
          <a:p>
            <a:fld id="{CA529E33-65E5-403A-9340-77D2DF082C6D}" type="slidenum">
              <a:rPr lang="en-US" smtClean="0"/>
              <a:t>30</a:t>
            </a:fld>
            <a:endParaRPr lang="en-US"/>
          </a:p>
        </p:txBody>
      </p:sp>
    </p:spTree>
    <p:extLst>
      <p:ext uri="{BB962C8B-B14F-4D97-AF65-F5344CB8AC3E}">
        <p14:creationId xmlns:p14="http://schemas.microsoft.com/office/powerpoint/2010/main" val="3238035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32250"/>
          </a:xfrm>
        </p:spPr>
        <p:txBody>
          <a:bodyPr lIns="0" tIns="0" rIns="0" bIns="0"/>
          <a:lstStyle/>
          <a:p>
            <a:pPr marL="171450" lvl="0" indent="-171450">
              <a:spcAft>
                <a:spcPts val="600"/>
              </a:spcAft>
              <a:buFont typeface="Arial" panose="020B0604020202020204" pitchFamily="34" charset="0"/>
              <a:buChar char="•"/>
            </a:pPr>
            <a:r>
              <a:rPr lang="en-GB" sz="1000" u="none" strike="noStrike" dirty="0">
                <a:effectLst/>
                <a:latin typeface="Aino" panose="02000603040504020204" pitchFamily="50" charset="0"/>
              </a:rPr>
              <a:t>3G and 4G coverage over almost the entire country</a:t>
            </a:r>
            <a:endParaRPr lang="et-EE" sz="1000" u="none" strike="noStrike" dirty="0">
              <a:effectLst/>
              <a:latin typeface="Aino" panose="02000603040504020204" pitchFamily="50" charset="0"/>
            </a:endParaRPr>
          </a:p>
          <a:p>
            <a:pPr marL="171450" lvl="0" indent="-171450">
              <a:spcAft>
                <a:spcPts val="600"/>
              </a:spcAft>
              <a:buFont typeface="Arial" panose="020B0604020202020204" pitchFamily="34" charset="0"/>
              <a:buChar char="•"/>
            </a:pPr>
            <a:r>
              <a:rPr lang="en-GB" sz="1000" u="none" strike="noStrike" dirty="0">
                <a:effectLst/>
                <a:latin typeface="Aino" panose="02000603040504020204" pitchFamily="50" charset="0"/>
              </a:rPr>
              <a:t>Estonia, together with Sweden, will already be the first countries in Europe with 5G mobile internet in 2018 </a:t>
            </a:r>
            <a:endParaRPr lang="et-EE" sz="1000" u="none" strike="noStrike" dirty="0">
              <a:effectLst/>
              <a:latin typeface="Aino" panose="02000603040504020204" pitchFamily="50"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000" u="none" strike="noStrike" dirty="0">
                <a:effectLst/>
                <a:latin typeface="Aino" panose="02000603040504020204" pitchFamily="50" charset="0"/>
              </a:rPr>
              <a:t>Nearly every one of Estonia's 1.3 million citizens has an ID card, which is a mandatory national card with a chip that carries embedded files and can function as definitive proof of ID in an electronic environment. The ID card applies to the highest EU standards and provides citizens with digital access to all of Estonia’s secure e-services, releasing them from bureaucracy and making daily tasks faster and more comfortable, whether we are talking about banking or business operations, signing documents or obtaining a digital medical prescription.</a:t>
            </a:r>
            <a:endParaRPr lang="et-EE" sz="1000" u="none" strike="noStrike" dirty="0">
              <a:effectLst/>
              <a:latin typeface="Aino" panose="02000603040504020204" pitchFamily="50"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000" u="none" strike="noStrike" dirty="0">
                <a:effectLst/>
                <a:latin typeface="Aino" panose="02000603040504020204" pitchFamily="50" charset="0"/>
              </a:rPr>
              <a:t>All the data exchanges, M2M communications, data at rest, and log files are independently and fully accountable thanks to KSI </a:t>
            </a:r>
            <a:r>
              <a:rPr lang="en-GB" sz="1000" u="none" strike="noStrike" dirty="0" err="1">
                <a:effectLst/>
                <a:latin typeface="Aino" panose="02000603040504020204" pitchFamily="50" charset="0"/>
              </a:rPr>
              <a:t>Blockchain</a:t>
            </a:r>
            <a:r>
              <a:rPr lang="en-GB" sz="1000" u="none" strike="noStrike" dirty="0">
                <a:effectLst/>
                <a:latin typeface="Aino" panose="02000603040504020204" pitchFamily="50" charset="0"/>
              </a:rPr>
              <a:t> technology. With KSI </a:t>
            </a:r>
            <a:r>
              <a:rPr lang="en-GB" sz="1000" u="none" strike="noStrike" dirty="0" err="1">
                <a:effectLst/>
                <a:latin typeface="Aino" panose="02000603040504020204" pitchFamily="50" charset="0"/>
              </a:rPr>
              <a:t>Blockchain</a:t>
            </a:r>
            <a:r>
              <a:rPr lang="en-GB" sz="1000" u="none" strike="noStrike" dirty="0">
                <a:effectLst/>
                <a:latin typeface="Aino" panose="02000603040504020204" pitchFamily="50" charset="0"/>
              </a:rPr>
              <a:t> deployed in Estonian government networks, history cannot be rewritten by anybody and the authenticity of the electronic data can be mathematically proven. It means that no-one – not hackers, not system administrators, and not even the government itself – can manipulate the data and get away with it. </a:t>
            </a:r>
            <a:endParaRPr lang="et-EE" sz="1000" u="none" strike="noStrike" dirty="0">
              <a:effectLst/>
              <a:latin typeface="Aino" panose="02000603040504020204" pitchFamily="50" charset="0"/>
            </a:endParaRPr>
          </a:p>
          <a:p>
            <a:pPr marL="171450" lvl="0" indent="-171450">
              <a:spcAft>
                <a:spcPts val="600"/>
              </a:spcAft>
              <a:buFont typeface="Arial" panose="020B0604020202020204" pitchFamily="34" charset="0"/>
              <a:buChar char="•"/>
            </a:pPr>
            <a:r>
              <a:rPr lang="en-GB" sz="1000" u="none" strike="noStrike" dirty="0">
                <a:effectLst/>
                <a:latin typeface="Aino" panose="02000603040504020204" pitchFamily="50" charset="0"/>
              </a:rPr>
              <a:t>A few hours to start a company:</a:t>
            </a:r>
            <a:endParaRPr lang="et-EE" sz="1000" u="none" strike="noStrike" dirty="0">
              <a:effectLst/>
              <a:latin typeface="Aino" panose="02000603040504020204" pitchFamily="50" charset="0"/>
            </a:endParaRP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000" u="none" strike="noStrike" dirty="0">
                <a:effectLst/>
                <a:latin typeface="Aino" panose="02000603040504020204" pitchFamily="50" charset="0"/>
              </a:rPr>
              <a:t>Time to establish a business cut down from 5 days to 18 minutes - it has been a world record for years (today Oman is #1, but with help from Estonian IT companies). That’s exactly why 99% of people prefer establishing their</a:t>
            </a:r>
            <a:r>
              <a:rPr lang="et-EE" sz="1000" u="none" strike="noStrike" dirty="0">
                <a:effectLst/>
                <a:latin typeface="Aino" panose="02000603040504020204" pitchFamily="50" charset="0"/>
              </a:rPr>
              <a:t> </a:t>
            </a:r>
            <a:r>
              <a:rPr lang="en-GB" sz="1000" u="none" strike="noStrike" dirty="0">
                <a:effectLst/>
                <a:latin typeface="Aino" panose="02000603040504020204" pitchFamily="50" charset="0"/>
              </a:rPr>
              <a:t>companies online. With 99.8% of all banking transactions made online, running a company in Estonia is easy.</a:t>
            </a:r>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F899D-6FDB-47F3-82E6-FF029D4A527E}" type="slidenum">
              <a:rPr kumimoji="0" lang="et-EE" sz="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t-EE"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346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5</a:t>
            </a:fld>
            <a:endParaRPr lang="en-US"/>
          </a:p>
        </p:txBody>
      </p:sp>
    </p:spTree>
    <p:extLst>
      <p:ext uri="{BB962C8B-B14F-4D97-AF65-F5344CB8AC3E}">
        <p14:creationId xmlns:p14="http://schemas.microsoft.com/office/powerpoint/2010/main" val="2961606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defTabSz="504474">
              <a:defRPr/>
            </a:pPr>
            <a:r>
              <a:rPr lang="en-GB" sz="1000" dirty="0">
                <a:latin typeface="Aino" panose="02000603040504020204" pitchFamily="50" charset="-70"/>
              </a:rPr>
              <a:t>According to the World Economic Forum, Estonia is the most entrepreneurial country in Europe</a:t>
            </a:r>
            <a:r>
              <a:rPr lang="en-US" sz="1000" dirty="0">
                <a:latin typeface="Aino" panose="02000603040504020204" pitchFamily="50" charset="-70"/>
              </a:rPr>
              <a:t>.</a:t>
            </a:r>
            <a:r>
              <a:rPr lang="et-EE" sz="1000" dirty="0">
                <a:latin typeface="Aino" panose="02000603040504020204" pitchFamily="50" charset="-70"/>
              </a:rPr>
              <a:t> </a:t>
            </a:r>
            <a:r>
              <a:rPr lang="en-US" sz="1000" dirty="0">
                <a:latin typeface="Aino" panose="02000603040504020204" pitchFamily="50" charset="-70"/>
              </a:rPr>
              <a:t>World-changing start-ups originate from Estonia: </a:t>
            </a:r>
            <a:r>
              <a:rPr lang="en-US" sz="1000" dirty="0" err="1">
                <a:latin typeface="Aino" panose="02000603040504020204" pitchFamily="50" charset="-70"/>
              </a:rPr>
              <a:t>TransferWise</a:t>
            </a:r>
            <a:r>
              <a:rPr lang="en-US" sz="1000" dirty="0">
                <a:latin typeface="Aino" panose="02000603040504020204" pitchFamily="50" charset="-70"/>
              </a:rPr>
              <a:t>, </a:t>
            </a:r>
            <a:r>
              <a:rPr lang="en-US" sz="1000" dirty="0" err="1">
                <a:latin typeface="Aino" panose="02000603040504020204" pitchFamily="50" charset="-70"/>
              </a:rPr>
              <a:t>GrabCAD</a:t>
            </a:r>
            <a:r>
              <a:rPr lang="en-US" sz="1000" dirty="0">
                <a:latin typeface="Aino" panose="02000603040504020204" pitchFamily="50" charset="-70"/>
              </a:rPr>
              <a:t>, </a:t>
            </a:r>
            <a:r>
              <a:rPr lang="en-US" sz="1000" dirty="0" err="1">
                <a:latin typeface="Aino" panose="02000603040504020204" pitchFamily="50" charset="-70"/>
              </a:rPr>
              <a:t>Fortumo</a:t>
            </a:r>
            <a:r>
              <a:rPr lang="en-US" sz="1000" dirty="0">
                <a:latin typeface="Aino" panose="02000603040504020204" pitchFamily="50" charset="-70"/>
              </a:rPr>
              <a:t>, </a:t>
            </a:r>
            <a:r>
              <a:rPr lang="en-US" sz="1000" dirty="0" err="1">
                <a:latin typeface="Aino" panose="02000603040504020204" pitchFamily="50" charset="-70"/>
              </a:rPr>
              <a:t>Pipedrive</a:t>
            </a:r>
            <a:r>
              <a:rPr lang="en-US" sz="1000" dirty="0">
                <a:latin typeface="Aino" panose="02000603040504020204" pitchFamily="50" charset="-70"/>
              </a:rPr>
              <a:t>, Starship Technologies, and Skype.</a:t>
            </a:r>
            <a:r>
              <a:rPr lang="et-EE" sz="1000" dirty="0">
                <a:latin typeface="Aino" panose="02000603040504020204" pitchFamily="50" charset="-70"/>
              </a:rPr>
              <a:t> </a:t>
            </a:r>
            <a:endParaRPr lang="en-US" sz="1000" dirty="0">
              <a:latin typeface="Aino" panose="02000603040504020204" pitchFamily="50" charset="-7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F899D-6FDB-47F3-82E6-FF029D4A527E}" type="slidenum">
              <a:rPr kumimoji="0" lang="et-EE" sz="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t-EE"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980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lIns="0" tIns="0" rIns="0" bIns="0"/>
          <a:lstStyle/>
          <a:p>
            <a:endParaRPr lang="en-US" sz="1000" dirty="0">
              <a:latin typeface="Aino" panose="02000603040504020204" pitchFamily="50" charset="0"/>
            </a:endParaRPr>
          </a:p>
        </p:txBody>
      </p:sp>
      <p:sp>
        <p:nvSpPr>
          <p:cNvPr id="4" name="Slaidinumbri kohatäide 3"/>
          <p:cNvSpPr>
            <a:spLocks noGrp="1"/>
          </p:cNvSpPr>
          <p:nvPr>
            <p:ph type="sldNum" sz="quarter" idx="10"/>
          </p:nvPr>
        </p:nvSpPr>
        <p:spPr/>
        <p:txBody>
          <a:bodyPr/>
          <a:lstStyle/>
          <a:p>
            <a:fld id="{CA529E33-65E5-403A-9340-77D2DF082C6D}" type="slidenum">
              <a:rPr lang="en-US" smtClean="0"/>
              <a:t>7</a:t>
            </a:fld>
            <a:endParaRPr lang="en-US"/>
          </a:p>
        </p:txBody>
      </p:sp>
    </p:spTree>
    <p:extLst>
      <p:ext uri="{BB962C8B-B14F-4D97-AF65-F5344CB8AC3E}">
        <p14:creationId xmlns:p14="http://schemas.microsoft.com/office/powerpoint/2010/main" val="2735336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000" kern="1200" dirty="0">
                <a:solidFill>
                  <a:schemeClr val="tx1"/>
                </a:solidFill>
                <a:effectLst/>
                <a:latin typeface="Aino" panose="02000603040504020204" pitchFamily="50" charset="0"/>
              </a:rPr>
              <a:t>Estonia </a:t>
            </a:r>
            <a:r>
              <a:rPr lang="et-EE" sz="1000" kern="1200" dirty="0" err="1">
                <a:solidFill>
                  <a:schemeClr val="tx1"/>
                </a:solidFill>
                <a:effectLst/>
                <a:latin typeface="Aino" panose="02000603040504020204" pitchFamily="50" charset="0"/>
              </a:rPr>
              <a:t>has</a:t>
            </a:r>
            <a:r>
              <a:rPr lang="et-EE" sz="1000" kern="1200" dirty="0">
                <a:solidFill>
                  <a:schemeClr val="tx1"/>
                </a:solidFill>
                <a:effectLst/>
                <a:latin typeface="Aino" panose="02000603040504020204" pitchFamily="50" charset="0"/>
              </a:rPr>
              <a:t> a </a:t>
            </a:r>
            <a:r>
              <a:rPr lang="et-EE" sz="1000" kern="1200" dirty="0" err="1">
                <a:solidFill>
                  <a:schemeClr val="tx1"/>
                </a:solidFill>
                <a:effectLst/>
                <a:latin typeface="Aino" panose="02000603040504020204" pitchFamily="50" charset="0"/>
              </a:rPr>
              <a:t>broad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innovative</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diverse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research</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landscape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Research</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primarily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carried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out</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universities</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other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public</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private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sector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education</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research</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institutions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Currently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third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Research</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Development</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Innovation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Strategy</a:t>
            </a:r>
            <a:r>
              <a:rPr lang="et-EE" sz="1000" kern="1200" dirty="0">
                <a:solidFill>
                  <a:schemeClr val="tx1"/>
                </a:solidFill>
                <a:effectLst/>
                <a:latin typeface="Aino" panose="02000603040504020204" pitchFamily="50" charset="0"/>
              </a:rPr>
              <a:t> 2014-2020 </a:t>
            </a:r>
            <a:r>
              <a:rPr lang="et-EE" sz="1000" b="1" kern="1200" dirty="0">
                <a:solidFill>
                  <a:schemeClr val="tx1"/>
                </a:solidFill>
                <a:effectLst/>
                <a:latin typeface="Aino" panose="02000603040504020204" pitchFamily="50" charset="0"/>
              </a:rPr>
              <a:t>“</a:t>
            </a:r>
            <a:r>
              <a:rPr lang="et-EE" sz="1000" b="1" kern="1200" dirty="0" err="1">
                <a:solidFill>
                  <a:schemeClr val="tx1"/>
                </a:solidFill>
                <a:effectLst/>
                <a:latin typeface="Aino" panose="02000603040504020204" pitchFamily="50" charset="0"/>
              </a:rPr>
              <a:t>Knowledge-based</a:t>
            </a:r>
            <a:r>
              <a:rPr lang="et-EE" sz="1000" b="1" kern="1200" dirty="0">
                <a:solidFill>
                  <a:schemeClr val="tx1"/>
                </a:solidFill>
                <a:effectLst/>
                <a:latin typeface="Aino" panose="02000603040504020204" pitchFamily="50" charset="0"/>
              </a:rPr>
              <a:t> Estonia”</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being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implemented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Strategy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focuses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mainly</a:t>
            </a:r>
            <a:r>
              <a:rPr lang="et-EE" sz="1000" kern="1200" dirty="0">
                <a:solidFill>
                  <a:schemeClr val="tx1"/>
                </a:solidFill>
                <a:effectLst/>
                <a:latin typeface="Aino" panose="02000603040504020204" pitchFamily="50" charset="0"/>
              </a:rPr>
              <a:t> on </a:t>
            </a:r>
            <a:r>
              <a:rPr lang="et-EE" sz="1000" kern="1200" dirty="0" err="1">
                <a:solidFill>
                  <a:schemeClr val="tx1"/>
                </a:solidFill>
                <a:effectLst/>
                <a:latin typeface="Aino" panose="02000603040504020204" pitchFamily="50" charset="0"/>
              </a:rPr>
              <a:t>achieving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top</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level</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versatile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research</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activities</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implementing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created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potential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for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improving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development</a:t>
            </a:r>
            <a:r>
              <a:rPr lang="et-EE" sz="1000" kern="1200" dirty="0">
                <a:solidFill>
                  <a:schemeClr val="tx1"/>
                </a:solidFill>
                <a:effectLst/>
                <a:latin typeface="Aino" panose="02000603040504020204" pitchFamily="50" charset="0"/>
              </a:rPr>
              <a:t> of Estonia and </a:t>
            </a:r>
            <a:r>
              <a:rPr lang="et-EE" sz="1000" kern="1200" dirty="0" err="1">
                <a:solidFill>
                  <a:schemeClr val="tx1"/>
                </a:solidFill>
                <a:effectLst/>
                <a:latin typeface="Aino" panose="02000603040504020204" pitchFamily="50" charset="0"/>
              </a:rPr>
              <a:t>making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its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economic</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structure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more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research-intensive</a:t>
            </a:r>
            <a:r>
              <a:rPr lang="et-EE" sz="1000" kern="1200" dirty="0">
                <a:solidFill>
                  <a:schemeClr val="tx1"/>
                </a:solidFill>
                <a:effectLst/>
                <a:latin typeface="Aino" panose="02000603040504020204" pitchFamily="50" charset="0"/>
              </a:rPr>
              <a:t>. </a:t>
            </a:r>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8</a:t>
            </a:fld>
            <a:endParaRPr lang="en-US"/>
          </a:p>
        </p:txBody>
      </p:sp>
    </p:spTree>
    <p:extLst>
      <p:ext uri="{BB962C8B-B14F-4D97-AF65-F5344CB8AC3E}">
        <p14:creationId xmlns:p14="http://schemas.microsoft.com/office/powerpoint/2010/main" val="2345571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000" kern="1200" dirty="0">
                <a:solidFill>
                  <a:schemeClr val="tx1"/>
                </a:solidFill>
                <a:effectLst/>
                <a:latin typeface="Aino" panose="02000603040504020204" pitchFamily="50" charset="0"/>
              </a:rPr>
              <a:t>Estonia </a:t>
            </a:r>
            <a:r>
              <a:rPr lang="et-EE" sz="1000" kern="1200" dirty="0" err="1">
                <a:solidFill>
                  <a:schemeClr val="tx1"/>
                </a:solidFill>
                <a:effectLst/>
                <a:latin typeface="Aino" panose="02000603040504020204" pitchFamily="50" charset="0"/>
              </a:rPr>
              <a:t>stands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close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to</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European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Union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mid-level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with</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its</a:t>
            </a:r>
            <a:r>
              <a:rPr lang="et-EE" sz="1000" kern="1200" dirty="0">
                <a:solidFill>
                  <a:schemeClr val="tx1"/>
                </a:solidFill>
                <a:effectLst/>
                <a:latin typeface="Aino" panose="02000603040504020204" pitchFamily="50" charset="0"/>
              </a:rPr>
              <a:t> 3200 </a:t>
            </a:r>
            <a:r>
              <a:rPr lang="et-EE" sz="1000" kern="1200" dirty="0" err="1">
                <a:solidFill>
                  <a:schemeClr val="tx1"/>
                </a:solidFill>
                <a:effectLst/>
                <a:latin typeface="Aino" panose="02000603040504020204" pitchFamily="50" charset="0"/>
              </a:rPr>
              <a:t>researchers</a:t>
            </a:r>
            <a:r>
              <a:rPr lang="et-EE" sz="1000" kern="1200" dirty="0">
                <a:solidFill>
                  <a:schemeClr val="tx1"/>
                </a:solidFill>
                <a:effectLst/>
                <a:latin typeface="Aino" panose="02000603040504020204" pitchFamily="50" charset="0"/>
              </a:rPr>
              <a:t> in R&amp;D </a:t>
            </a:r>
            <a:r>
              <a:rPr lang="et-EE" sz="1000" kern="1200" dirty="0" err="1">
                <a:solidFill>
                  <a:schemeClr val="tx1"/>
                </a:solidFill>
                <a:effectLst/>
                <a:latin typeface="Aino" panose="02000603040504020204" pitchFamily="50" charset="0"/>
              </a:rPr>
              <a:t>per</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million</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people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Compared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to</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other</a:t>
            </a:r>
            <a:r>
              <a:rPr lang="et-EE" sz="1000" kern="1200" dirty="0">
                <a:solidFill>
                  <a:schemeClr val="tx1"/>
                </a:solidFill>
                <a:effectLst/>
                <a:latin typeface="Aino" panose="02000603040504020204" pitchFamily="50" charset="0"/>
              </a:rPr>
              <a:t> Baltic </a:t>
            </a:r>
            <a:r>
              <a:rPr lang="et-EE" sz="1000" kern="1200" dirty="0" err="1">
                <a:solidFill>
                  <a:schemeClr val="tx1"/>
                </a:solidFill>
                <a:effectLst/>
                <a:latin typeface="Aino" panose="02000603040504020204" pitchFamily="50" charset="0"/>
              </a:rPr>
              <a:t>countries</a:t>
            </a:r>
            <a:r>
              <a:rPr lang="et-EE" sz="1000" kern="1200" dirty="0">
                <a:solidFill>
                  <a:schemeClr val="tx1"/>
                </a:solidFill>
                <a:effectLst/>
                <a:latin typeface="Aino" panose="02000603040504020204" pitchFamily="50" charset="0"/>
              </a:rPr>
              <a:t> Estonia </a:t>
            </a:r>
            <a:r>
              <a:rPr lang="et-EE" sz="1000" kern="1200" dirty="0" err="1">
                <a:solidFill>
                  <a:schemeClr val="tx1"/>
                </a:solidFill>
                <a:effectLst/>
                <a:latin typeface="Aino" panose="02000603040504020204" pitchFamily="50" charset="0"/>
              </a:rPr>
              <a:t>is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clearly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distinguishable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having</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around</a:t>
            </a:r>
            <a:r>
              <a:rPr lang="et-EE" sz="1000" kern="1200" dirty="0">
                <a:solidFill>
                  <a:schemeClr val="tx1"/>
                </a:solidFill>
                <a:effectLst/>
                <a:latin typeface="Aino" panose="02000603040504020204" pitchFamily="50" charset="0"/>
              </a:rPr>
              <a:t> 1/3 </a:t>
            </a:r>
            <a:r>
              <a:rPr lang="et-EE" sz="1000" kern="1200" dirty="0" err="1">
                <a:solidFill>
                  <a:schemeClr val="tx1"/>
                </a:solidFill>
                <a:effectLst/>
                <a:latin typeface="Aino" panose="02000603040504020204" pitchFamily="50" charset="0"/>
              </a:rPr>
              <a:t>more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researchers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working</a:t>
            </a:r>
            <a:r>
              <a:rPr lang="et-EE" sz="1000" kern="1200" dirty="0">
                <a:solidFill>
                  <a:schemeClr val="tx1"/>
                </a:solidFill>
                <a:effectLst/>
                <a:latin typeface="Aino" panose="02000603040504020204" pitchFamily="50" charset="0"/>
              </a:rPr>
              <a:t> in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field</a:t>
            </a:r>
            <a:r>
              <a:rPr lang="et-EE" sz="1000" kern="1200" dirty="0">
                <a:solidFill>
                  <a:schemeClr val="tx1"/>
                </a:solidFill>
                <a:effectLst/>
                <a:latin typeface="Aino" panose="02000603040504020204" pitchFamily="50" charset="0"/>
              </a:rPr>
              <a:t> of R&amp;D. </a:t>
            </a:r>
            <a:r>
              <a:rPr lang="et-EE" sz="1000" kern="1200" dirty="0" err="1">
                <a:solidFill>
                  <a:schemeClr val="tx1"/>
                </a:solidFill>
                <a:effectLst/>
                <a:latin typeface="Aino" panose="02000603040504020204" pitchFamily="50" charset="0"/>
              </a:rPr>
              <a:t>Since</a:t>
            </a:r>
            <a:r>
              <a:rPr lang="et-EE" sz="1000" kern="1200" dirty="0">
                <a:solidFill>
                  <a:schemeClr val="tx1"/>
                </a:solidFill>
                <a:effectLst/>
                <a:latin typeface="Aino" panose="02000603040504020204" pitchFamily="50" charset="0"/>
              </a:rPr>
              <a:t> 2005 </a:t>
            </a:r>
            <a:r>
              <a:rPr lang="et-EE" sz="1000" kern="1200" dirty="0" err="1">
                <a:solidFill>
                  <a:schemeClr val="tx1"/>
                </a:solidFill>
                <a:effectLst/>
                <a:latin typeface="Aino" panose="02000603040504020204" pitchFamily="50" charset="0"/>
              </a:rPr>
              <a:t>the</a:t>
            </a:r>
            <a:r>
              <a:rPr lang="et-EE" sz="1000" kern="1200" dirty="0">
                <a:solidFill>
                  <a:schemeClr val="tx1"/>
                </a:solidFill>
                <a:effectLst/>
                <a:latin typeface="Aino" panose="02000603040504020204" pitchFamily="50" charset="0"/>
              </a:rPr>
              <a:t> number of </a:t>
            </a:r>
            <a:r>
              <a:rPr lang="et-EE" sz="1000" kern="1200" dirty="0" err="1">
                <a:solidFill>
                  <a:schemeClr val="tx1"/>
                </a:solidFill>
                <a:effectLst/>
                <a:latin typeface="Aino" panose="02000603040504020204" pitchFamily="50" charset="0"/>
              </a:rPr>
              <a:t>international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researchers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employed</a:t>
            </a:r>
            <a:r>
              <a:rPr lang="et-EE" sz="1000" kern="1200" dirty="0">
                <a:solidFill>
                  <a:schemeClr val="tx1"/>
                </a:solidFill>
                <a:effectLst/>
                <a:latin typeface="Aino" panose="02000603040504020204" pitchFamily="50" charset="0"/>
              </a:rPr>
              <a:t> in Estonia </a:t>
            </a:r>
            <a:r>
              <a:rPr lang="et-EE" sz="1000" kern="1200" dirty="0" err="1">
                <a:solidFill>
                  <a:schemeClr val="tx1"/>
                </a:solidFill>
                <a:effectLst/>
                <a:latin typeface="Aino" panose="02000603040504020204" pitchFamily="50" charset="0"/>
              </a:rPr>
              <a:t>has</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multiplied</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by</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six</a:t>
            </a:r>
            <a:r>
              <a:rPr lang="et-EE" sz="1000" kern="1200" dirty="0">
                <a:solidFill>
                  <a:schemeClr val="tx1"/>
                </a:solidFill>
                <a:effectLst/>
                <a:latin typeface="Aino" panose="02000603040504020204" pitchFamily="50" charset="0"/>
              </a:rPr>
              <a:t>.</a:t>
            </a:r>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9</a:t>
            </a:fld>
            <a:endParaRPr lang="en-US"/>
          </a:p>
        </p:txBody>
      </p:sp>
    </p:spTree>
    <p:extLst>
      <p:ext uri="{BB962C8B-B14F-4D97-AF65-F5344CB8AC3E}">
        <p14:creationId xmlns:p14="http://schemas.microsoft.com/office/powerpoint/2010/main" val="2731493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bg>
      <p:bgPr>
        <a:solidFill>
          <a:srgbClr val="000096"/>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EC14AAAD-962B-41C6-88A6-24ECF54D382E}"/>
              </a:ext>
            </a:extLst>
          </p:cNvPr>
          <p:cNvSpPr>
            <a:spLocks noGrp="1"/>
          </p:cNvSpPr>
          <p:nvPr>
            <p:ph type="pic" sz="quarter" idx="12"/>
          </p:nvPr>
        </p:nvSpPr>
        <p:spPr>
          <a:xfrm>
            <a:off x="0" y="0"/>
            <a:ext cx="12192000" cy="6858000"/>
          </a:xfrm>
        </p:spPr>
        <p:txBody>
          <a:bodyPr anchor="ctr" anchorCtr="0"/>
          <a:lstStyle>
            <a:lvl1pPr marL="0" indent="0" algn="ctr">
              <a:buNone/>
              <a:defRPr>
                <a:solidFill>
                  <a:schemeClr val="bg1"/>
                </a:solidFill>
              </a:defRPr>
            </a:lvl1pPr>
          </a:lstStyle>
          <a:p>
            <a:endParaRPr lang="en-US"/>
          </a:p>
        </p:txBody>
      </p:sp>
      <p:sp>
        <p:nvSpPr>
          <p:cNvPr id="2" name="Title 1"/>
          <p:cNvSpPr>
            <a:spLocks noGrp="1"/>
          </p:cNvSpPr>
          <p:nvPr>
            <p:ph type="title"/>
          </p:nvPr>
        </p:nvSpPr>
        <p:spPr>
          <a:xfrm>
            <a:off x="623888" y="658801"/>
            <a:ext cx="6119812" cy="1617674"/>
          </a:xfrm>
        </p:spPr>
        <p:txBody>
          <a:bodyPr/>
          <a:lstStyle>
            <a:lvl1pPr>
              <a:defRPr sz="6500">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8" y="5448301"/>
            <a:ext cx="6119812" cy="1409700"/>
          </a:xfrm>
        </p:spPr>
        <p:txBody>
          <a:bodyPr/>
          <a:lstStyle>
            <a:lvl1pPr marL="0" indent="0">
              <a:spcBef>
                <a:spcPts val="200"/>
              </a:spcBef>
              <a:buNone/>
              <a:defRPr sz="1800">
                <a:solidFill>
                  <a:schemeClr val="bg1"/>
                </a:solidFill>
              </a:defRPr>
            </a:lvl1pPr>
          </a:lstStyle>
          <a:p>
            <a:pPr lvl="0"/>
            <a:r>
              <a:rPr lang="en-GB" dirty="0"/>
              <a:t>Click to edit </a:t>
            </a:r>
            <a:endParaRPr lang="et-EE" dirty="0"/>
          </a:p>
          <a:p>
            <a:pPr lvl="0"/>
            <a:r>
              <a:rPr lang="en-GB" dirty="0"/>
              <a:t>Master subtitle style</a:t>
            </a:r>
          </a:p>
        </p:txBody>
      </p:sp>
      <p:sp>
        <p:nvSpPr>
          <p:cNvPr id="7" name="Text Placeholder 7">
            <a:extLst>
              <a:ext uri="{FF2B5EF4-FFF2-40B4-BE49-F238E27FC236}">
                <a16:creationId xmlns:a16="http://schemas.microsoft.com/office/drawing/2014/main" id="{2C62D28B-9B10-4846-BCC4-9FE78F4F2FE2}"/>
              </a:ext>
            </a:extLst>
          </p:cNvPr>
          <p:cNvSpPr>
            <a:spLocks noGrp="1"/>
          </p:cNvSpPr>
          <p:nvPr>
            <p:ph type="body" sz="quarter" idx="13" hasCustomPrompt="1"/>
          </p:nvPr>
        </p:nvSpPr>
        <p:spPr>
          <a:xfrm>
            <a:off x="11677650" y="3429000"/>
            <a:ext cx="250824" cy="2808288"/>
          </a:xfrm>
        </p:spPr>
        <p:txBody>
          <a:bodyPr vert="vert270" bIns="0"/>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dirty="0"/>
              <a:t>©</a:t>
            </a:r>
            <a:r>
              <a:rPr lang="et-EE" dirty="0"/>
              <a:t> </a:t>
            </a:r>
            <a:r>
              <a:rPr lang="et-EE" dirty="0" err="1"/>
              <a:t>Copyright</a:t>
            </a:r>
            <a:endParaRPr lang="en-GB" dirty="0"/>
          </a:p>
        </p:txBody>
      </p:sp>
    </p:spTree>
    <p:extLst>
      <p:ext uri="{BB962C8B-B14F-4D97-AF65-F5344CB8AC3E}">
        <p14:creationId xmlns:p14="http://schemas.microsoft.com/office/powerpoint/2010/main" val="2107061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23888" y="658801"/>
            <a:ext cx="6119812" cy="1617674"/>
          </a:xfrm>
        </p:spPr>
        <p:txBody>
          <a:bodyPr/>
          <a:lstStyle>
            <a:lvl1pPr>
              <a:defRPr>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8" y="5448301"/>
            <a:ext cx="6119812" cy="1409700"/>
          </a:xfrm>
        </p:spPr>
        <p:txBody>
          <a:bodyPr/>
          <a:lstStyle>
            <a:lvl1pPr marL="0" indent="0">
              <a:buNone/>
              <a:defRPr sz="1800">
                <a:solidFill>
                  <a:schemeClr val="bg1"/>
                </a:solidFill>
              </a:defRPr>
            </a:lvl1pPr>
          </a:lstStyle>
          <a:p>
            <a:pPr lvl="0"/>
            <a:r>
              <a:rPr lang="en-GB" dirty="0"/>
              <a:t>Click to edit Master subtitle style</a:t>
            </a:r>
          </a:p>
        </p:txBody>
      </p:sp>
      <p:sp>
        <p:nvSpPr>
          <p:cNvPr id="8" name="Text Placeholder 7"/>
          <p:cNvSpPr>
            <a:spLocks noGrp="1"/>
          </p:cNvSpPr>
          <p:nvPr>
            <p:ph type="body" sz="quarter" idx="12" hasCustomPrompt="1"/>
          </p:nvPr>
        </p:nvSpPr>
        <p:spPr>
          <a:xfrm>
            <a:off x="11677650" y="3429000"/>
            <a:ext cx="250824" cy="2808288"/>
          </a:xfrm>
        </p:spPr>
        <p:txBody>
          <a:bodyPr vert="vert270" bIns="0"/>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dirty="0"/>
              <a:t>©</a:t>
            </a:r>
            <a:r>
              <a:rPr lang="et-EE" dirty="0"/>
              <a:t> </a:t>
            </a:r>
            <a:r>
              <a:rPr lang="et-EE" dirty="0" err="1"/>
              <a:t>Copyright</a:t>
            </a:r>
            <a:endParaRPr lang="en-GB" dirty="0"/>
          </a:p>
        </p:txBody>
      </p:sp>
    </p:spTree>
    <p:extLst>
      <p:ext uri="{BB962C8B-B14F-4D97-AF65-F5344CB8AC3E}">
        <p14:creationId xmlns:p14="http://schemas.microsoft.com/office/powerpoint/2010/main" val="8199250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to + Fulltex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23888" y="658801"/>
            <a:ext cx="6119812" cy="969974"/>
          </a:xfrm>
        </p:spPr>
        <p:txBody>
          <a:bodyPr/>
          <a:lstStyle>
            <a:lvl1pPr>
              <a:defRPr>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8" y="1628774"/>
            <a:ext cx="4824412" cy="1800225"/>
          </a:xfrm>
        </p:spPr>
        <p:txBody>
          <a:bodyPr anchor="t"/>
          <a:lstStyle>
            <a:lvl1pPr marL="0" indent="0">
              <a:buNone/>
              <a:defRPr sz="2200">
                <a:solidFill>
                  <a:schemeClr val="bg1"/>
                </a:solidFill>
              </a:defRPr>
            </a:lvl1pPr>
          </a:lstStyle>
          <a:p>
            <a:pPr lvl="0"/>
            <a:r>
              <a:rPr lang="en-GB" dirty="0"/>
              <a:t>Click to edit Master subtitle style</a:t>
            </a:r>
          </a:p>
        </p:txBody>
      </p:sp>
      <p:sp>
        <p:nvSpPr>
          <p:cNvPr id="8" name="Text Placeholder 7"/>
          <p:cNvSpPr>
            <a:spLocks noGrp="1"/>
          </p:cNvSpPr>
          <p:nvPr>
            <p:ph type="body" sz="quarter" idx="12" hasCustomPrompt="1"/>
          </p:nvPr>
        </p:nvSpPr>
        <p:spPr>
          <a:xfrm>
            <a:off x="11677650" y="3429000"/>
            <a:ext cx="250824" cy="2808288"/>
          </a:xfrm>
        </p:spPr>
        <p:txBody>
          <a:bodyPr vert="vert270" bIns="0"/>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dirty="0"/>
              <a:t>©</a:t>
            </a:r>
            <a:r>
              <a:rPr lang="et-EE" dirty="0"/>
              <a:t> </a:t>
            </a:r>
            <a:r>
              <a:rPr lang="et-EE" dirty="0" err="1"/>
              <a:t>Copyright</a:t>
            </a:r>
            <a:endParaRPr lang="en-GB" dirty="0"/>
          </a:p>
        </p:txBody>
      </p:sp>
      <p:sp>
        <p:nvSpPr>
          <p:cNvPr id="5" name="Content Placeholder 4"/>
          <p:cNvSpPr>
            <a:spLocks noGrp="1"/>
          </p:cNvSpPr>
          <p:nvPr>
            <p:ph sz="quarter" idx="13"/>
          </p:nvPr>
        </p:nvSpPr>
        <p:spPr>
          <a:xfrm>
            <a:off x="623888" y="4371975"/>
            <a:ext cx="4824412" cy="2486025"/>
          </a:xfrm>
        </p:spPr>
        <p:txBody>
          <a:bodyPr/>
          <a:lstStyle>
            <a:lvl1pPr marL="228600" indent="-228600">
              <a:buClr>
                <a:schemeClr val="bg1"/>
              </a:buClr>
              <a:buFont typeface="Aino" panose="02000603040504020204" pitchFamily="50" charset="0"/>
              <a:buChar char="+"/>
              <a:defRPr>
                <a:solidFill>
                  <a:schemeClr val="bg1"/>
                </a:solidFill>
              </a:defRPr>
            </a:lvl1pPr>
            <a:lvl2pPr marL="361950" indent="-180975">
              <a:buClr>
                <a:schemeClr val="bg1"/>
              </a:buClr>
              <a:buFont typeface="Aino" panose="02000603040504020204" pitchFamily="50" charset="0"/>
              <a:buChar char="+"/>
              <a:defRPr>
                <a:solidFill>
                  <a:schemeClr val="bg1"/>
                </a:solidFill>
              </a:defRPr>
            </a:lvl2pPr>
            <a:lvl3pPr marL="542925" indent="-180975">
              <a:buClr>
                <a:schemeClr val="bg1"/>
              </a:buClr>
              <a:buFont typeface="Aino" panose="02000603040504020204" pitchFamily="50" charset="0"/>
              <a:buChar char="+"/>
              <a:defRPr>
                <a:solidFill>
                  <a:schemeClr val="bg1"/>
                </a:solidFill>
              </a:defRPr>
            </a:lvl3pPr>
            <a:lvl4pPr marL="714375" indent="-171450">
              <a:buClr>
                <a:schemeClr val="bg1"/>
              </a:buClr>
              <a:buFont typeface="Aino" panose="02000603040504020204" pitchFamily="50" charset="0"/>
              <a:buChar char="+"/>
              <a:defRPr>
                <a:solidFill>
                  <a:schemeClr val="bg1"/>
                </a:solidFill>
              </a:defRPr>
            </a:lvl4pPr>
            <a:lvl5pPr marL="895350" indent="-180975">
              <a:buClr>
                <a:schemeClr val="bg1"/>
              </a:buClr>
              <a:buFont typeface="Aino" panose="02000603040504020204" pitchFamily="50"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91460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5" grpId="0">
        <p:tmplLst>
          <p:tmpl>
            <p:tnLst>
              <p:par>
                <p:cTn presetID="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text + F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743700" y="658801"/>
            <a:ext cx="4824412" cy="969974"/>
          </a:xfrm>
        </p:spPr>
        <p:txBody>
          <a:bodyPr/>
          <a:lstStyle>
            <a:lvl1pPr>
              <a:defRPr>
                <a:solidFill>
                  <a:srgbClr val="575A5D"/>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743700" y="1628774"/>
            <a:ext cx="4824412" cy="1800225"/>
          </a:xfrm>
        </p:spPr>
        <p:txBody>
          <a:bodyPr anchor="t"/>
          <a:lstStyle>
            <a:lvl1pPr marL="0" indent="0">
              <a:buNone/>
              <a:defRPr sz="2200">
                <a:solidFill>
                  <a:schemeClr val="tx2"/>
                </a:solidFill>
              </a:defRPr>
            </a:lvl1pPr>
          </a:lstStyle>
          <a:p>
            <a:pPr lvl="0"/>
            <a:r>
              <a:rPr lang="en-GB" dirty="0"/>
              <a:t>Click to edit Master subtitle style</a:t>
            </a:r>
          </a:p>
        </p:txBody>
      </p:sp>
      <p:sp>
        <p:nvSpPr>
          <p:cNvPr id="8" name="Text Placeholder 7"/>
          <p:cNvSpPr>
            <a:spLocks noGrp="1"/>
          </p:cNvSpPr>
          <p:nvPr>
            <p:ph type="body" sz="quarter" idx="12" hasCustomPrompt="1"/>
          </p:nvPr>
        </p:nvSpPr>
        <p:spPr>
          <a:xfrm>
            <a:off x="263525" y="3429000"/>
            <a:ext cx="250824" cy="2808288"/>
          </a:xfrm>
        </p:spPr>
        <p:txBody>
          <a:bodyPr vert="vert270" bIns="0" anchor="t"/>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dirty="0"/>
              <a:t>©</a:t>
            </a:r>
            <a:r>
              <a:rPr lang="et-EE" dirty="0"/>
              <a:t> </a:t>
            </a:r>
            <a:r>
              <a:rPr lang="et-EE" dirty="0" err="1"/>
              <a:t>Copyright</a:t>
            </a:r>
            <a:endParaRPr lang="en-GB" dirty="0"/>
          </a:p>
        </p:txBody>
      </p:sp>
      <p:sp>
        <p:nvSpPr>
          <p:cNvPr id="5" name="Content Placeholder 4"/>
          <p:cNvSpPr>
            <a:spLocks noGrp="1"/>
          </p:cNvSpPr>
          <p:nvPr>
            <p:ph sz="quarter" idx="13"/>
          </p:nvPr>
        </p:nvSpPr>
        <p:spPr>
          <a:xfrm>
            <a:off x="6743700" y="4371975"/>
            <a:ext cx="4824412" cy="2486025"/>
          </a:xfrm>
        </p:spPr>
        <p:txBody>
          <a:bodyPr/>
          <a:lstStyle>
            <a:lvl1pPr marL="228600" indent="-228600">
              <a:buClr>
                <a:srgbClr val="575A5D"/>
              </a:buClr>
              <a:buFont typeface="Aino" panose="02000603040504020204" pitchFamily="50" charset="0"/>
              <a:buChar char="+"/>
              <a:defRPr>
                <a:solidFill>
                  <a:srgbClr val="575A5D"/>
                </a:solidFill>
              </a:defRPr>
            </a:lvl1pPr>
            <a:lvl2pPr marL="361950" indent="-180975">
              <a:buClr>
                <a:srgbClr val="575A5D"/>
              </a:buClr>
              <a:buFont typeface="Aino" panose="02000603040504020204" pitchFamily="50" charset="0"/>
              <a:buChar char="+"/>
              <a:defRPr>
                <a:solidFill>
                  <a:srgbClr val="575A5D"/>
                </a:solidFill>
              </a:defRPr>
            </a:lvl2pPr>
            <a:lvl3pPr marL="542925" indent="-180975">
              <a:buClr>
                <a:srgbClr val="575A5D"/>
              </a:buClr>
              <a:buFont typeface="Aino" panose="02000603040504020204" pitchFamily="50" charset="0"/>
              <a:buChar char="+"/>
              <a:defRPr>
                <a:solidFill>
                  <a:srgbClr val="575A5D"/>
                </a:solidFill>
              </a:defRPr>
            </a:lvl3pPr>
            <a:lvl4pPr marL="714375" indent="-171450">
              <a:buClr>
                <a:srgbClr val="575A5D"/>
              </a:buClr>
              <a:buFont typeface="Aino" panose="02000603040504020204" pitchFamily="50" charset="0"/>
              <a:buChar char="+"/>
              <a:defRPr>
                <a:solidFill>
                  <a:srgbClr val="575A5D"/>
                </a:solidFill>
              </a:defRPr>
            </a:lvl4pPr>
            <a:lvl5pPr marL="895350" indent="-180975">
              <a:buClr>
                <a:srgbClr val="575A5D"/>
              </a:buClr>
              <a:buFont typeface="Aino" panose="02000603040504020204" pitchFamily="50" charset="0"/>
              <a:buChar char="+"/>
              <a:defRPr>
                <a:solidFill>
                  <a:srgbClr val="575A5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10762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 presetClass="entr" presetSubtype="2"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5" grpId="0">
        <p:tmplLst>
          <p:tmpl>
            <p:tnLst>
              <p:par>
                <p:cTn presetID="2" presetClass="entr" presetSubtype="2"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
    <p:bg>
      <p:bgPr>
        <a:solidFill>
          <a:srgbClr val="F0F1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75A5D"/>
                </a:solidFill>
              </a:defRPr>
            </a:lvl1pPr>
          </a:lstStyle>
          <a:p>
            <a:r>
              <a:rPr lang="en-US" dirty="0"/>
              <a:t>Click to edit</a:t>
            </a:r>
            <a:endParaRPr lang="en-GB" dirty="0"/>
          </a:p>
        </p:txBody>
      </p:sp>
    </p:spTree>
    <p:extLst>
      <p:ext uri="{BB962C8B-B14F-4D97-AF65-F5344CB8AC3E}">
        <p14:creationId xmlns:p14="http://schemas.microsoft.com/office/powerpoint/2010/main" val="4231016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meline">
    <p:bg>
      <p:bgPr>
        <a:solidFill>
          <a:srgbClr val="F0F1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75A5D"/>
                </a:solidFill>
              </a:defRPr>
            </a:lvl1pPr>
          </a:lstStyle>
          <a:p>
            <a:r>
              <a:rPr lang="en-US" dirty="0"/>
              <a:t>Click to edit</a:t>
            </a:r>
            <a:endParaRPr lang="en-GB" dirty="0"/>
          </a:p>
        </p:txBody>
      </p:sp>
    </p:spTree>
    <p:extLst>
      <p:ext uri="{BB962C8B-B14F-4D97-AF65-F5344CB8AC3E}">
        <p14:creationId xmlns:p14="http://schemas.microsoft.com/office/powerpoint/2010/main" val="148010569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le">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658800"/>
            <a:ext cx="11034712" cy="5578487"/>
          </a:xfrm>
        </p:spPr>
        <p:txBody>
          <a:bodyPr anchor="ctr" anchorCtr="0"/>
          <a:lstStyle>
            <a:lvl1pPr algn="ctr">
              <a:defRPr sz="6500">
                <a:solidFill>
                  <a:schemeClr val="bg1"/>
                </a:solidFill>
              </a:defRPr>
            </a:lvl1pPr>
          </a:lstStyle>
          <a:p>
            <a:r>
              <a:rPr lang="en-US" dirty="0"/>
              <a:t>Click to</a:t>
            </a:r>
            <a:r>
              <a:rPr lang="et-EE" dirty="0"/>
              <a:t> </a:t>
            </a:r>
            <a:r>
              <a:rPr lang="et-EE" dirty="0" err="1"/>
              <a:t>edit</a:t>
            </a:r>
            <a:endParaRPr lang="en-GB" dirty="0"/>
          </a:p>
        </p:txBody>
      </p:sp>
    </p:spTree>
    <p:extLst>
      <p:ext uri="{BB962C8B-B14F-4D97-AF65-F5344CB8AC3E}">
        <p14:creationId xmlns:p14="http://schemas.microsoft.com/office/powerpoint/2010/main" val="219473059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a:t>
            </a:r>
            <a:endParaRPr lang="en-GB" dirty="0"/>
          </a:p>
        </p:txBody>
      </p:sp>
      <p:sp>
        <p:nvSpPr>
          <p:cNvPr id="4" name="Text Placeholder 3"/>
          <p:cNvSpPr>
            <a:spLocks noGrp="1"/>
          </p:cNvSpPr>
          <p:nvPr>
            <p:ph type="body" sz="quarter" idx="10"/>
          </p:nvPr>
        </p:nvSpPr>
        <p:spPr>
          <a:xfrm>
            <a:off x="623888" y="4133850"/>
            <a:ext cx="4824412" cy="2724150"/>
          </a:xfrm>
        </p:spPr>
        <p:txBody>
          <a:bodyPr/>
          <a:lstStyle>
            <a:lvl1pPr marL="228600" indent="-228600">
              <a:spcBef>
                <a:spcPts val="200"/>
              </a:spcBef>
              <a:buClr>
                <a:schemeClr val="bg1"/>
              </a:buClr>
              <a:buFont typeface="Aino" panose="02000603040504020204" pitchFamily="50" charset="0"/>
              <a:buChar char="+"/>
              <a:defRPr>
                <a:solidFill>
                  <a:schemeClr val="bg1"/>
                </a:solidFill>
              </a:defRPr>
            </a:lvl1pPr>
            <a:lvl2pPr marL="361950" indent="-180975">
              <a:spcBef>
                <a:spcPts val="200"/>
              </a:spcBef>
              <a:buClr>
                <a:schemeClr val="bg1"/>
              </a:buClr>
              <a:buFont typeface="Aino" panose="02000603040504020204" pitchFamily="50" charset="0"/>
              <a:buChar char="+"/>
              <a:defRPr>
                <a:solidFill>
                  <a:schemeClr val="bg1"/>
                </a:solidFill>
              </a:defRPr>
            </a:lvl2pPr>
            <a:lvl3pPr marL="542925" indent="-180975">
              <a:spcBef>
                <a:spcPts val="200"/>
              </a:spcBef>
              <a:buClr>
                <a:schemeClr val="bg1"/>
              </a:buClr>
              <a:buFont typeface="Aino" panose="02000603040504020204" pitchFamily="50" charset="0"/>
              <a:buChar char="+"/>
              <a:defRPr>
                <a:solidFill>
                  <a:schemeClr val="bg1"/>
                </a:solidFill>
              </a:defRPr>
            </a:lvl3pPr>
            <a:lvl4pPr marL="714375" indent="-171450">
              <a:spcBef>
                <a:spcPts val="200"/>
              </a:spcBef>
              <a:buClr>
                <a:schemeClr val="bg1"/>
              </a:buClr>
              <a:buFont typeface="Aino" panose="02000603040504020204" pitchFamily="50" charset="0"/>
              <a:buChar char="+"/>
              <a:defRPr>
                <a:solidFill>
                  <a:schemeClr val="bg1"/>
                </a:solidFill>
              </a:defRPr>
            </a:lvl4pPr>
            <a:lvl5pPr marL="895350" indent="-180975">
              <a:spcBef>
                <a:spcPts val="200"/>
              </a:spcBef>
              <a:buClr>
                <a:schemeClr val="bg1"/>
              </a:buClr>
              <a:buFont typeface="Aino" panose="02000603040504020204" pitchFamily="50"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929673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Visual">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a:t>
            </a:r>
            <a:endParaRPr lang="en-GB" dirty="0"/>
          </a:p>
        </p:txBody>
      </p:sp>
    </p:spTree>
    <p:extLst>
      <p:ext uri="{BB962C8B-B14F-4D97-AF65-F5344CB8AC3E}">
        <p14:creationId xmlns:p14="http://schemas.microsoft.com/office/powerpoint/2010/main" val="1537010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Visual no animation">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a:t>
            </a:r>
            <a:endParaRPr lang="en-GB" dirty="0"/>
          </a:p>
        </p:txBody>
      </p:sp>
    </p:spTree>
    <p:extLst>
      <p:ext uri="{BB962C8B-B14F-4D97-AF65-F5344CB8AC3E}">
        <p14:creationId xmlns:p14="http://schemas.microsoft.com/office/powerpoint/2010/main" val="136907226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ing + Text">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chemeClr val="bg1"/>
                </a:solidFill>
              </a:defRPr>
            </a:lvl1pPr>
          </a:lstStyle>
          <a:p>
            <a:r>
              <a:rPr lang="en-US" dirty="0"/>
              <a:t>Click to edit</a:t>
            </a:r>
            <a:endParaRPr lang="en-GB" dirty="0"/>
          </a:p>
        </p:txBody>
      </p:sp>
      <p:sp>
        <p:nvSpPr>
          <p:cNvPr id="4" name="Text Placeholder 3"/>
          <p:cNvSpPr>
            <a:spLocks noGrp="1"/>
          </p:cNvSpPr>
          <p:nvPr>
            <p:ph type="body" sz="quarter" idx="10"/>
          </p:nvPr>
        </p:nvSpPr>
        <p:spPr>
          <a:xfrm>
            <a:off x="623888" y="4133850"/>
            <a:ext cx="4824412" cy="2724150"/>
          </a:xfrm>
        </p:spPr>
        <p:txBody>
          <a:bodyPr/>
          <a:lstStyle>
            <a:lvl1pPr marL="228600" indent="-228600">
              <a:buClr>
                <a:schemeClr val="bg1"/>
              </a:buClr>
              <a:buFont typeface="Aino" panose="02000603040504020204" pitchFamily="50" charset="0"/>
              <a:buChar char="+"/>
              <a:defRPr>
                <a:solidFill>
                  <a:schemeClr val="bg1"/>
                </a:solidFill>
              </a:defRPr>
            </a:lvl1pPr>
            <a:lvl2pPr marL="361950" indent="-180975">
              <a:buClr>
                <a:schemeClr val="bg1"/>
              </a:buClr>
              <a:buFont typeface="Aino" panose="02000603040504020204" pitchFamily="50" charset="0"/>
              <a:buChar char="+"/>
              <a:defRPr>
                <a:solidFill>
                  <a:schemeClr val="bg1"/>
                </a:solidFill>
              </a:defRPr>
            </a:lvl2pPr>
            <a:lvl3pPr marL="542925" indent="-180975">
              <a:buClr>
                <a:schemeClr val="bg1"/>
              </a:buClr>
              <a:buFont typeface="Aino" panose="02000603040504020204" pitchFamily="50" charset="0"/>
              <a:buChar char="+"/>
              <a:defRPr>
                <a:solidFill>
                  <a:schemeClr val="bg1"/>
                </a:solidFill>
              </a:defRPr>
            </a:lvl3pPr>
            <a:lvl4pPr marL="714375" indent="-171450">
              <a:buClr>
                <a:schemeClr val="bg1"/>
              </a:buClr>
              <a:buFont typeface="Aino" panose="02000603040504020204" pitchFamily="50" charset="0"/>
              <a:buChar char="+"/>
              <a:defRPr>
                <a:solidFill>
                  <a:schemeClr val="bg1"/>
                </a:solidFill>
              </a:defRPr>
            </a:lvl4pPr>
            <a:lvl5pPr marL="895350" indent="-180975">
              <a:buClr>
                <a:schemeClr val="bg1"/>
              </a:buClr>
              <a:buFont typeface="Aino" panose="02000603040504020204" pitchFamily="50"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bg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dirty="0"/>
              <a:t>Click to edit Master subtitle style</a:t>
            </a:r>
          </a:p>
        </p:txBody>
      </p:sp>
    </p:spTree>
    <p:extLst>
      <p:ext uri="{BB962C8B-B14F-4D97-AF65-F5344CB8AC3E}">
        <p14:creationId xmlns:p14="http://schemas.microsoft.com/office/powerpoint/2010/main" val="2624780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tmplLst>
          <p:tmpl>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chemeClr val="bg1"/>
                </a:solidFill>
              </a:defRPr>
            </a:lvl1pPr>
          </a:lstStyle>
          <a:p>
            <a:r>
              <a:rPr lang="en-US" dirty="0"/>
              <a:t>Click to edit</a:t>
            </a:r>
            <a:endParaRPr lang="en-GB" dirty="0"/>
          </a:p>
        </p:txBody>
      </p:sp>
      <p:sp>
        <p:nvSpPr>
          <p:cNvPr id="4" name="Text Placeholder 3"/>
          <p:cNvSpPr>
            <a:spLocks noGrp="1"/>
          </p:cNvSpPr>
          <p:nvPr>
            <p:ph type="body" sz="quarter" idx="10" hasCustomPrompt="1"/>
          </p:nvPr>
        </p:nvSpPr>
        <p:spPr>
          <a:xfrm>
            <a:off x="8183563" y="658800"/>
            <a:ext cx="3475037" cy="969975"/>
          </a:xfrm>
        </p:spPr>
        <p:txBody>
          <a:bodyPr bIns="0" anchor="t" anchorCtr="0"/>
          <a:lstStyle>
            <a:lvl1pPr marL="0" indent="0" algn="r">
              <a:buClr>
                <a:schemeClr val="bg1"/>
              </a:buClr>
              <a:buFont typeface="Aino" panose="02000603040504020204" pitchFamily="50" charset="0"/>
              <a:buNone/>
              <a:defRPr sz="1200">
                <a:solidFill>
                  <a:schemeClr val="bg1"/>
                </a:solidFill>
              </a:defRPr>
            </a:lvl1pPr>
            <a:lvl2pPr marL="180975" indent="0" algn="r">
              <a:buClr>
                <a:schemeClr val="bg1"/>
              </a:buClr>
              <a:buFont typeface="Aino" panose="02000603040504020204" pitchFamily="50" charset="0"/>
              <a:buNone/>
              <a:defRPr sz="1200">
                <a:solidFill>
                  <a:schemeClr val="bg1"/>
                </a:solidFill>
              </a:defRPr>
            </a:lvl2pPr>
            <a:lvl3pPr marL="361950" indent="0" algn="r">
              <a:buClr>
                <a:schemeClr val="bg1"/>
              </a:buClr>
              <a:buFont typeface="Aino" panose="02000603040504020204" pitchFamily="50" charset="0"/>
              <a:buNone/>
              <a:defRPr sz="1200">
                <a:solidFill>
                  <a:schemeClr val="bg1"/>
                </a:solidFill>
              </a:defRPr>
            </a:lvl3pPr>
            <a:lvl4pPr marL="542925" indent="0" algn="r">
              <a:buClr>
                <a:schemeClr val="bg1"/>
              </a:buClr>
              <a:buFont typeface="Aino" panose="02000603040504020204" pitchFamily="50" charset="0"/>
              <a:buNone/>
              <a:defRPr sz="1200">
                <a:solidFill>
                  <a:schemeClr val="bg1"/>
                </a:solidFill>
              </a:defRPr>
            </a:lvl4pPr>
            <a:lvl5pPr marL="714375" indent="0" algn="r">
              <a:buClr>
                <a:schemeClr val="bg1"/>
              </a:buClr>
              <a:buFont typeface="Aino" panose="02000603040504020204" pitchFamily="50" charset="0"/>
              <a:buNone/>
              <a:defRPr sz="1200">
                <a:solidFill>
                  <a:schemeClr val="bg1"/>
                </a:solidFill>
              </a:defRPr>
            </a:lvl5pPr>
          </a:lstStyle>
          <a:p>
            <a:pPr lvl="0"/>
            <a:r>
              <a:rPr lang="en-US" dirty="0"/>
              <a:t>Source</a:t>
            </a:r>
            <a:endParaRPr lang="en-GB" dirty="0"/>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bg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dirty="0"/>
              <a:t>Click to edit Master subtitle style</a:t>
            </a:r>
          </a:p>
        </p:txBody>
      </p:sp>
    </p:spTree>
    <p:extLst>
      <p:ext uri="{BB962C8B-B14F-4D97-AF65-F5344CB8AC3E}">
        <p14:creationId xmlns:p14="http://schemas.microsoft.com/office/powerpoint/2010/main" val="359896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tmplLst>
          <p:tmpl>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ubheading + Text + Graph">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rgbClr val="000096"/>
                </a:solidFill>
              </a:defRPr>
            </a:lvl1pPr>
          </a:lstStyle>
          <a:p>
            <a:r>
              <a:rPr lang="en-US" dirty="0"/>
              <a:t>Click to edit</a:t>
            </a:r>
            <a:endParaRPr lang="en-GB" dirty="0"/>
          </a:p>
        </p:txBody>
      </p:sp>
      <p:sp>
        <p:nvSpPr>
          <p:cNvPr id="4" name="Text Placeholder 3"/>
          <p:cNvSpPr>
            <a:spLocks noGrp="1"/>
          </p:cNvSpPr>
          <p:nvPr>
            <p:ph type="body" sz="quarter" idx="10"/>
          </p:nvPr>
        </p:nvSpPr>
        <p:spPr>
          <a:xfrm>
            <a:off x="623888" y="4133850"/>
            <a:ext cx="4824412" cy="2724150"/>
          </a:xfrm>
        </p:spPr>
        <p:txBody>
          <a:bodyPr/>
          <a:lstStyle>
            <a:lvl1pPr marL="228600" indent="-228600">
              <a:buClr>
                <a:schemeClr val="tx1"/>
              </a:buClr>
              <a:buFont typeface="Aino" panose="02000603040504020204" pitchFamily="50" charset="0"/>
              <a:buChar char="+"/>
              <a:defRPr>
                <a:solidFill>
                  <a:schemeClr val="tx1"/>
                </a:solidFill>
              </a:defRPr>
            </a:lvl1pPr>
            <a:lvl2pPr marL="361950" indent="-180975">
              <a:buClr>
                <a:schemeClr val="tx1"/>
              </a:buClr>
              <a:buFont typeface="Aino" panose="02000603040504020204" pitchFamily="50" charset="0"/>
              <a:buChar char="+"/>
              <a:defRPr>
                <a:solidFill>
                  <a:schemeClr val="tx1"/>
                </a:solidFill>
              </a:defRPr>
            </a:lvl2pPr>
            <a:lvl3pPr marL="542925" indent="-180975">
              <a:buClr>
                <a:schemeClr val="tx1"/>
              </a:buClr>
              <a:buFont typeface="Aino" panose="02000603040504020204" pitchFamily="50" charset="0"/>
              <a:buChar char="+"/>
              <a:defRPr>
                <a:solidFill>
                  <a:schemeClr val="tx1"/>
                </a:solidFill>
              </a:defRPr>
            </a:lvl3pPr>
            <a:lvl4pPr marL="714375" indent="-171450">
              <a:buClr>
                <a:schemeClr val="tx1"/>
              </a:buClr>
              <a:buFont typeface="Aino" panose="02000603040504020204" pitchFamily="50" charset="0"/>
              <a:buChar char="+"/>
              <a:defRPr>
                <a:solidFill>
                  <a:schemeClr val="tx1"/>
                </a:solidFill>
              </a:defRPr>
            </a:lvl4pPr>
            <a:lvl5pPr marL="895350" indent="-180975">
              <a:buClr>
                <a:schemeClr val="tx1"/>
              </a:buClr>
              <a:buFont typeface="Aino" panose="02000603040504020204" pitchFamily="50" charset="0"/>
              <a:buChar cha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tx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dirty="0"/>
              <a:t>Click to edit Master subtitle style</a:t>
            </a:r>
          </a:p>
        </p:txBody>
      </p:sp>
    </p:spTree>
    <p:extLst>
      <p:ext uri="{BB962C8B-B14F-4D97-AF65-F5344CB8AC3E}">
        <p14:creationId xmlns:p14="http://schemas.microsoft.com/office/powerpoint/2010/main" val="28939778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to + Title + Subtitl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23888" y="658801"/>
            <a:ext cx="6119812" cy="1617674"/>
          </a:xfrm>
        </p:spPr>
        <p:txBody>
          <a:bodyPr/>
          <a:lstStyle>
            <a:lvl1pPr>
              <a:defRPr>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8" y="5448301"/>
            <a:ext cx="6119812" cy="1409700"/>
          </a:xfrm>
        </p:spPr>
        <p:txBody>
          <a:bodyPr/>
          <a:lstStyle>
            <a:lvl1pPr marL="0" indent="0">
              <a:buNone/>
              <a:defRPr sz="1800">
                <a:solidFill>
                  <a:schemeClr val="bg1"/>
                </a:solidFill>
              </a:defRPr>
            </a:lvl1pPr>
          </a:lstStyle>
          <a:p>
            <a:pPr lvl="0"/>
            <a:r>
              <a:rPr lang="en-GB" dirty="0"/>
              <a:t>Click to edit Master subtitle style</a:t>
            </a:r>
          </a:p>
        </p:txBody>
      </p:sp>
      <p:sp>
        <p:nvSpPr>
          <p:cNvPr id="8" name="Text Placeholder 7"/>
          <p:cNvSpPr>
            <a:spLocks noGrp="1"/>
          </p:cNvSpPr>
          <p:nvPr>
            <p:ph type="body" sz="quarter" idx="12" hasCustomPrompt="1"/>
          </p:nvPr>
        </p:nvSpPr>
        <p:spPr>
          <a:xfrm>
            <a:off x="11677650" y="3429000"/>
            <a:ext cx="250824" cy="2808288"/>
          </a:xfrm>
        </p:spPr>
        <p:txBody>
          <a:bodyPr vert="vert270" bIns="0"/>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dirty="0"/>
              <a:t>©</a:t>
            </a:r>
            <a:r>
              <a:rPr lang="et-EE" dirty="0"/>
              <a:t> </a:t>
            </a:r>
            <a:r>
              <a:rPr lang="et-EE" dirty="0" err="1"/>
              <a:t>Copyright</a:t>
            </a:r>
            <a:endParaRPr lang="en-GB" dirty="0"/>
          </a:p>
        </p:txBody>
      </p:sp>
    </p:spTree>
    <p:extLst>
      <p:ext uri="{BB962C8B-B14F-4D97-AF65-F5344CB8AC3E}">
        <p14:creationId xmlns:p14="http://schemas.microsoft.com/office/powerpoint/2010/main" val="13783282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888" y="657225"/>
            <a:ext cx="6119812" cy="971550"/>
          </a:xfrm>
          <a:prstGeom prst="rect">
            <a:avLst/>
          </a:prstGeom>
        </p:spPr>
        <p:txBody>
          <a:bodyPr vert="horz" lIns="0" tIns="0" rIns="0" bIns="0" rtlCol="0" anchor="t">
            <a:noAutofit/>
          </a:bodyPr>
          <a:lstStyle/>
          <a:p>
            <a:r>
              <a:rPr lang="en-US" dirty="0"/>
              <a:t>Click to edit</a:t>
            </a:r>
            <a:endParaRPr lang="en-GB" dirty="0"/>
          </a:p>
        </p:txBody>
      </p:sp>
      <p:sp>
        <p:nvSpPr>
          <p:cNvPr id="3" name="Text Placeholder 2"/>
          <p:cNvSpPr>
            <a:spLocks noGrp="1"/>
          </p:cNvSpPr>
          <p:nvPr>
            <p:ph type="body" idx="1"/>
          </p:nvPr>
        </p:nvSpPr>
        <p:spPr>
          <a:xfrm>
            <a:off x="623888" y="3428999"/>
            <a:ext cx="5472112" cy="3429001"/>
          </a:xfrm>
          <a:prstGeom prst="rect">
            <a:avLst/>
          </a:prstGeom>
        </p:spPr>
        <p:txBody>
          <a:bodyPr vert="horz" lIns="0" tIns="0" rIns="0" bIns="558000" rtlCol="0" anchor="b">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a:p>
            <a:pPr lvl="5"/>
            <a:r>
              <a:rPr lang="et-EE" dirty="0" err="1"/>
              <a:t>Sixth</a:t>
            </a:r>
            <a:r>
              <a:rPr lang="et-EE" dirty="0"/>
              <a:t> </a:t>
            </a:r>
            <a:r>
              <a:rPr lang="et-EE" dirty="0" err="1"/>
              <a:t>level</a:t>
            </a:r>
            <a:endParaRPr lang="et-EE" dirty="0"/>
          </a:p>
          <a:p>
            <a:pPr lvl="6"/>
            <a:r>
              <a:rPr lang="et-EE" dirty="0" err="1"/>
              <a:t>Seventh</a:t>
            </a:r>
            <a:r>
              <a:rPr lang="et-EE" dirty="0"/>
              <a:t> </a:t>
            </a:r>
            <a:r>
              <a:rPr lang="et-EE" dirty="0" err="1"/>
              <a:t>level</a:t>
            </a:r>
            <a:endParaRPr lang="et-EE" dirty="0"/>
          </a:p>
          <a:p>
            <a:pPr lvl="7"/>
            <a:r>
              <a:rPr lang="et-EE" dirty="0" err="1"/>
              <a:t>Eighth</a:t>
            </a:r>
            <a:r>
              <a:rPr lang="et-EE" dirty="0"/>
              <a:t> </a:t>
            </a:r>
            <a:r>
              <a:rPr lang="et-EE" dirty="0" err="1"/>
              <a:t>level</a:t>
            </a:r>
            <a:endParaRPr lang="en-GB" dirty="0"/>
          </a:p>
        </p:txBody>
      </p:sp>
    </p:spTree>
    <p:extLst>
      <p:ext uri="{BB962C8B-B14F-4D97-AF65-F5344CB8AC3E}">
        <p14:creationId xmlns:p14="http://schemas.microsoft.com/office/powerpoint/2010/main" val="2668563260"/>
      </p:ext>
    </p:extLst>
  </p:cSld>
  <p:clrMap bg1="lt1" tx1="dk1" bg2="lt2" tx2="dk2" accent1="accent1" accent2="accent2" accent3="accent3" accent4="accent4" accent5="accent5" accent6="accent6" hlink="hlink" folHlink="folHlink"/>
  <p:sldLayoutIdLst>
    <p:sldLayoutId id="2147483662" r:id="rId1"/>
    <p:sldLayoutId id="2147483671" r:id="rId2"/>
    <p:sldLayoutId id="2147483659" r:id="rId3"/>
    <p:sldLayoutId id="2147483658" r:id="rId4"/>
    <p:sldLayoutId id="2147483670" r:id="rId5"/>
    <p:sldLayoutId id="2147483660" r:id="rId6"/>
    <p:sldLayoutId id="2147483669" r:id="rId7"/>
    <p:sldLayoutId id="2147483665" r:id="rId8"/>
    <p:sldLayoutId id="2147483661" r:id="rId9"/>
    <p:sldLayoutId id="2147483668" r:id="rId10"/>
    <p:sldLayoutId id="2147483663" r:id="rId11"/>
    <p:sldLayoutId id="2147483666" r:id="rId12"/>
    <p:sldLayoutId id="2147483664" r:id="rId13"/>
    <p:sldLayoutId id="2147483667" r:id="rId14"/>
  </p:sldLayoutIdLst>
  <p:transition spd="slow">
    <p:push dir="u"/>
  </p:transition>
  <p:txStyles>
    <p:titleStyle>
      <a:lvl1pPr algn="l" defTabSz="914400" rtl="0" eaLnBrk="1" latinLnBrk="0" hangingPunct="1">
        <a:lnSpc>
          <a:spcPct val="100000"/>
        </a:lnSpc>
        <a:spcBef>
          <a:spcPct val="0"/>
        </a:spcBef>
        <a:buNone/>
        <a:defRPr sz="5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1pPr>
      <a:lvl2pPr marL="361950"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2pPr>
      <a:lvl3pPr marL="542925"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3pPr>
      <a:lvl4pPr marL="714375" indent="-171450"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4pPr>
      <a:lvl5pPr marL="895350"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5pPr>
      <a:lvl6pPr marL="1076325"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6pPr>
      <a:lvl7pPr marL="1257300"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7pPr>
      <a:lvl8pPr marL="1438275"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66" userDrawn="1">
          <p15:clr>
            <a:srgbClr val="F26B43"/>
          </p15:clr>
        </p15:guide>
        <p15:guide id="4" pos="7514" userDrawn="1">
          <p15:clr>
            <a:srgbClr val="F26B43"/>
          </p15:clr>
        </p15:guide>
        <p15:guide id="5" orient="horz" pos="3929" userDrawn="1">
          <p15:clr>
            <a:srgbClr val="F26B43"/>
          </p15:clr>
        </p15:guide>
        <p15:guide id="6" pos="393" userDrawn="1">
          <p15:clr>
            <a:srgbClr val="F26B43"/>
          </p15:clr>
        </p15:guide>
        <p15:guide id="7" pos="4248" userDrawn="1">
          <p15:clr>
            <a:srgbClr val="F26B43"/>
          </p15:clr>
        </p15:guide>
        <p15:guide id="8" pos="3432" userDrawn="1">
          <p15:clr>
            <a:srgbClr val="F26B43"/>
          </p15:clr>
        </p15:guide>
        <p15:guide id="9" pos="5155" userDrawn="1">
          <p15:clr>
            <a:srgbClr val="F26B43"/>
          </p15:clr>
        </p15:guide>
        <p15:guide id="10" pos="2525" userDrawn="1">
          <p15:clr>
            <a:srgbClr val="F26B43"/>
          </p15:clr>
        </p15:guide>
        <p15:guide id="11" orient="horz" pos="1026" userDrawn="1">
          <p15:clr>
            <a:srgbClr val="F26B43"/>
          </p15:clr>
        </p15:guide>
        <p15:guide id="12" orient="horz" pos="1434" userDrawn="1">
          <p15:clr>
            <a:srgbClr val="F26B43"/>
          </p15:clr>
        </p15:guide>
        <p15:guide id="13" orient="horz" pos="414" userDrawn="1">
          <p15:clr>
            <a:srgbClr val="F26B43"/>
          </p15:clr>
        </p15:guide>
        <p15:guide id="14" pos="734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6.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19.jpg"/><Relationship Id="rId5" Type="http://schemas.openxmlformats.org/officeDocument/2006/relationships/image" Target="../media/image18.emf"/><Relationship Id="rId4" Type="http://schemas.openxmlformats.org/officeDocument/2006/relationships/image" Target="../media/image17.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alkiri 10">
            <a:extLst>
              <a:ext uri="{FF2B5EF4-FFF2-40B4-BE49-F238E27FC236}">
                <a16:creationId xmlns:a16="http://schemas.microsoft.com/office/drawing/2014/main" id="{F0238FD6-E8A7-41A1-867F-EE7FEC5983AD}"/>
              </a:ext>
            </a:extLst>
          </p:cNvPr>
          <p:cNvSpPr>
            <a:spLocks noGrp="1"/>
          </p:cNvSpPr>
          <p:nvPr>
            <p:ph type="title"/>
          </p:nvPr>
        </p:nvSpPr>
        <p:spPr/>
        <p:txBody>
          <a:bodyPr/>
          <a:lstStyle/>
          <a:p>
            <a:r>
              <a:rPr lang="et-EE" sz="6500" dirty="0" err="1"/>
              <a:t>research</a:t>
            </a:r>
            <a:r>
              <a:rPr lang="et-EE" sz="6500" dirty="0"/>
              <a:t> </a:t>
            </a:r>
            <a:r>
              <a:rPr lang="en-US" sz="6500" dirty="0" err="1"/>
              <a:t>estonia</a:t>
            </a:r>
            <a:endParaRPr lang="en-US" sz="6500" dirty="0"/>
          </a:p>
        </p:txBody>
      </p:sp>
      <p:sp>
        <p:nvSpPr>
          <p:cNvPr id="12" name="Teksti kohatäide 11">
            <a:extLst>
              <a:ext uri="{FF2B5EF4-FFF2-40B4-BE49-F238E27FC236}">
                <a16:creationId xmlns:a16="http://schemas.microsoft.com/office/drawing/2014/main" id="{B92A6F84-63C6-4E8B-9E4F-2C055FC59E0D}"/>
              </a:ext>
            </a:extLst>
          </p:cNvPr>
          <p:cNvSpPr>
            <a:spLocks noGrp="1"/>
          </p:cNvSpPr>
          <p:nvPr>
            <p:ph type="body" sz="quarter" idx="11"/>
          </p:nvPr>
        </p:nvSpPr>
        <p:spPr/>
        <p:txBody>
          <a:bodyPr/>
          <a:lstStyle/>
          <a:p>
            <a:r>
              <a:rPr lang="en-US" dirty="0"/>
              <a:t>Name</a:t>
            </a:r>
          </a:p>
        </p:txBody>
      </p:sp>
      <p:grpSp>
        <p:nvGrpSpPr>
          <p:cNvPr id="159" name="Rühm 158">
            <a:extLst>
              <a:ext uri="{FF2B5EF4-FFF2-40B4-BE49-F238E27FC236}">
                <a16:creationId xmlns:a16="http://schemas.microsoft.com/office/drawing/2014/main" id="{D100ADCE-B8AF-405C-B023-4A61E8CD0AE4}"/>
              </a:ext>
            </a:extLst>
          </p:cNvPr>
          <p:cNvGrpSpPr/>
          <p:nvPr/>
        </p:nvGrpSpPr>
        <p:grpSpPr>
          <a:xfrm>
            <a:off x="7126289" y="3887789"/>
            <a:ext cx="946150" cy="1036638"/>
            <a:chOff x="7396163" y="3887789"/>
            <a:chExt cx="946150" cy="1036638"/>
          </a:xfrm>
        </p:grpSpPr>
        <p:sp>
          <p:nvSpPr>
            <p:cNvPr id="9" name="Freeform 6">
              <a:extLst>
                <a:ext uri="{FF2B5EF4-FFF2-40B4-BE49-F238E27FC236}">
                  <a16:creationId xmlns:a16="http://schemas.microsoft.com/office/drawing/2014/main" id="{B212F2FC-17EB-46C6-8CFC-FFF4EFE61908}"/>
                </a:ext>
              </a:extLst>
            </p:cNvPr>
            <p:cNvSpPr>
              <a:spLocks/>
            </p:cNvSpPr>
            <p:nvPr/>
          </p:nvSpPr>
          <p:spPr bwMode="auto">
            <a:xfrm>
              <a:off x="7518401" y="3887789"/>
              <a:ext cx="268288" cy="195263"/>
            </a:xfrm>
            <a:custGeom>
              <a:avLst/>
              <a:gdLst>
                <a:gd name="T0" fmla="*/ 63 w 170"/>
                <a:gd name="T1" fmla="*/ 124 h 124"/>
                <a:gd name="T2" fmla="*/ 85 w 170"/>
                <a:gd name="T3" fmla="*/ 0 h 124"/>
                <a:gd name="T4" fmla="*/ 107 w 170"/>
                <a:gd name="T5" fmla="*/ 124 h 124"/>
              </a:gdLst>
              <a:ahLst/>
              <a:cxnLst>
                <a:cxn ang="0">
                  <a:pos x="T0" y="T1"/>
                </a:cxn>
                <a:cxn ang="0">
                  <a:pos x="T2" y="T3"/>
                </a:cxn>
                <a:cxn ang="0">
                  <a:pos x="T4" y="T5"/>
                </a:cxn>
              </a:cxnLst>
              <a:rect l="0" t="0" r="r" b="b"/>
              <a:pathLst>
                <a:path w="170" h="124">
                  <a:moveTo>
                    <a:pt x="63" y="124"/>
                  </a:moveTo>
                  <a:cubicBezTo>
                    <a:pt x="0" y="64"/>
                    <a:pt x="85" y="0"/>
                    <a:pt x="85" y="0"/>
                  </a:cubicBezTo>
                  <a:cubicBezTo>
                    <a:pt x="85" y="0"/>
                    <a:pt x="170" y="64"/>
                    <a:pt x="107" y="124"/>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6EC6B874-768C-484B-8256-4F267751440F}"/>
                </a:ext>
              </a:extLst>
            </p:cNvPr>
            <p:cNvSpPr>
              <a:spLocks/>
            </p:cNvSpPr>
            <p:nvPr/>
          </p:nvSpPr>
          <p:spPr bwMode="auto">
            <a:xfrm>
              <a:off x="7951788" y="4830764"/>
              <a:ext cx="390525" cy="93663"/>
            </a:xfrm>
            <a:custGeom>
              <a:avLst/>
              <a:gdLst>
                <a:gd name="T0" fmla="*/ 246 w 246"/>
                <a:gd name="T1" fmla="*/ 59 h 59"/>
                <a:gd name="T2" fmla="*/ 0 w 246"/>
                <a:gd name="T3" fmla="*/ 59 h 59"/>
                <a:gd name="T4" fmla="*/ 0 w 246"/>
                <a:gd name="T5" fmla="*/ 3 h 59"/>
                <a:gd name="T6" fmla="*/ 3 w 246"/>
                <a:gd name="T7" fmla="*/ 0 h 59"/>
                <a:gd name="T8" fmla="*/ 244 w 246"/>
                <a:gd name="T9" fmla="*/ 0 h 59"/>
                <a:gd name="T10" fmla="*/ 246 w 246"/>
                <a:gd name="T11" fmla="*/ 2 h 59"/>
                <a:gd name="T12" fmla="*/ 246 w 246"/>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246" h="59">
                  <a:moveTo>
                    <a:pt x="246" y="59"/>
                  </a:moveTo>
                  <a:cubicBezTo>
                    <a:pt x="0" y="59"/>
                    <a:pt x="0" y="59"/>
                    <a:pt x="0" y="59"/>
                  </a:cubicBezTo>
                  <a:cubicBezTo>
                    <a:pt x="0" y="3"/>
                    <a:pt x="0" y="3"/>
                    <a:pt x="0" y="3"/>
                  </a:cubicBezTo>
                  <a:cubicBezTo>
                    <a:pt x="0" y="2"/>
                    <a:pt x="1" y="0"/>
                    <a:pt x="3" y="0"/>
                  </a:cubicBezTo>
                  <a:cubicBezTo>
                    <a:pt x="244" y="0"/>
                    <a:pt x="244" y="0"/>
                    <a:pt x="244" y="0"/>
                  </a:cubicBezTo>
                  <a:cubicBezTo>
                    <a:pt x="245" y="0"/>
                    <a:pt x="246" y="1"/>
                    <a:pt x="246" y="2"/>
                  </a:cubicBezTo>
                  <a:lnTo>
                    <a:pt x="246" y="59"/>
                  </a:lnTo>
                  <a:close/>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8FFB01CA-B102-40C6-BFC2-5AE9D2E24D75}"/>
                </a:ext>
              </a:extLst>
            </p:cNvPr>
            <p:cNvSpPr>
              <a:spLocks/>
            </p:cNvSpPr>
            <p:nvPr/>
          </p:nvSpPr>
          <p:spPr bwMode="auto">
            <a:xfrm>
              <a:off x="7396163" y="4127501"/>
              <a:ext cx="515938" cy="679450"/>
            </a:xfrm>
            <a:custGeom>
              <a:avLst/>
              <a:gdLst>
                <a:gd name="T0" fmla="*/ 119 w 326"/>
                <a:gd name="T1" fmla="*/ 76 h 429"/>
                <a:gd name="T2" fmla="*/ 119 w 326"/>
                <a:gd name="T3" fmla="*/ 108 h 429"/>
                <a:gd name="T4" fmla="*/ 91 w 326"/>
                <a:gd name="T5" fmla="*/ 154 h 429"/>
                <a:gd name="T6" fmla="*/ 0 w 326"/>
                <a:gd name="T7" fmla="*/ 299 h 429"/>
                <a:gd name="T8" fmla="*/ 32 w 326"/>
                <a:gd name="T9" fmla="*/ 394 h 429"/>
                <a:gd name="T10" fmla="*/ 102 w 326"/>
                <a:gd name="T11" fmla="*/ 429 h 429"/>
                <a:gd name="T12" fmla="*/ 222 w 326"/>
                <a:gd name="T13" fmla="*/ 429 h 429"/>
                <a:gd name="T14" fmla="*/ 293 w 326"/>
                <a:gd name="T15" fmla="*/ 394 h 429"/>
                <a:gd name="T16" fmla="*/ 323 w 326"/>
                <a:gd name="T17" fmla="*/ 288 h 429"/>
                <a:gd name="T18" fmla="*/ 233 w 326"/>
                <a:gd name="T19" fmla="*/ 155 h 429"/>
                <a:gd name="T20" fmla="*/ 205 w 326"/>
                <a:gd name="T21" fmla="*/ 109 h 429"/>
                <a:gd name="T22" fmla="*/ 205 w 326"/>
                <a:gd name="T23" fmla="*/ 43 h 429"/>
                <a:gd name="T24" fmla="*/ 211 w 326"/>
                <a:gd name="T25" fmla="*/ 37 h 429"/>
                <a:gd name="T26" fmla="*/ 211 w 326"/>
                <a:gd name="T27" fmla="*/ 37 h 429"/>
                <a:gd name="T28" fmla="*/ 222 w 326"/>
                <a:gd name="T29" fmla="*/ 25 h 429"/>
                <a:gd name="T30" fmla="*/ 222 w 326"/>
                <a:gd name="T31" fmla="*/ 12 h 429"/>
                <a:gd name="T32" fmla="*/ 211 w 326"/>
                <a:gd name="T33" fmla="*/ 0 h 429"/>
                <a:gd name="T34" fmla="*/ 113 w 326"/>
                <a:gd name="T35" fmla="*/ 0 h 429"/>
                <a:gd name="T36" fmla="*/ 102 w 326"/>
                <a:gd name="T37" fmla="*/ 12 h 429"/>
                <a:gd name="T38" fmla="*/ 102 w 326"/>
                <a:gd name="T39" fmla="*/ 25 h 429"/>
                <a:gd name="T40" fmla="*/ 113 w 326"/>
                <a:gd name="T41" fmla="*/ 37 h 429"/>
                <a:gd name="T42" fmla="*/ 119 w 326"/>
                <a:gd name="T43" fmla="*/ 37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429">
                  <a:moveTo>
                    <a:pt x="119" y="76"/>
                  </a:moveTo>
                  <a:cubicBezTo>
                    <a:pt x="119" y="108"/>
                    <a:pt x="119" y="108"/>
                    <a:pt x="119" y="108"/>
                  </a:cubicBezTo>
                  <a:cubicBezTo>
                    <a:pt x="119" y="127"/>
                    <a:pt x="108" y="145"/>
                    <a:pt x="91" y="154"/>
                  </a:cubicBezTo>
                  <a:cubicBezTo>
                    <a:pt x="37" y="180"/>
                    <a:pt x="0" y="235"/>
                    <a:pt x="0" y="299"/>
                  </a:cubicBezTo>
                  <a:cubicBezTo>
                    <a:pt x="0" y="335"/>
                    <a:pt x="12" y="368"/>
                    <a:pt x="32" y="394"/>
                  </a:cubicBezTo>
                  <a:cubicBezTo>
                    <a:pt x="48" y="417"/>
                    <a:pt x="75" y="429"/>
                    <a:pt x="102" y="429"/>
                  </a:cubicBezTo>
                  <a:cubicBezTo>
                    <a:pt x="222" y="429"/>
                    <a:pt x="222" y="429"/>
                    <a:pt x="222" y="429"/>
                  </a:cubicBezTo>
                  <a:cubicBezTo>
                    <a:pt x="250" y="429"/>
                    <a:pt x="276" y="416"/>
                    <a:pt x="293" y="394"/>
                  </a:cubicBezTo>
                  <a:cubicBezTo>
                    <a:pt x="314" y="364"/>
                    <a:pt x="326" y="328"/>
                    <a:pt x="323" y="288"/>
                  </a:cubicBezTo>
                  <a:cubicBezTo>
                    <a:pt x="320" y="233"/>
                    <a:pt x="282" y="181"/>
                    <a:pt x="233" y="155"/>
                  </a:cubicBezTo>
                  <a:cubicBezTo>
                    <a:pt x="216" y="146"/>
                    <a:pt x="205" y="128"/>
                    <a:pt x="205" y="109"/>
                  </a:cubicBezTo>
                  <a:cubicBezTo>
                    <a:pt x="205" y="43"/>
                    <a:pt x="205" y="43"/>
                    <a:pt x="205" y="43"/>
                  </a:cubicBezTo>
                  <a:cubicBezTo>
                    <a:pt x="205" y="40"/>
                    <a:pt x="207" y="37"/>
                    <a:pt x="211" y="37"/>
                  </a:cubicBezTo>
                  <a:cubicBezTo>
                    <a:pt x="211" y="37"/>
                    <a:pt x="211" y="37"/>
                    <a:pt x="211" y="37"/>
                  </a:cubicBezTo>
                  <a:cubicBezTo>
                    <a:pt x="217" y="37"/>
                    <a:pt x="222" y="32"/>
                    <a:pt x="222" y="25"/>
                  </a:cubicBezTo>
                  <a:cubicBezTo>
                    <a:pt x="222" y="12"/>
                    <a:pt x="222" y="12"/>
                    <a:pt x="222" y="12"/>
                  </a:cubicBezTo>
                  <a:cubicBezTo>
                    <a:pt x="222" y="6"/>
                    <a:pt x="217" y="0"/>
                    <a:pt x="211" y="0"/>
                  </a:cubicBezTo>
                  <a:cubicBezTo>
                    <a:pt x="113" y="0"/>
                    <a:pt x="113" y="0"/>
                    <a:pt x="113" y="0"/>
                  </a:cubicBezTo>
                  <a:cubicBezTo>
                    <a:pt x="107" y="0"/>
                    <a:pt x="102" y="6"/>
                    <a:pt x="102" y="12"/>
                  </a:cubicBezTo>
                  <a:cubicBezTo>
                    <a:pt x="102" y="25"/>
                    <a:pt x="102" y="25"/>
                    <a:pt x="102" y="25"/>
                  </a:cubicBezTo>
                  <a:cubicBezTo>
                    <a:pt x="102" y="32"/>
                    <a:pt x="107" y="37"/>
                    <a:pt x="113" y="37"/>
                  </a:cubicBezTo>
                  <a:cubicBezTo>
                    <a:pt x="119" y="37"/>
                    <a:pt x="119" y="37"/>
                    <a:pt x="119" y="37"/>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9">
              <a:extLst>
                <a:ext uri="{FF2B5EF4-FFF2-40B4-BE49-F238E27FC236}">
                  <a16:creationId xmlns:a16="http://schemas.microsoft.com/office/drawing/2014/main" id="{56EDEF2A-2A0C-427F-9656-12454911750E}"/>
                </a:ext>
              </a:extLst>
            </p:cNvPr>
            <p:cNvSpPr>
              <a:spLocks noChangeShapeType="1"/>
            </p:cNvSpPr>
            <p:nvPr/>
          </p:nvSpPr>
          <p:spPr bwMode="auto">
            <a:xfrm>
              <a:off x="7585076" y="4186239"/>
              <a:ext cx="52388" cy="0"/>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0">
              <a:extLst>
                <a:ext uri="{FF2B5EF4-FFF2-40B4-BE49-F238E27FC236}">
                  <a16:creationId xmlns:a16="http://schemas.microsoft.com/office/drawing/2014/main" id="{623E6E6E-C79E-4A22-A356-4C2A09FE5EEB}"/>
                </a:ext>
              </a:extLst>
            </p:cNvPr>
            <p:cNvSpPr>
              <a:spLocks noChangeShapeType="1"/>
            </p:cNvSpPr>
            <p:nvPr/>
          </p:nvSpPr>
          <p:spPr bwMode="auto">
            <a:xfrm>
              <a:off x="7721601" y="4256089"/>
              <a:ext cx="328613" cy="0"/>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B3A7E4DC-EB85-47DC-9A33-D201FD59A39F}"/>
                </a:ext>
              </a:extLst>
            </p:cNvPr>
            <p:cNvSpPr>
              <a:spLocks/>
            </p:cNvSpPr>
            <p:nvPr/>
          </p:nvSpPr>
          <p:spPr bwMode="auto">
            <a:xfrm>
              <a:off x="8113713" y="4003676"/>
              <a:ext cx="66675" cy="827088"/>
            </a:xfrm>
            <a:custGeom>
              <a:avLst/>
              <a:gdLst>
                <a:gd name="T0" fmla="*/ 0 w 42"/>
                <a:gd name="T1" fmla="*/ 522 h 522"/>
                <a:gd name="T2" fmla="*/ 0 w 42"/>
                <a:gd name="T3" fmla="*/ 21 h 522"/>
                <a:gd name="T4" fmla="*/ 21 w 42"/>
                <a:gd name="T5" fmla="*/ 0 h 522"/>
                <a:gd name="T6" fmla="*/ 21 w 42"/>
                <a:gd name="T7" fmla="*/ 0 h 522"/>
                <a:gd name="T8" fmla="*/ 42 w 42"/>
                <a:gd name="T9" fmla="*/ 21 h 522"/>
                <a:gd name="T10" fmla="*/ 42 w 42"/>
                <a:gd name="T11" fmla="*/ 479 h 522"/>
              </a:gdLst>
              <a:ahLst/>
              <a:cxnLst>
                <a:cxn ang="0">
                  <a:pos x="T0" y="T1"/>
                </a:cxn>
                <a:cxn ang="0">
                  <a:pos x="T2" y="T3"/>
                </a:cxn>
                <a:cxn ang="0">
                  <a:pos x="T4" y="T5"/>
                </a:cxn>
                <a:cxn ang="0">
                  <a:pos x="T6" y="T7"/>
                </a:cxn>
                <a:cxn ang="0">
                  <a:pos x="T8" y="T9"/>
                </a:cxn>
                <a:cxn ang="0">
                  <a:pos x="T10" y="T11"/>
                </a:cxn>
              </a:cxnLst>
              <a:rect l="0" t="0" r="r" b="b"/>
              <a:pathLst>
                <a:path w="42" h="522">
                  <a:moveTo>
                    <a:pt x="0" y="522"/>
                  </a:moveTo>
                  <a:cubicBezTo>
                    <a:pt x="0" y="21"/>
                    <a:pt x="0" y="21"/>
                    <a:pt x="0" y="21"/>
                  </a:cubicBezTo>
                  <a:cubicBezTo>
                    <a:pt x="0" y="9"/>
                    <a:pt x="10" y="0"/>
                    <a:pt x="21" y="0"/>
                  </a:cubicBezTo>
                  <a:cubicBezTo>
                    <a:pt x="21" y="0"/>
                    <a:pt x="21" y="0"/>
                    <a:pt x="21" y="0"/>
                  </a:cubicBezTo>
                  <a:cubicBezTo>
                    <a:pt x="33" y="0"/>
                    <a:pt x="42" y="9"/>
                    <a:pt x="42" y="21"/>
                  </a:cubicBezTo>
                  <a:cubicBezTo>
                    <a:pt x="42" y="479"/>
                    <a:pt x="42" y="479"/>
                    <a:pt x="42" y="479"/>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8" name="Rühm 167">
            <a:extLst>
              <a:ext uri="{FF2B5EF4-FFF2-40B4-BE49-F238E27FC236}">
                <a16:creationId xmlns:a16="http://schemas.microsoft.com/office/drawing/2014/main" id="{7B5F2372-0210-47A6-870C-59805463FFC7}"/>
              </a:ext>
            </a:extLst>
          </p:cNvPr>
          <p:cNvGrpSpPr/>
          <p:nvPr/>
        </p:nvGrpSpPr>
        <p:grpSpPr>
          <a:xfrm>
            <a:off x="8001002" y="1771651"/>
            <a:ext cx="819150" cy="895351"/>
            <a:chOff x="8270876" y="1771651"/>
            <a:chExt cx="819150" cy="895351"/>
          </a:xfrm>
        </p:grpSpPr>
        <p:sp>
          <p:nvSpPr>
            <p:cNvPr id="17" name="Freeform 12">
              <a:extLst>
                <a:ext uri="{FF2B5EF4-FFF2-40B4-BE49-F238E27FC236}">
                  <a16:creationId xmlns:a16="http://schemas.microsoft.com/office/drawing/2014/main" id="{AA0039C5-21FF-4E69-B4B8-AC9983BFF660}"/>
                </a:ext>
              </a:extLst>
            </p:cNvPr>
            <p:cNvSpPr>
              <a:spLocks/>
            </p:cNvSpPr>
            <p:nvPr/>
          </p:nvSpPr>
          <p:spPr bwMode="auto">
            <a:xfrm>
              <a:off x="8375651" y="1771651"/>
              <a:ext cx="233363" cy="166688"/>
            </a:xfrm>
            <a:custGeom>
              <a:avLst/>
              <a:gdLst>
                <a:gd name="T0" fmla="*/ 54 w 147"/>
                <a:gd name="T1" fmla="*/ 106 h 106"/>
                <a:gd name="T2" fmla="*/ 73 w 147"/>
                <a:gd name="T3" fmla="*/ 0 h 106"/>
                <a:gd name="T4" fmla="*/ 93 w 147"/>
                <a:gd name="T5" fmla="*/ 106 h 106"/>
              </a:gdLst>
              <a:ahLst/>
              <a:cxnLst>
                <a:cxn ang="0">
                  <a:pos x="T0" y="T1"/>
                </a:cxn>
                <a:cxn ang="0">
                  <a:pos x="T2" y="T3"/>
                </a:cxn>
                <a:cxn ang="0">
                  <a:pos x="T4" y="T5"/>
                </a:cxn>
              </a:cxnLst>
              <a:rect l="0" t="0" r="r" b="b"/>
              <a:pathLst>
                <a:path w="147" h="106">
                  <a:moveTo>
                    <a:pt x="54" y="106"/>
                  </a:moveTo>
                  <a:cubicBezTo>
                    <a:pt x="0" y="55"/>
                    <a:pt x="73" y="0"/>
                    <a:pt x="73" y="0"/>
                  </a:cubicBezTo>
                  <a:cubicBezTo>
                    <a:pt x="73" y="0"/>
                    <a:pt x="147" y="55"/>
                    <a:pt x="93" y="106"/>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3">
              <a:extLst>
                <a:ext uri="{FF2B5EF4-FFF2-40B4-BE49-F238E27FC236}">
                  <a16:creationId xmlns:a16="http://schemas.microsoft.com/office/drawing/2014/main" id="{E5048F45-DB67-4A37-8D55-065EE06047F8}"/>
                </a:ext>
              </a:extLst>
            </p:cNvPr>
            <p:cNvSpPr>
              <a:spLocks/>
            </p:cNvSpPr>
            <p:nvPr/>
          </p:nvSpPr>
          <p:spPr bwMode="auto">
            <a:xfrm>
              <a:off x="8751888" y="2586039"/>
              <a:ext cx="338138" cy="80963"/>
            </a:xfrm>
            <a:custGeom>
              <a:avLst/>
              <a:gdLst>
                <a:gd name="T0" fmla="*/ 213 w 213"/>
                <a:gd name="T1" fmla="*/ 51 h 51"/>
                <a:gd name="T2" fmla="*/ 0 w 213"/>
                <a:gd name="T3" fmla="*/ 51 h 51"/>
                <a:gd name="T4" fmla="*/ 0 w 213"/>
                <a:gd name="T5" fmla="*/ 4 h 51"/>
                <a:gd name="T6" fmla="*/ 3 w 213"/>
                <a:gd name="T7" fmla="*/ 0 h 51"/>
                <a:gd name="T8" fmla="*/ 210 w 213"/>
                <a:gd name="T9" fmla="*/ 0 h 51"/>
                <a:gd name="T10" fmla="*/ 213 w 213"/>
                <a:gd name="T11" fmla="*/ 3 h 51"/>
                <a:gd name="T12" fmla="*/ 213 w 213"/>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213" h="51">
                  <a:moveTo>
                    <a:pt x="213" y="51"/>
                  </a:moveTo>
                  <a:cubicBezTo>
                    <a:pt x="0" y="51"/>
                    <a:pt x="0" y="51"/>
                    <a:pt x="0" y="51"/>
                  </a:cubicBezTo>
                  <a:cubicBezTo>
                    <a:pt x="0" y="4"/>
                    <a:pt x="0" y="4"/>
                    <a:pt x="0" y="4"/>
                  </a:cubicBezTo>
                  <a:cubicBezTo>
                    <a:pt x="0" y="2"/>
                    <a:pt x="1" y="0"/>
                    <a:pt x="3" y="0"/>
                  </a:cubicBezTo>
                  <a:cubicBezTo>
                    <a:pt x="210" y="0"/>
                    <a:pt x="210" y="0"/>
                    <a:pt x="210" y="0"/>
                  </a:cubicBezTo>
                  <a:cubicBezTo>
                    <a:pt x="212" y="0"/>
                    <a:pt x="213" y="1"/>
                    <a:pt x="213" y="3"/>
                  </a:cubicBezTo>
                  <a:lnTo>
                    <a:pt x="213" y="51"/>
                  </a:lnTo>
                  <a:close/>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4">
              <a:extLst>
                <a:ext uri="{FF2B5EF4-FFF2-40B4-BE49-F238E27FC236}">
                  <a16:creationId xmlns:a16="http://schemas.microsoft.com/office/drawing/2014/main" id="{A640876F-E472-4598-BAD0-BBC93BC10330}"/>
                </a:ext>
              </a:extLst>
            </p:cNvPr>
            <p:cNvSpPr>
              <a:spLocks/>
            </p:cNvSpPr>
            <p:nvPr/>
          </p:nvSpPr>
          <p:spPr bwMode="auto">
            <a:xfrm>
              <a:off x="8270876" y="1978026"/>
              <a:ext cx="446088" cy="587375"/>
            </a:xfrm>
            <a:custGeom>
              <a:avLst/>
              <a:gdLst>
                <a:gd name="T0" fmla="*/ 102 w 281"/>
                <a:gd name="T1" fmla="*/ 66 h 371"/>
                <a:gd name="T2" fmla="*/ 102 w 281"/>
                <a:gd name="T3" fmla="*/ 93 h 371"/>
                <a:gd name="T4" fmla="*/ 78 w 281"/>
                <a:gd name="T5" fmla="*/ 133 h 371"/>
                <a:gd name="T6" fmla="*/ 0 w 281"/>
                <a:gd name="T7" fmla="*/ 258 h 371"/>
                <a:gd name="T8" fmla="*/ 27 w 281"/>
                <a:gd name="T9" fmla="*/ 341 h 371"/>
                <a:gd name="T10" fmla="*/ 88 w 281"/>
                <a:gd name="T11" fmla="*/ 371 h 371"/>
                <a:gd name="T12" fmla="*/ 191 w 281"/>
                <a:gd name="T13" fmla="*/ 371 h 371"/>
                <a:gd name="T14" fmla="*/ 252 w 281"/>
                <a:gd name="T15" fmla="*/ 340 h 371"/>
                <a:gd name="T16" fmla="*/ 279 w 281"/>
                <a:gd name="T17" fmla="*/ 249 h 371"/>
                <a:gd name="T18" fmla="*/ 201 w 281"/>
                <a:gd name="T19" fmla="*/ 134 h 371"/>
                <a:gd name="T20" fmla="*/ 176 w 281"/>
                <a:gd name="T21" fmla="*/ 94 h 371"/>
                <a:gd name="T22" fmla="*/ 176 w 281"/>
                <a:gd name="T23" fmla="*/ 37 h 371"/>
                <a:gd name="T24" fmla="*/ 181 w 281"/>
                <a:gd name="T25" fmla="*/ 32 h 371"/>
                <a:gd name="T26" fmla="*/ 181 w 281"/>
                <a:gd name="T27" fmla="*/ 32 h 371"/>
                <a:gd name="T28" fmla="*/ 192 w 281"/>
                <a:gd name="T29" fmla="*/ 22 h 371"/>
                <a:gd name="T30" fmla="*/ 192 w 281"/>
                <a:gd name="T31" fmla="*/ 11 h 371"/>
                <a:gd name="T32" fmla="*/ 181 w 281"/>
                <a:gd name="T33" fmla="*/ 0 h 371"/>
                <a:gd name="T34" fmla="*/ 97 w 281"/>
                <a:gd name="T35" fmla="*/ 0 h 371"/>
                <a:gd name="T36" fmla="*/ 87 w 281"/>
                <a:gd name="T37" fmla="*/ 11 h 371"/>
                <a:gd name="T38" fmla="*/ 87 w 281"/>
                <a:gd name="T39" fmla="*/ 22 h 371"/>
                <a:gd name="T40" fmla="*/ 97 w 281"/>
                <a:gd name="T41" fmla="*/ 32 h 371"/>
                <a:gd name="T42" fmla="*/ 102 w 281"/>
                <a:gd name="T43" fmla="*/ 32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1" h="371">
                  <a:moveTo>
                    <a:pt x="102" y="66"/>
                  </a:moveTo>
                  <a:cubicBezTo>
                    <a:pt x="102" y="93"/>
                    <a:pt x="102" y="93"/>
                    <a:pt x="102" y="93"/>
                  </a:cubicBezTo>
                  <a:cubicBezTo>
                    <a:pt x="102" y="110"/>
                    <a:pt x="93" y="126"/>
                    <a:pt x="78" y="133"/>
                  </a:cubicBezTo>
                  <a:cubicBezTo>
                    <a:pt x="31" y="156"/>
                    <a:pt x="0" y="203"/>
                    <a:pt x="0" y="258"/>
                  </a:cubicBezTo>
                  <a:cubicBezTo>
                    <a:pt x="0" y="289"/>
                    <a:pt x="10" y="318"/>
                    <a:pt x="27" y="341"/>
                  </a:cubicBezTo>
                  <a:cubicBezTo>
                    <a:pt x="41" y="360"/>
                    <a:pt x="64" y="371"/>
                    <a:pt x="88" y="371"/>
                  </a:cubicBezTo>
                  <a:cubicBezTo>
                    <a:pt x="191" y="371"/>
                    <a:pt x="191" y="371"/>
                    <a:pt x="191" y="371"/>
                  </a:cubicBezTo>
                  <a:cubicBezTo>
                    <a:pt x="215" y="371"/>
                    <a:pt x="238" y="360"/>
                    <a:pt x="252" y="340"/>
                  </a:cubicBezTo>
                  <a:cubicBezTo>
                    <a:pt x="271" y="315"/>
                    <a:pt x="281" y="283"/>
                    <a:pt x="279" y="249"/>
                  </a:cubicBezTo>
                  <a:cubicBezTo>
                    <a:pt x="276" y="201"/>
                    <a:pt x="243" y="157"/>
                    <a:pt x="201" y="134"/>
                  </a:cubicBezTo>
                  <a:cubicBezTo>
                    <a:pt x="186" y="126"/>
                    <a:pt x="176" y="111"/>
                    <a:pt x="176" y="94"/>
                  </a:cubicBezTo>
                  <a:cubicBezTo>
                    <a:pt x="176" y="37"/>
                    <a:pt x="176" y="37"/>
                    <a:pt x="176" y="37"/>
                  </a:cubicBezTo>
                  <a:cubicBezTo>
                    <a:pt x="176" y="34"/>
                    <a:pt x="178" y="32"/>
                    <a:pt x="181" y="32"/>
                  </a:cubicBezTo>
                  <a:cubicBezTo>
                    <a:pt x="181" y="32"/>
                    <a:pt x="181" y="32"/>
                    <a:pt x="181" y="32"/>
                  </a:cubicBezTo>
                  <a:cubicBezTo>
                    <a:pt x="187" y="32"/>
                    <a:pt x="192" y="28"/>
                    <a:pt x="192" y="22"/>
                  </a:cubicBezTo>
                  <a:cubicBezTo>
                    <a:pt x="192" y="11"/>
                    <a:pt x="192" y="11"/>
                    <a:pt x="192" y="11"/>
                  </a:cubicBezTo>
                  <a:cubicBezTo>
                    <a:pt x="192" y="5"/>
                    <a:pt x="187" y="0"/>
                    <a:pt x="181" y="0"/>
                  </a:cubicBezTo>
                  <a:cubicBezTo>
                    <a:pt x="97" y="0"/>
                    <a:pt x="97" y="0"/>
                    <a:pt x="97" y="0"/>
                  </a:cubicBezTo>
                  <a:cubicBezTo>
                    <a:pt x="92" y="0"/>
                    <a:pt x="87" y="5"/>
                    <a:pt x="87" y="11"/>
                  </a:cubicBezTo>
                  <a:cubicBezTo>
                    <a:pt x="87" y="22"/>
                    <a:pt x="87" y="22"/>
                    <a:pt x="87" y="22"/>
                  </a:cubicBezTo>
                  <a:cubicBezTo>
                    <a:pt x="87" y="28"/>
                    <a:pt x="92" y="32"/>
                    <a:pt x="97" y="32"/>
                  </a:cubicBezTo>
                  <a:cubicBezTo>
                    <a:pt x="102" y="32"/>
                    <a:pt x="102" y="32"/>
                    <a:pt x="102" y="32"/>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15">
              <a:extLst>
                <a:ext uri="{FF2B5EF4-FFF2-40B4-BE49-F238E27FC236}">
                  <a16:creationId xmlns:a16="http://schemas.microsoft.com/office/drawing/2014/main" id="{289FFE56-24AB-4454-84BE-3359FF096E87}"/>
                </a:ext>
              </a:extLst>
            </p:cNvPr>
            <p:cNvSpPr>
              <a:spLocks noChangeShapeType="1"/>
            </p:cNvSpPr>
            <p:nvPr/>
          </p:nvSpPr>
          <p:spPr bwMode="auto">
            <a:xfrm>
              <a:off x="8432801" y="2028826"/>
              <a:ext cx="46038" cy="0"/>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16">
              <a:extLst>
                <a:ext uri="{FF2B5EF4-FFF2-40B4-BE49-F238E27FC236}">
                  <a16:creationId xmlns:a16="http://schemas.microsoft.com/office/drawing/2014/main" id="{C72306B7-FB74-428E-90F0-C58DD7120C9A}"/>
                </a:ext>
              </a:extLst>
            </p:cNvPr>
            <p:cNvSpPr>
              <a:spLocks noChangeShapeType="1"/>
            </p:cNvSpPr>
            <p:nvPr/>
          </p:nvSpPr>
          <p:spPr bwMode="auto">
            <a:xfrm>
              <a:off x="8550276" y="2089151"/>
              <a:ext cx="285750" cy="0"/>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7">
              <a:extLst>
                <a:ext uri="{FF2B5EF4-FFF2-40B4-BE49-F238E27FC236}">
                  <a16:creationId xmlns:a16="http://schemas.microsoft.com/office/drawing/2014/main" id="{9F8ABBF5-1CEF-42FC-80AA-3AC19090C3D7}"/>
                </a:ext>
              </a:extLst>
            </p:cNvPr>
            <p:cNvSpPr>
              <a:spLocks/>
            </p:cNvSpPr>
            <p:nvPr/>
          </p:nvSpPr>
          <p:spPr bwMode="auto">
            <a:xfrm>
              <a:off x="8891588" y="1873251"/>
              <a:ext cx="57150" cy="712788"/>
            </a:xfrm>
            <a:custGeom>
              <a:avLst/>
              <a:gdLst>
                <a:gd name="T0" fmla="*/ 0 w 36"/>
                <a:gd name="T1" fmla="*/ 451 h 451"/>
                <a:gd name="T2" fmla="*/ 0 w 36"/>
                <a:gd name="T3" fmla="*/ 18 h 451"/>
                <a:gd name="T4" fmla="*/ 18 w 36"/>
                <a:gd name="T5" fmla="*/ 0 h 451"/>
                <a:gd name="T6" fmla="*/ 18 w 36"/>
                <a:gd name="T7" fmla="*/ 0 h 451"/>
                <a:gd name="T8" fmla="*/ 36 w 36"/>
                <a:gd name="T9" fmla="*/ 18 h 451"/>
                <a:gd name="T10" fmla="*/ 36 w 36"/>
                <a:gd name="T11" fmla="*/ 414 h 451"/>
              </a:gdLst>
              <a:ahLst/>
              <a:cxnLst>
                <a:cxn ang="0">
                  <a:pos x="T0" y="T1"/>
                </a:cxn>
                <a:cxn ang="0">
                  <a:pos x="T2" y="T3"/>
                </a:cxn>
                <a:cxn ang="0">
                  <a:pos x="T4" y="T5"/>
                </a:cxn>
                <a:cxn ang="0">
                  <a:pos x="T6" y="T7"/>
                </a:cxn>
                <a:cxn ang="0">
                  <a:pos x="T8" y="T9"/>
                </a:cxn>
                <a:cxn ang="0">
                  <a:pos x="T10" y="T11"/>
                </a:cxn>
              </a:cxnLst>
              <a:rect l="0" t="0" r="r" b="b"/>
              <a:pathLst>
                <a:path w="36" h="451">
                  <a:moveTo>
                    <a:pt x="0" y="451"/>
                  </a:moveTo>
                  <a:cubicBezTo>
                    <a:pt x="0" y="18"/>
                    <a:pt x="0" y="18"/>
                    <a:pt x="0" y="18"/>
                  </a:cubicBezTo>
                  <a:cubicBezTo>
                    <a:pt x="0" y="8"/>
                    <a:pt x="8" y="0"/>
                    <a:pt x="18" y="0"/>
                  </a:cubicBezTo>
                  <a:cubicBezTo>
                    <a:pt x="18" y="0"/>
                    <a:pt x="18" y="0"/>
                    <a:pt x="18" y="0"/>
                  </a:cubicBezTo>
                  <a:cubicBezTo>
                    <a:pt x="28" y="0"/>
                    <a:pt x="36" y="8"/>
                    <a:pt x="36" y="18"/>
                  </a:cubicBezTo>
                  <a:cubicBezTo>
                    <a:pt x="36" y="414"/>
                    <a:pt x="36" y="414"/>
                    <a:pt x="36" y="414"/>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1" name="Rühm 160">
            <a:extLst>
              <a:ext uri="{FF2B5EF4-FFF2-40B4-BE49-F238E27FC236}">
                <a16:creationId xmlns:a16="http://schemas.microsoft.com/office/drawing/2014/main" id="{4FBC540C-B9CF-4DF1-8389-268422BCFA76}"/>
              </a:ext>
            </a:extLst>
          </p:cNvPr>
          <p:cNvGrpSpPr/>
          <p:nvPr/>
        </p:nvGrpSpPr>
        <p:grpSpPr>
          <a:xfrm>
            <a:off x="8550277" y="5224464"/>
            <a:ext cx="730250" cy="1006475"/>
            <a:chOff x="8820151" y="5224464"/>
            <a:chExt cx="730250" cy="1006475"/>
          </a:xfrm>
        </p:grpSpPr>
        <p:sp>
          <p:nvSpPr>
            <p:cNvPr id="23" name="Line 18">
              <a:extLst>
                <a:ext uri="{FF2B5EF4-FFF2-40B4-BE49-F238E27FC236}">
                  <a16:creationId xmlns:a16="http://schemas.microsoft.com/office/drawing/2014/main" id="{1CB64667-9C2D-4EB9-9A05-A3EF74C3D07B}"/>
                </a:ext>
              </a:extLst>
            </p:cNvPr>
            <p:cNvSpPr>
              <a:spLocks noChangeShapeType="1"/>
            </p:cNvSpPr>
            <p:nvPr/>
          </p:nvSpPr>
          <p:spPr bwMode="auto">
            <a:xfrm flipV="1">
              <a:off x="9193213" y="6038851"/>
              <a:ext cx="0" cy="79375"/>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Line 19">
              <a:extLst>
                <a:ext uri="{FF2B5EF4-FFF2-40B4-BE49-F238E27FC236}">
                  <a16:creationId xmlns:a16="http://schemas.microsoft.com/office/drawing/2014/main" id="{25A4FFD3-17B2-458A-851C-C775A2201DF0}"/>
                </a:ext>
              </a:extLst>
            </p:cNvPr>
            <p:cNvSpPr>
              <a:spLocks noChangeShapeType="1"/>
            </p:cNvSpPr>
            <p:nvPr/>
          </p:nvSpPr>
          <p:spPr bwMode="auto">
            <a:xfrm flipH="1" flipV="1">
              <a:off x="8872538" y="5711826"/>
              <a:ext cx="177800" cy="177800"/>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0">
              <a:extLst>
                <a:ext uri="{FF2B5EF4-FFF2-40B4-BE49-F238E27FC236}">
                  <a16:creationId xmlns:a16="http://schemas.microsoft.com/office/drawing/2014/main" id="{9517D3E5-27AB-4E48-B445-2742A3384131}"/>
                </a:ext>
              </a:extLst>
            </p:cNvPr>
            <p:cNvSpPr>
              <a:spLocks/>
            </p:cNvSpPr>
            <p:nvPr/>
          </p:nvSpPr>
          <p:spPr bwMode="auto">
            <a:xfrm>
              <a:off x="8820151" y="5818189"/>
              <a:ext cx="176213" cy="123825"/>
            </a:xfrm>
            <a:custGeom>
              <a:avLst/>
              <a:gdLst>
                <a:gd name="T0" fmla="*/ 35 w 111"/>
                <a:gd name="T1" fmla="*/ 0 h 78"/>
                <a:gd name="T2" fmla="*/ 8 w 111"/>
                <a:gd name="T3" fmla="*/ 28 h 78"/>
                <a:gd name="T4" fmla="*/ 8 w 111"/>
                <a:gd name="T5" fmla="*/ 54 h 78"/>
                <a:gd name="T6" fmla="*/ 25 w 111"/>
                <a:gd name="T7" fmla="*/ 71 h 78"/>
                <a:gd name="T8" fmla="*/ 51 w 111"/>
                <a:gd name="T9" fmla="*/ 71 h 78"/>
                <a:gd name="T10" fmla="*/ 111 w 111"/>
                <a:gd name="T11" fmla="*/ 11 h 78"/>
              </a:gdLst>
              <a:ahLst/>
              <a:cxnLst>
                <a:cxn ang="0">
                  <a:pos x="T0" y="T1"/>
                </a:cxn>
                <a:cxn ang="0">
                  <a:pos x="T2" y="T3"/>
                </a:cxn>
                <a:cxn ang="0">
                  <a:pos x="T4" y="T5"/>
                </a:cxn>
                <a:cxn ang="0">
                  <a:pos x="T6" y="T7"/>
                </a:cxn>
                <a:cxn ang="0">
                  <a:pos x="T8" y="T9"/>
                </a:cxn>
                <a:cxn ang="0">
                  <a:pos x="T10" y="T11"/>
                </a:cxn>
              </a:cxnLst>
              <a:rect l="0" t="0" r="r" b="b"/>
              <a:pathLst>
                <a:path w="111" h="78">
                  <a:moveTo>
                    <a:pt x="35" y="0"/>
                  </a:moveTo>
                  <a:cubicBezTo>
                    <a:pt x="8" y="28"/>
                    <a:pt x="8" y="28"/>
                    <a:pt x="8" y="28"/>
                  </a:cubicBezTo>
                  <a:cubicBezTo>
                    <a:pt x="0" y="35"/>
                    <a:pt x="0" y="46"/>
                    <a:pt x="8" y="54"/>
                  </a:cubicBezTo>
                  <a:cubicBezTo>
                    <a:pt x="25" y="71"/>
                    <a:pt x="25" y="71"/>
                    <a:pt x="25" y="71"/>
                  </a:cubicBezTo>
                  <a:cubicBezTo>
                    <a:pt x="32" y="78"/>
                    <a:pt x="44" y="78"/>
                    <a:pt x="51" y="71"/>
                  </a:cubicBezTo>
                  <a:cubicBezTo>
                    <a:pt x="111" y="11"/>
                    <a:pt x="111" y="11"/>
                    <a:pt x="111" y="11"/>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1">
              <a:extLst>
                <a:ext uri="{FF2B5EF4-FFF2-40B4-BE49-F238E27FC236}">
                  <a16:creationId xmlns:a16="http://schemas.microsoft.com/office/drawing/2014/main" id="{1C1E1B15-2464-45EC-9F75-DCE9853B438F}"/>
                </a:ext>
              </a:extLst>
            </p:cNvPr>
            <p:cNvSpPr>
              <a:spLocks/>
            </p:cNvSpPr>
            <p:nvPr/>
          </p:nvSpPr>
          <p:spPr bwMode="auto">
            <a:xfrm>
              <a:off x="8958263" y="5549901"/>
              <a:ext cx="592138" cy="519113"/>
            </a:xfrm>
            <a:custGeom>
              <a:avLst/>
              <a:gdLst>
                <a:gd name="T0" fmla="*/ 311 w 373"/>
                <a:gd name="T1" fmla="*/ 0 h 328"/>
                <a:gd name="T2" fmla="*/ 280 w 373"/>
                <a:gd name="T3" fmla="*/ 249 h 328"/>
                <a:gd name="T4" fmla="*/ 0 w 373"/>
                <a:gd name="T5" fmla="*/ 257 h 328"/>
              </a:gdLst>
              <a:ahLst/>
              <a:cxnLst>
                <a:cxn ang="0">
                  <a:pos x="T0" y="T1"/>
                </a:cxn>
                <a:cxn ang="0">
                  <a:pos x="T2" y="T3"/>
                </a:cxn>
                <a:cxn ang="0">
                  <a:pos x="T4" y="T5"/>
                </a:cxn>
              </a:cxnLst>
              <a:rect l="0" t="0" r="r" b="b"/>
              <a:pathLst>
                <a:path w="373" h="328">
                  <a:moveTo>
                    <a:pt x="311" y="0"/>
                  </a:moveTo>
                  <a:cubicBezTo>
                    <a:pt x="373" y="62"/>
                    <a:pt x="360" y="169"/>
                    <a:pt x="280" y="249"/>
                  </a:cubicBezTo>
                  <a:cubicBezTo>
                    <a:pt x="203" y="326"/>
                    <a:pt x="80" y="328"/>
                    <a:pt x="0" y="257"/>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2">
              <a:extLst>
                <a:ext uri="{FF2B5EF4-FFF2-40B4-BE49-F238E27FC236}">
                  <a16:creationId xmlns:a16="http://schemas.microsoft.com/office/drawing/2014/main" id="{7DEB86C4-400A-4E59-879A-7B2210A4002F}"/>
                </a:ext>
              </a:extLst>
            </p:cNvPr>
            <p:cNvSpPr>
              <a:spLocks/>
            </p:cNvSpPr>
            <p:nvPr/>
          </p:nvSpPr>
          <p:spPr bwMode="auto">
            <a:xfrm>
              <a:off x="9075738" y="5254626"/>
              <a:ext cx="434975" cy="433388"/>
            </a:xfrm>
            <a:custGeom>
              <a:avLst/>
              <a:gdLst>
                <a:gd name="T0" fmla="*/ 81 w 274"/>
                <a:gd name="T1" fmla="*/ 111 h 274"/>
                <a:gd name="T2" fmla="*/ 4 w 274"/>
                <a:gd name="T3" fmla="*/ 189 h 274"/>
                <a:gd name="T4" fmla="*/ 4 w 274"/>
                <a:gd name="T5" fmla="*/ 205 h 274"/>
                <a:gd name="T6" fmla="*/ 69 w 274"/>
                <a:gd name="T7" fmla="*/ 269 h 274"/>
                <a:gd name="T8" fmla="*/ 85 w 274"/>
                <a:gd name="T9" fmla="*/ 269 h 274"/>
                <a:gd name="T10" fmla="*/ 162 w 274"/>
                <a:gd name="T11" fmla="*/ 192 h 274"/>
                <a:gd name="T12" fmla="*/ 269 w 274"/>
                <a:gd name="T13" fmla="*/ 85 h 274"/>
                <a:gd name="T14" fmla="*/ 269 w 274"/>
                <a:gd name="T15" fmla="*/ 69 h 274"/>
                <a:gd name="T16" fmla="*/ 205 w 274"/>
                <a:gd name="T17" fmla="*/ 4 h 274"/>
                <a:gd name="T18" fmla="*/ 189 w 274"/>
                <a:gd name="T19" fmla="*/ 4 h 274"/>
                <a:gd name="T20" fmla="*/ 123 w 274"/>
                <a:gd name="T21" fmla="*/ 7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4" h="274">
                  <a:moveTo>
                    <a:pt x="81" y="111"/>
                  </a:moveTo>
                  <a:cubicBezTo>
                    <a:pt x="4" y="189"/>
                    <a:pt x="4" y="189"/>
                    <a:pt x="4" y="189"/>
                  </a:cubicBezTo>
                  <a:cubicBezTo>
                    <a:pt x="0" y="193"/>
                    <a:pt x="0" y="200"/>
                    <a:pt x="4" y="205"/>
                  </a:cubicBezTo>
                  <a:cubicBezTo>
                    <a:pt x="69" y="269"/>
                    <a:pt x="69" y="269"/>
                    <a:pt x="69" y="269"/>
                  </a:cubicBezTo>
                  <a:cubicBezTo>
                    <a:pt x="73" y="274"/>
                    <a:pt x="80" y="274"/>
                    <a:pt x="85" y="269"/>
                  </a:cubicBezTo>
                  <a:cubicBezTo>
                    <a:pt x="162" y="192"/>
                    <a:pt x="162" y="192"/>
                    <a:pt x="162" y="192"/>
                  </a:cubicBezTo>
                  <a:cubicBezTo>
                    <a:pt x="269" y="85"/>
                    <a:pt x="269" y="85"/>
                    <a:pt x="269" y="85"/>
                  </a:cubicBezTo>
                  <a:cubicBezTo>
                    <a:pt x="274" y="80"/>
                    <a:pt x="274" y="73"/>
                    <a:pt x="269" y="69"/>
                  </a:cubicBezTo>
                  <a:cubicBezTo>
                    <a:pt x="205" y="4"/>
                    <a:pt x="205" y="4"/>
                    <a:pt x="205" y="4"/>
                  </a:cubicBezTo>
                  <a:cubicBezTo>
                    <a:pt x="200" y="0"/>
                    <a:pt x="193" y="0"/>
                    <a:pt x="189" y="4"/>
                  </a:cubicBezTo>
                  <a:cubicBezTo>
                    <a:pt x="123" y="70"/>
                    <a:pt x="123" y="70"/>
                    <a:pt x="123" y="7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3">
              <a:extLst>
                <a:ext uri="{FF2B5EF4-FFF2-40B4-BE49-F238E27FC236}">
                  <a16:creationId xmlns:a16="http://schemas.microsoft.com/office/drawing/2014/main" id="{C0A1F902-A1FD-453C-B8FF-AE3D66408C36}"/>
                </a:ext>
              </a:extLst>
            </p:cNvPr>
            <p:cNvSpPr>
              <a:spLocks/>
            </p:cNvSpPr>
            <p:nvPr/>
          </p:nvSpPr>
          <p:spPr bwMode="auto">
            <a:xfrm>
              <a:off x="9405938" y="5224464"/>
              <a:ext cx="134938" cy="136525"/>
            </a:xfrm>
            <a:custGeom>
              <a:avLst/>
              <a:gdLst>
                <a:gd name="T0" fmla="*/ 59 w 85"/>
                <a:gd name="T1" fmla="*/ 86 h 86"/>
                <a:gd name="T2" fmla="*/ 0 w 85"/>
                <a:gd name="T3" fmla="*/ 26 h 86"/>
                <a:gd name="T4" fmla="*/ 20 w 85"/>
                <a:gd name="T5" fmla="*/ 4 h 86"/>
                <a:gd name="T6" fmla="*/ 35 w 85"/>
                <a:gd name="T7" fmla="*/ 4 h 86"/>
                <a:gd name="T8" fmla="*/ 80 w 85"/>
                <a:gd name="T9" fmla="*/ 49 h 86"/>
                <a:gd name="T10" fmla="*/ 80 w 85"/>
                <a:gd name="T11" fmla="*/ 65 h 86"/>
              </a:gdLst>
              <a:ahLst/>
              <a:cxnLst>
                <a:cxn ang="0">
                  <a:pos x="T0" y="T1"/>
                </a:cxn>
                <a:cxn ang="0">
                  <a:pos x="T2" y="T3"/>
                </a:cxn>
                <a:cxn ang="0">
                  <a:pos x="T4" y="T5"/>
                </a:cxn>
                <a:cxn ang="0">
                  <a:pos x="T6" y="T7"/>
                </a:cxn>
                <a:cxn ang="0">
                  <a:pos x="T8" y="T9"/>
                </a:cxn>
                <a:cxn ang="0">
                  <a:pos x="T10" y="T11"/>
                </a:cxn>
              </a:cxnLst>
              <a:rect l="0" t="0" r="r" b="b"/>
              <a:pathLst>
                <a:path w="85" h="86">
                  <a:moveTo>
                    <a:pt x="59" y="86"/>
                  </a:moveTo>
                  <a:cubicBezTo>
                    <a:pt x="0" y="26"/>
                    <a:pt x="0" y="26"/>
                    <a:pt x="0" y="26"/>
                  </a:cubicBezTo>
                  <a:cubicBezTo>
                    <a:pt x="20" y="4"/>
                    <a:pt x="20" y="4"/>
                    <a:pt x="20" y="4"/>
                  </a:cubicBezTo>
                  <a:cubicBezTo>
                    <a:pt x="24" y="0"/>
                    <a:pt x="31" y="0"/>
                    <a:pt x="35" y="4"/>
                  </a:cubicBezTo>
                  <a:cubicBezTo>
                    <a:pt x="80" y="49"/>
                    <a:pt x="80" y="49"/>
                    <a:pt x="80" y="49"/>
                  </a:cubicBezTo>
                  <a:cubicBezTo>
                    <a:pt x="85" y="53"/>
                    <a:pt x="85" y="60"/>
                    <a:pt x="80" y="65"/>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4">
              <a:extLst>
                <a:ext uri="{FF2B5EF4-FFF2-40B4-BE49-F238E27FC236}">
                  <a16:creationId xmlns:a16="http://schemas.microsoft.com/office/drawing/2014/main" id="{CD6DD159-486E-4C3A-AADE-A08C5507337D}"/>
                </a:ext>
              </a:extLst>
            </p:cNvPr>
            <p:cNvSpPr>
              <a:spLocks/>
            </p:cNvSpPr>
            <p:nvPr/>
          </p:nvSpPr>
          <p:spPr bwMode="auto">
            <a:xfrm>
              <a:off x="9010651" y="6118226"/>
              <a:ext cx="384175" cy="112713"/>
            </a:xfrm>
            <a:custGeom>
              <a:avLst/>
              <a:gdLst>
                <a:gd name="T0" fmla="*/ 114 w 242"/>
                <a:gd name="T1" fmla="*/ 0 h 71"/>
                <a:gd name="T2" fmla="*/ 188 w 242"/>
                <a:gd name="T3" fmla="*/ 0 h 71"/>
                <a:gd name="T4" fmla="*/ 235 w 242"/>
                <a:gd name="T5" fmla="*/ 38 h 71"/>
                <a:gd name="T6" fmla="*/ 242 w 242"/>
                <a:gd name="T7" fmla="*/ 71 h 71"/>
                <a:gd name="T8" fmla="*/ 0 w 242"/>
                <a:gd name="T9" fmla="*/ 71 h 71"/>
                <a:gd name="T10" fmla="*/ 7 w 242"/>
                <a:gd name="T11" fmla="*/ 38 h 71"/>
                <a:gd name="T12" fmla="*/ 29 w 242"/>
                <a:gd name="T13" fmla="*/ 7 h 71"/>
              </a:gdLst>
              <a:ahLst/>
              <a:cxnLst>
                <a:cxn ang="0">
                  <a:pos x="T0" y="T1"/>
                </a:cxn>
                <a:cxn ang="0">
                  <a:pos x="T2" y="T3"/>
                </a:cxn>
                <a:cxn ang="0">
                  <a:pos x="T4" y="T5"/>
                </a:cxn>
                <a:cxn ang="0">
                  <a:pos x="T6" y="T7"/>
                </a:cxn>
                <a:cxn ang="0">
                  <a:pos x="T8" y="T9"/>
                </a:cxn>
                <a:cxn ang="0">
                  <a:pos x="T10" y="T11"/>
                </a:cxn>
                <a:cxn ang="0">
                  <a:pos x="T12" y="T13"/>
                </a:cxn>
              </a:cxnLst>
              <a:rect l="0" t="0" r="r" b="b"/>
              <a:pathLst>
                <a:path w="242" h="71">
                  <a:moveTo>
                    <a:pt x="114" y="0"/>
                  </a:moveTo>
                  <a:cubicBezTo>
                    <a:pt x="188" y="0"/>
                    <a:pt x="188" y="0"/>
                    <a:pt x="188" y="0"/>
                  </a:cubicBezTo>
                  <a:cubicBezTo>
                    <a:pt x="211" y="0"/>
                    <a:pt x="230" y="16"/>
                    <a:pt x="235" y="38"/>
                  </a:cubicBezTo>
                  <a:cubicBezTo>
                    <a:pt x="242" y="71"/>
                    <a:pt x="242" y="71"/>
                    <a:pt x="242" y="71"/>
                  </a:cubicBezTo>
                  <a:cubicBezTo>
                    <a:pt x="0" y="71"/>
                    <a:pt x="0" y="71"/>
                    <a:pt x="0" y="71"/>
                  </a:cubicBezTo>
                  <a:cubicBezTo>
                    <a:pt x="7" y="38"/>
                    <a:pt x="7" y="38"/>
                    <a:pt x="7" y="38"/>
                  </a:cubicBezTo>
                  <a:cubicBezTo>
                    <a:pt x="10" y="24"/>
                    <a:pt x="18" y="13"/>
                    <a:pt x="29" y="7"/>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3" name="Rühm 162">
            <a:extLst>
              <a:ext uri="{FF2B5EF4-FFF2-40B4-BE49-F238E27FC236}">
                <a16:creationId xmlns:a16="http://schemas.microsoft.com/office/drawing/2014/main" id="{08069200-A93C-4345-9AF9-91685FE1F885}"/>
              </a:ext>
            </a:extLst>
          </p:cNvPr>
          <p:cNvGrpSpPr/>
          <p:nvPr/>
        </p:nvGrpSpPr>
        <p:grpSpPr>
          <a:xfrm>
            <a:off x="10895014" y="4179889"/>
            <a:ext cx="612775" cy="846138"/>
            <a:chOff x="11164888" y="4179889"/>
            <a:chExt cx="612775" cy="846138"/>
          </a:xfrm>
        </p:grpSpPr>
        <p:sp>
          <p:nvSpPr>
            <p:cNvPr id="30" name="Line 25">
              <a:extLst>
                <a:ext uri="{FF2B5EF4-FFF2-40B4-BE49-F238E27FC236}">
                  <a16:creationId xmlns:a16="http://schemas.microsoft.com/office/drawing/2014/main" id="{725A1DA2-DE2B-4324-AE2E-F3E02B96B3A9}"/>
                </a:ext>
              </a:extLst>
            </p:cNvPr>
            <p:cNvSpPr>
              <a:spLocks noChangeShapeType="1"/>
            </p:cNvSpPr>
            <p:nvPr/>
          </p:nvSpPr>
          <p:spPr bwMode="auto">
            <a:xfrm flipV="1">
              <a:off x="11477626" y="4865689"/>
              <a:ext cx="0" cy="66675"/>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26">
              <a:extLst>
                <a:ext uri="{FF2B5EF4-FFF2-40B4-BE49-F238E27FC236}">
                  <a16:creationId xmlns:a16="http://schemas.microsoft.com/office/drawing/2014/main" id="{B95B6E53-FD8B-4628-B961-95FC779431F0}"/>
                </a:ext>
              </a:extLst>
            </p:cNvPr>
            <p:cNvSpPr>
              <a:spLocks noChangeShapeType="1"/>
            </p:cNvSpPr>
            <p:nvPr/>
          </p:nvSpPr>
          <p:spPr bwMode="auto">
            <a:xfrm flipH="1" flipV="1">
              <a:off x="11207751" y="4591051"/>
              <a:ext cx="149225" cy="147638"/>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7">
              <a:extLst>
                <a:ext uri="{FF2B5EF4-FFF2-40B4-BE49-F238E27FC236}">
                  <a16:creationId xmlns:a16="http://schemas.microsoft.com/office/drawing/2014/main" id="{89E21F6B-F953-43C2-B2C5-71AC7091C309}"/>
                </a:ext>
              </a:extLst>
            </p:cNvPr>
            <p:cNvSpPr>
              <a:spLocks/>
            </p:cNvSpPr>
            <p:nvPr/>
          </p:nvSpPr>
          <p:spPr bwMode="auto">
            <a:xfrm>
              <a:off x="11164888" y="4678364"/>
              <a:ext cx="147638" cy="104775"/>
            </a:xfrm>
            <a:custGeom>
              <a:avLst/>
              <a:gdLst>
                <a:gd name="T0" fmla="*/ 29 w 93"/>
                <a:gd name="T1" fmla="*/ 0 h 66"/>
                <a:gd name="T2" fmla="*/ 6 w 93"/>
                <a:gd name="T3" fmla="*/ 24 h 66"/>
                <a:gd name="T4" fmla="*/ 6 w 93"/>
                <a:gd name="T5" fmla="*/ 45 h 66"/>
                <a:gd name="T6" fmla="*/ 20 w 93"/>
                <a:gd name="T7" fmla="*/ 60 h 66"/>
                <a:gd name="T8" fmla="*/ 42 w 93"/>
                <a:gd name="T9" fmla="*/ 60 h 66"/>
                <a:gd name="T10" fmla="*/ 93 w 93"/>
                <a:gd name="T11" fmla="*/ 10 h 66"/>
              </a:gdLst>
              <a:ahLst/>
              <a:cxnLst>
                <a:cxn ang="0">
                  <a:pos x="T0" y="T1"/>
                </a:cxn>
                <a:cxn ang="0">
                  <a:pos x="T2" y="T3"/>
                </a:cxn>
                <a:cxn ang="0">
                  <a:pos x="T4" y="T5"/>
                </a:cxn>
                <a:cxn ang="0">
                  <a:pos x="T6" y="T7"/>
                </a:cxn>
                <a:cxn ang="0">
                  <a:pos x="T8" y="T9"/>
                </a:cxn>
                <a:cxn ang="0">
                  <a:pos x="T10" y="T11"/>
                </a:cxn>
              </a:cxnLst>
              <a:rect l="0" t="0" r="r" b="b"/>
              <a:pathLst>
                <a:path w="93" h="66">
                  <a:moveTo>
                    <a:pt x="29" y="0"/>
                  </a:moveTo>
                  <a:cubicBezTo>
                    <a:pt x="6" y="24"/>
                    <a:pt x="6" y="24"/>
                    <a:pt x="6" y="24"/>
                  </a:cubicBezTo>
                  <a:cubicBezTo>
                    <a:pt x="0" y="30"/>
                    <a:pt x="0" y="39"/>
                    <a:pt x="6" y="45"/>
                  </a:cubicBezTo>
                  <a:cubicBezTo>
                    <a:pt x="20" y="60"/>
                    <a:pt x="20" y="60"/>
                    <a:pt x="20" y="60"/>
                  </a:cubicBezTo>
                  <a:cubicBezTo>
                    <a:pt x="26" y="66"/>
                    <a:pt x="36" y="66"/>
                    <a:pt x="42" y="60"/>
                  </a:cubicBezTo>
                  <a:cubicBezTo>
                    <a:pt x="93" y="10"/>
                    <a:pt x="93" y="10"/>
                    <a:pt x="93" y="1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8">
              <a:extLst>
                <a:ext uri="{FF2B5EF4-FFF2-40B4-BE49-F238E27FC236}">
                  <a16:creationId xmlns:a16="http://schemas.microsoft.com/office/drawing/2014/main" id="{D0A58D7C-1AAE-4910-BDCD-6F237D91AB44}"/>
                </a:ext>
              </a:extLst>
            </p:cNvPr>
            <p:cNvSpPr>
              <a:spLocks/>
            </p:cNvSpPr>
            <p:nvPr/>
          </p:nvSpPr>
          <p:spPr bwMode="auto">
            <a:xfrm>
              <a:off x="11279188" y="4452939"/>
              <a:ext cx="498475" cy="438150"/>
            </a:xfrm>
            <a:custGeom>
              <a:avLst/>
              <a:gdLst>
                <a:gd name="T0" fmla="*/ 262 w 314"/>
                <a:gd name="T1" fmla="*/ 0 h 276"/>
                <a:gd name="T2" fmla="*/ 236 w 314"/>
                <a:gd name="T3" fmla="*/ 210 h 276"/>
                <a:gd name="T4" fmla="*/ 0 w 314"/>
                <a:gd name="T5" fmla="*/ 216 h 276"/>
              </a:gdLst>
              <a:ahLst/>
              <a:cxnLst>
                <a:cxn ang="0">
                  <a:pos x="T0" y="T1"/>
                </a:cxn>
                <a:cxn ang="0">
                  <a:pos x="T2" y="T3"/>
                </a:cxn>
                <a:cxn ang="0">
                  <a:pos x="T4" y="T5"/>
                </a:cxn>
              </a:cxnLst>
              <a:rect l="0" t="0" r="r" b="b"/>
              <a:pathLst>
                <a:path w="314" h="276">
                  <a:moveTo>
                    <a:pt x="262" y="0"/>
                  </a:moveTo>
                  <a:cubicBezTo>
                    <a:pt x="314" y="53"/>
                    <a:pt x="303" y="143"/>
                    <a:pt x="236" y="210"/>
                  </a:cubicBezTo>
                  <a:cubicBezTo>
                    <a:pt x="171" y="274"/>
                    <a:pt x="68" y="276"/>
                    <a:pt x="0" y="216"/>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9">
              <a:extLst>
                <a:ext uri="{FF2B5EF4-FFF2-40B4-BE49-F238E27FC236}">
                  <a16:creationId xmlns:a16="http://schemas.microsoft.com/office/drawing/2014/main" id="{B2D955C0-ECD2-4B1C-A60A-4221E6C3AB39}"/>
                </a:ext>
              </a:extLst>
            </p:cNvPr>
            <p:cNvSpPr>
              <a:spLocks/>
            </p:cNvSpPr>
            <p:nvPr/>
          </p:nvSpPr>
          <p:spPr bwMode="auto">
            <a:xfrm>
              <a:off x="11377613" y="4205289"/>
              <a:ext cx="366713" cy="363538"/>
            </a:xfrm>
            <a:custGeom>
              <a:avLst/>
              <a:gdLst>
                <a:gd name="T0" fmla="*/ 69 w 231"/>
                <a:gd name="T1" fmla="*/ 94 h 230"/>
                <a:gd name="T2" fmla="*/ 4 w 231"/>
                <a:gd name="T3" fmla="*/ 159 h 230"/>
                <a:gd name="T4" fmla="*/ 4 w 231"/>
                <a:gd name="T5" fmla="*/ 172 h 230"/>
                <a:gd name="T6" fmla="*/ 59 w 231"/>
                <a:gd name="T7" fmla="*/ 227 h 230"/>
                <a:gd name="T8" fmla="*/ 72 w 231"/>
                <a:gd name="T9" fmla="*/ 227 h 230"/>
                <a:gd name="T10" fmla="*/ 137 w 231"/>
                <a:gd name="T11" fmla="*/ 162 h 230"/>
                <a:gd name="T12" fmla="*/ 227 w 231"/>
                <a:gd name="T13" fmla="*/ 71 h 230"/>
                <a:gd name="T14" fmla="*/ 227 w 231"/>
                <a:gd name="T15" fmla="*/ 58 h 230"/>
                <a:gd name="T16" fmla="*/ 173 w 231"/>
                <a:gd name="T17" fmla="*/ 4 h 230"/>
                <a:gd name="T18" fmla="*/ 159 w 231"/>
                <a:gd name="T19" fmla="*/ 4 h 230"/>
                <a:gd name="T20" fmla="*/ 104 w 231"/>
                <a:gd name="T21" fmla="*/ 5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 h="230">
                  <a:moveTo>
                    <a:pt x="69" y="94"/>
                  </a:moveTo>
                  <a:cubicBezTo>
                    <a:pt x="4" y="159"/>
                    <a:pt x="4" y="159"/>
                    <a:pt x="4" y="159"/>
                  </a:cubicBezTo>
                  <a:cubicBezTo>
                    <a:pt x="0" y="163"/>
                    <a:pt x="0" y="169"/>
                    <a:pt x="4" y="172"/>
                  </a:cubicBezTo>
                  <a:cubicBezTo>
                    <a:pt x="59" y="227"/>
                    <a:pt x="59" y="227"/>
                    <a:pt x="59" y="227"/>
                  </a:cubicBezTo>
                  <a:cubicBezTo>
                    <a:pt x="62" y="230"/>
                    <a:pt x="68" y="230"/>
                    <a:pt x="72" y="227"/>
                  </a:cubicBezTo>
                  <a:cubicBezTo>
                    <a:pt x="137" y="162"/>
                    <a:pt x="137" y="162"/>
                    <a:pt x="137" y="162"/>
                  </a:cubicBezTo>
                  <a:cubicBezTo>
                    <a:pt x="227" y="71"/>
                    <a:pt x="227" y="71"/>
                    <a:pt x="227" y="71"/>
                  </a:cubicBezTo>
                  <a:cubicBezTo>
                    <a:pt x="231" y="68"/>
                    <a:pt x="231" y="62"/>
                    <a:pt x="227" y="58"/>
                  </a:cubicBezTo>
                  <a:cubicBezTo>
                    <a:pt x="173" y="4"/>
                    <a:pt x="173" y="4"/>
                    <a:pt x="173" y="4"/>
                  </a:cubicBezTo>
                  <a:cubicBezTo>
                    <a:pt x="169" y="0"/>
                    <a:pt x="163" y="0"/>
                    <a:pt x="159" y="4"/>
                  </a:cubicBezTo>
                  <a:cubicBezTo>
                    <a:pt x="104" y="59"/>
                    <a:pt x="104" y="59"/>
                    <a:pt x="104" y="59"/>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30">
              <a:extLst>
                <a:ext uri="{FF2B5EF4-FFF2-40B4-BE49-F238E27FC236}">
                  <a16:creationId xmlns:a16="http://schemas.microsoft.com/office/drawing/2014/main" id="{FE858ED0-A025-485E-9151-CA6578FC0725}"/>
                </a:ext>
              </a:extLst>
            </p:cNvPr>
            <p:cNvSpPr>
              <a:spLocks/>
            </p:cNvSpPr>
            <p:nvPr/>
          </p:nvSpPr>
          <p:spPr bwMode="auto">
            <a:xfrm>
              <a:off x="11655426" y="4179889"/>
              <a:ext cx="114300" cy="114300"/>
            </a:xfrm>
            <a:custGeom>
              <a:avLst/>
              <a:gdLst>
                <a:gd name="T0" fmla="*/ 50 w 72"/>
                <a:gd name="T1" fmla="*/ 72 h 72"/>
                <a:gd name="T2" fmla="*/ 0 w 72"/>
                <a:gd name="T3" fmla="*/ 22 h 72"/>
                <a:gd name="T4" fmla="*/ 17 w 72"/>
                <a:gd name="T5" fmla="*/ 4 h 72"/>
                <a:gd name="T6" fmla="*/ 30 w 72"/>
                <a:gd name="T7" fmla="*/ 4 h 72"/>
                <a:gd name="T8" fmla="*/ 68 w 72"/>
                <a:gd name="T9" fmla="*/ 42 h 72"/>
                <a:gd name="T10" fmla="*/ 68 w 72"/>
                <a:gd name="T11" fmla="*/ 55 h 72"/>
              </a:gdLst>
              <a:ahLst/>
              <a:cxnLst>
                <a:cxn ang="0">
                  <a:pos x="T0" y="T1"/>
                </a:cxn>
                <a:cxn ang="0">
                  <a:pos x="T2" y="T3"/>
                </a:cxn>
                <a:cxn ang="0">
                  <a:pos x="T4" y="T5"/>
                </a:cxn>
                <a:cxn ang="0">
                  <a:pos x="T6" y="T7"/>
                </a:cxn>
                <a:cxn ang="0">
                  <a:pos x="T8" y="T9"/>
                </a:cxn>
                <a:cxn ang="0">
                  <a:pos x="T10" y="T11"/>
                </a:cxn>
              </a:cxnLst>
              <a:rect l="0" t="0" r="r" b="b"/>
              <a:pathLst>
                <a:path w="72" h="72">
                  <a:moveTo>
                    <a:pt x="50" y="72"/>
                  </a:moveTo>
                  <a:cubicBezTo>
                    <a:pt x="0" y="22"/>
                    <a:pt x="0" y="22"/>
                    <a:pt x="0" y="22"/>
                  </a:cubicBezTo>
                  <a:cubicBezTo>
                    <a:pt x="17" y="4"/>
                    <a:pt x="17" y="4"/>
                    <a:pt x="17" y="4"/>
                  </a:cubicBezTo>
                  <a:cubicBezTo>
                    <a:pt x="21" y="0"/>
                    <a:pt x="27" y="0"/>
                    <a:pt x="30" y="4"/>
                  </a:cubicBezTo>
                  <a:cubicBezTo>
                    <a:pt x="68" y="42"/>
                    <a:pt x="68" y="42"/>
                    <a:pt x="68" y="42"/>
                  </a:cubicBezTo>
                  <a:cubicBezTo>
                    <a:pt x="72" y="45"/>
                    <a:pt x="72" y="51"/>
                    <a:pt x="68" y="55"/>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31">
              <a:extLst>
                <a:ext uri="{FF2B5EF4-FFF2-40B4-BE49-F238E27FC236}">
                  <a16:creationId xmlns:a16="http://schemas.microsoft.com/office/drawing/2014/main" id="{5C7BE760-D660-4D94-84F9-5C2887D65B9B}"/>
                </a:ext>
              </a:extLst>
            </p:cNvPr>
            <p:cNvSpPr>
              <a:spLocks/>
            </p:cNvSpPr>
            <p:nvPr/>
          </p:nvSpPr>
          <p:spPr bwMode="auto">
            <a:xfrm>
              <a:off x="11323638" y="4932364"/>
              <a:ext cx="323850" cy="93663"/>
            </a:xfrm>
            <a:custGeom>
              <a:avLst/>
              <a:gdLst>
                <a:gd name="T0" fmla="*/ 97 w 204"/>
                <a:gd name="T1" fmla="*/ 0 h 60"/>
                <a:gd name="T2" fmla="*/ 159 w 204"/>
                <a:gd name="T3" fmla="*/ 0 h 60"/>
                <a:gd name="T4" fmla="*/ 198 w 204"/>
                <a:gd name="T5" fmla="*/ 32 h 60"/>
                <a:gd name="T6" fmla="*/ 204 w 204"/>
                <a:gd name="T7" fmla="*/ 60 h 60"/>
                <a:gd name="T8" fmla="*/ 0 w 204"/>
                <a:gd name="T9" fmla="*/ 60 h 60"/>
                <a:gd name="T10" fmla="*/ 6 w 204"/>
                <a:gd name="T11" fmla="*/ 32 h 60"/>
                <a:gd name="T12" fmla="*/ 25 w 204"/>
                <a:gd name="T13" fmla="*/ 6 h 60"/>
              </a:gdLst>
              <a:ahLst/>
              <a:cxnLst>
                <a:cxn ang="0">
                  <a:pos x="T0" y="T1"/>
                </a:cxn>
                <a:cxn ang="0">
                  <a:pos x="T2" y="T3"/>
                </a:cxn>
                <a:cxn ang="0">
                  <a:pos x="T4" y="T5"/>
                </a:cxn>
                <a:cxn ang="0">
                  <a:pos x="T6" y="T7"/>
                </a:cxn>
                <a:cxn ang="0">
                  <a:pos x="T8" y="T9"/>
                </a:cxn>
                <a:cxn ang="0">
                  <a:pos x="T10" y="T11"/>
                </a:cxn>
                <a:cxn ang="0">
                  <a:pos x="T12" y="T13"/>
                </a:cxn>
              </a:cxnLst>
              <a:rect l="0" t="0" r="r" b="b"/>
              <a:pathLst>
                <a:path w="204" h="60">
                  <a:moveTo>
                    <a:pt x="97" y="0"/>
                  </a:moveTo>
                  <a:cubicBezTo>
                    <a:pt x="159" y="0"/>
                    <a:pt x="159" y="0"/>
                    <a:pt x="159" y="0"/>
                  </a:cubicBezTo>
                  <a:cubicBezTo>
                    <a:pt x="178" y="0"/>
                    <a:pt x="194" y="13"/>
                    <a:pt x="198" y="32"/>
                  </a:cubicBezTo>
                  <a:cubicBezTo>
                    <a:pt x="204" y="60"/>
                    <a:pt x="204" y="60"/>
                    <a:pt x="204" y="60"/>
                  </a:cubicBezTo>
                  <a:cubicBezTo>
                    <a:pt x="0" y="60"/>
                    <a:pt x="0" y="60"/>
                    <a:pt x="0" y="60"/>
                  </a:cubicBezTo>
                  <a:cubicBezTo>
                    <a:pt x="6" y="32"/>
                    <a:pt x="6" y="32"/>
                    <a:pt x="6" y="32"/>
                  </a:cubicBezTo>
                  <a:cubicBezTo>
                    <a:pt x="8" y="21"/>
                    <a:pt x="15" y="11"/>
                    <a:pt x="25" y="6"/>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5" name="Rühm 154">
            <a:extLst>
              <a:ext uri="{FF2B5EF4-FFF2-40B4-BE49-F238E27FC236}">
                <a16:creationId xmlns:a16="http://schemas.microsoft.com/office/drawing/2014/main" id="{6DD5B650-6734-4D6B-AE8F-A59157484C9E}"/>
              </a:ext>
            </a:extLst>
          </p:cNvPr>
          <p:cNvGrpSpPr/>
          <p:nvPr/>
        </p:nvGrpSpPr>
        <p:grpSpPr>
          <a:xfrm>
            <a:off x="3868739" y="5308601"/>
            <a:ext cx="946151" cy="923926"/>
            <a:chOff x="4138613" y="5308601"/>
            <a:chExt cx="946151" cy="923926"/>
          </a:xfrm>
        </p:grpSpPr>
        <p:sp>
          <p:nvSpPr>
            <p:cNvPr id="37" name="Freeform 32">
              <a:extLst>
                <a:ext uri="{FF2B5EF4-FFF2-40B4-BE49-F238E27FC236}">
                  <a16:creationId xmlns:a16="http://schemas.microsoft.com/office/drawing/2014/main" id="{AAE7C085-6E28-47C7-83B6-C7F2B241498B}"/>
                </a:ext>
              </a:extLst>
            </p:cNvPr>
            <p:cNvSpPr>
              <a:spLocks/>
            </p:cNvSpPr>
            <p:nvPr/>
          </p:nvSpPr>
          <p:spPr bwMode="auto">
            <a:xfrm>
              <a:off x="4151313" y="5429251"/>
              <a:ext cx="254000" cy="376238"/>
            </a:xfrm>
            <a:custGeom>
              <a:avLst/>
              <a:gdLst>
                <a:gd name="T0" fmla="*/ 55 w 160"/>
                <a:gd name="T1" fmla="*/ 237 h 237"/>
                <a:gd name="T2" fmla="*/ 0 w 160"/>
                <a:gd name="T3" fmla="*/ 144 h 237"/>
                <a:gd name="T4" fmla="*/ 83 w 160"/>
                <a:gd name="T5" fmla="*/ 0 h 237"/>
                <a:gd name="T6" fmla="*/ 160 w 160"/>
                <a:gd name="T7" fmla="*/ 0 h 237"/>
              </a:gdLst>
              <a:ahLst/>
              <a:cxnLst>
                <a:cxn ang="0">
                  <a:pos x="T0" y="T1"/>
                </a:cxn>
                <a:cxn ang="0">
                  <a:pos x="T2" y="T3"/>
                </a:cxn>
                <a:cxn ang="0">
                  <a:pos x="T4" y="T5"/>
                </a:cxn>
                <a:cxn ang="0">
                  <a:pos x="T6" y="T7"/>
                </a:cxn>
              </a:cxnLst>
              <a:rect l="0" t="0" r="r" b="b"/>
              <a:pathLst>
                <a:path w="160" h="237">
                  <a:moveTo>
                    <a:pt x="55" y="237"/>
                  </a:moveTo>
                  <a:lnTo>
                    <a:pt x="0" y="144"/>
                  </a:lnTo>
                  <a:lnTo>
                    <a:pt x="83" y="0"/>
                  </a:lnTo>
                  <a:lnTo>
                    <a:pt x="160" y="0"/>
                  </a:ln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33">
              <a:extLst>
                <a:ext uri="{FF2B5EF4-FFF2-40B4-BE49-F238E27FC236}">
                  <a16:creationId xmlns:a16="http://schemas.microsoft.com/office/drawing/2014/main" id="{69FEE563-A817-4A4C-BDCA-6C141CA8376E}"/>
                </a:ext>
              </a:extLst>
            </p:cNvPr>
            <p:cNvSpPr>
              <a:spLocks/>
            </p:cNvSpPr>
            <p:nvPr/>
          </p:nvSpPr>
          <p:spPr bwMode="auto">
            <a:xfrm>
              <a:off x="4283076" y="5475289"/>
              <a:ext cx="396875" cy="411163"/>
            </a:xfrm>
            <a:custGeom>
              <a:avLst/>
              <a:gdLst>
                <a:gd name="T0" fmla="*/ 184 w 250"/>
                <a:gd name="T1" fmla="*/ 0 h 259"/>
                <a:gd name="T2" fmla="*/ 250 w 250"/>
                <a:gd name="T3" fmla="*/ 115 h 259"/>
                <a:gd name="T4" fmla="*/ 167 w 250"/>
                <a:gd name="T5" fmla="*/ 259 h 259"/>
                <a:gd name="T6" fmla="*/ 0 w 250"/>
                <a:gd name="T7" fmla="*/ 259 h 259"/>
              </a:gdLst>
              <a:ahLst/>
              <a:cxnLst>
                <a:cxn ang="0">
                  <a:pos x="T0" y="T1"/>
                </a:cxn>
                <a:cxn ang="0">
                  <a:pos x="T2" y="T3"/>
                </a:cxn>
                <a:cxn ang="0">
                  <a:pos x="T4" y="T5"/>
                </a:cxn>
                <a:cxn ang="0">
                  <a:pos x="T6" y="T7"/>
                </a:cxn>
              </a:cxnLst>
              <a:rect l="0" t="0" r="r" b="b"/>
              <a:pathLst>
                <a:path w="250" h="259">
                  <a:moveTo>
                    <a:pt x="184" y="0"/>
                  </a:moveTo>
                  <a:lnTo>
                    <a:pt x="250" y="115"/>
                  </a:lnTo>
                  <a:lnTo>
                    <a:pt x="167" y="259"/>
                  </a:lnTo>
                  <a:lnTo>
                    <a:pt x="0" y="259"/>
                  </a:ln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34">
              <a:extLst>
                <a:ext uri="{FF2B5EF4-FFF2-40B4-BE49-F238E27FC236}">
                  <a16:creationId xmlns:a16="http://schemas.microsoft.com/office/drawing/2014/main" id="{FD879A7C-FF63-4C5F-A0F6-7F2D88DF716E}"/>
                </a:ext>
              </a:extLst>
            </p:cNvPr>
            <p:cNvSpPr>
              <a:spLocks/>
            </p:cNvSpPr>
            <p:nvPr/>
          </p:nvSpPr>
          <p:spPr bwMode="auto">
            <a:xfrm>
              <a:off x="4945063" y="5657851"/>
              <a:ext cx="131763" cy="409575"/>
            </a:xfrm>
            <a:custGeom>
              <a:avLst/>
              <a:gdLst>
                <a:gd name="T0" fmla="*/ 0 w 83"/>
                <a:gd name="T1" fmla="*/ 0 h 258"/>
                <a:gd name="T2" fmla="*/ 83 w 83"/>
                <a:gd name="T3" fmla="*/ 144 h 258"/>
                <a:gd name="T4" fmla="*/ 17 w 83"/>
                <a:gd name="T5" fmla="*/ 258 h 258"/>
              </a:gdLst>
              <a:ahLst/>
              <a:cxnLst>
                <a:cxn ang="0">
                  <a:pos x="T0" y="T1"/>
                </a:cxn>
                <a:cxn ang="0">
                  <a:pos x="T2" y="T3"/>
                </a:cxn>
                <a:cxn ang="0">
                  <a:pos x="T4" y="T5"/>
                </a:cxn>
              </a:cxnLst>
              <a:rect l="0" t="0" r="r" b="b"/>
              <a:pathLst>
                <a:path w="83" h="258">
                  <a:moveTo>
                    <a:pt x="0" y="0"/>
                  </a:moveTo>
                  <a:lnTo>
                    <a:pt x="83" y="144"/>
                  </a:lnTo>
                  <a:lnTo>
                    <a:pt x="17" y="258"/>
                  </a:ln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35">
              <a:extLst>
                <a:ext uri="{FF2B5EF4-FFF2-40B4-BE49-F238E27FC236}">
                  <a16:creationId xmlns:a16="http://schemas.microsoft.com/office/drawing/2014/main" id="{0F51C2AB-32D7-49F7-BA49-395ECFEBC276}"/>
                </a:ext>
              </a:extLst>
            </p:cNvPr>
            <p:cNvSpPr>
              <a:spLocks/>
            </p:cNvSpPr>
            <p:nvPr/>
          </p:nvSpPr>
          <p:spPr bwMode="auto">
            <a:xfrm>
              <a:off x="4548188" y="5657851"/>
              <a:ext cx="284163" cy="381000"/>
            </a:xfrm>
            <a:custGeom>
              <a:avLst/>
              <a:gdLst>
                <a:gd name="T0" fmla="*/ 55 w 179"/>
                <a:gd name="T1" fmla="*/ 240 h 240"/>
                <a:gd name="T2" fmla="*/ 0 w 179"/>
                <a:gd name="T3" fmla="*/ 144 h 240"/>
                <a:gd name="T4" fmla="*/ 83 w 179"/>
                <a:gd name="T5" fmla="*/ 0 h 240"/>
                <a:gd name="T6" fmla="*/ 179 w 179"/>
                <a:gd name="T7" fmla="*/ 0 h 240"/>
              </a:gdLst>
              <a:ahLst/>
              <a:cxnLst>
                <a:cxn ang="0">
                  <a:pos x="T0" y="T1"/>
                </a:cxn>
                <a:cxn ang="0">
                  <a:pos x="T2" y="T3"/>
                </a:cxn>
                <a:cxn ang="0">
                  <a:pos x="T4" y="T5"/>
                </a:cxn>
                <a:cxn ang="0">
                  <a:pos x="T6" y="T7"/>
                </a:cxn>
              </a:cxnLst>
              <a:rect l="0" t="0" r="r" b="b"/>
              <a:pathLst>
                <a:path w="179" h="240">
                  <a:moveTo>
                    <a:pt x="55" y="240"/>
                  </a:moveTo>
                  <a:lnTo>
                    <a:pt x="0" y="144"/>
                  </a:lnTo>
                  <a:lnTo>
                    <a:pt x="83" y="0"/>
                  </a:lnTo>
                  <a:lnTo>
                    <a:pt x="179" y="0"/>
                  </a:ln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36">
              <a:extLst>
                <a:ext uri="{FF2B5EF4-FFF2-40B4-BE49-F238E27FC236}">
                  <a16:creationId xmlns:a16="http://schemas.microsoft.com/office/drawing/2014/main" id="{275A8586-986E-4305-B243-CD3917DFBDB2}"/>
                </a:ext>
              </a:extLst>
            </p:cNvPr>
            <p:cNvSpPr>
              <a:spLocks noChangeShapeType="1"/>
            </p:cNvSpPr>
            <p:nvPr/>
          </p:nvSpPr>
          <p:spPr bwMode="auto">
            <a:xfrm flipH="1">
              <a:off x="4679951" y="6113464"/>
              <a:ext cx="211138" cy="0"/>
            </a:xfrm>
            <a:prstGeom prst="line">
              <a:avLst/>
            </a:prstGeom>
            <a:noFill/>
            <a:ln w="1905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37">
              <a:extLst>
                <a:ext uri="{FF2B5EF4-FFF2-40B4-BE49-F238E27FC236}">
                  <a16:creationId xmlns:a16="http://schemas.microsoft.com/office/drawing/2014/main" id="{5CB92B70-3EC1-437F-8FAA-ADD84884485B}"/>
                </a:ext>
              </a:extLst>
            </p:cNvPr>
            <p:cNvSpPr>
              <a:spLocks noChangeShapeType="1"/>
            </p:cNvSpPr>
            <p:nvPr/>
          </p:nvSpPr>
          <p:spPr bwMode="auto">
            <a:xfrm flipV="1">
              <a:off x="4945063" y="5530851"/>
              <a:ext cx="71438" cy="127000"/>
            </a:xfrm>
            <a:prstGeom prst="line">
              <a:avLst/>
            </a:prstGeom>
            <a:noFill/>
            <a:ln w="1905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Oval 38">
              <a:extLst>
                <a:ext uri="{FF2B5EF4-FFF2-40B4-BE49-F238E27FC236}">
                  <a16:creationId xmlns:a16="http://schemas.microsoft.com/office/drawing/2014/main" id="{4863BFF4-9971-4DDC-A360-D078A8BA547F}"/>
                </a:ext>
              </a:extLst>
            </p:cNvPr>
            <p:cNvSpPr>
              <a:spLocks noChangeArrowheads="1"/>
            </p:cNvSpPr>
            <p:nvPr/>
          </p:nvSpPr>
          <p:spPr bwMode="auto">
            <a:xfrm>
              <a:off x="4991101" y="5443539"/>
              <a:ext cx="93663" cy="93663"/>
            </a:xfrm>
            <a:prstGeom prst="ellipse">
              <a:avLst/>
            </a:pr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39">
              <a:extLst>
                <a:ext uri="{FF2B5EF4-FFF2-40B4-BE49-F238E27FC236}">
                  <a16:creationId xmlns:a16="http://schemas.microsoft.com/office/drawing/2014/main" id="{FF501EDE-18C3-4DE8-A680-6A774F3E205F}"/>
                </a:ext>
              </a:extLst>
            </p:cNvPr>
            <p:cNvSpPr>
              <a:spLocks noChangeShapeType="1"/>
            </p:cNvSpPr>
            <p:nvPr/>
          </p:nvSpPr>
          <p:spPr bwMode="auto">
            <a:xfrm flipH="1">
              <a:off x="4208463" y="5886451"/>
              <a:ext cx="74613" cy="131763"/>
            </a:xfrm>
            <a:prstGeom prst="line">
              <a:avLst/>
            </a:prstGeom>
            <a:noFill/>
            <a:ln w="1905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Oval 40">
              <a:extLst>
                <a:ext uri="{FF2B5EF4-FFF2-40B4-BE49-F238E27FC236}">
                  <a16:creationId xmlns:a16="http://schemas.microsoft.com/office/drawing/2014/main" id="{2562DE91-CE78-4259-A09E-13FAA36CD7FA}"/>
                </a:ext>
              </a:extLst>
            </p:cNvPr>
            <p:cNvSpPr>
              <a:spLocks noChangeArrowheads="1"/>
            </p:cNvSpPr>
            <p:nvPr/>
          </p:nvSpPr>
          <p:spPr bwMode="auto">
            <a:xfrm>
              <a:off x="4138613" y="6013451"/>
              <a:ext cx="93663" cy="93663"/>
            </a:xfrm>
            <a:prstGeom prst="ellipse">
              <a:avLst/>
            </a:pr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Oval 41">
              <a:extLst>
                <a:ext uri="{FF2B5EF4-FFF2-40B4-BE49-F238E27FC236}">
                  <a16:creationId xmlns:a16="http://schemas.microsoft.com/office/drawing/2014/main" id="{6A4BCC14-93F6-490C-BF07-7D6926A6F03D}"/>
                </a:ext>
              </a:extLst>
            </p:cNvPr>
            <p:cNvSpPr>
              <a:spLocks noChangeArrowheads="1"/>
            </p:cNvSpPr>
            <p:nvPr/>
          </p:nvSpPr>
          <p:spPr bwMode="auto">
            <a:xfrm>
              <a:off x="4494213" y="5375276"/>
              <a:ext cx="107950" cy="106363"/>
            </a:xfrm>
            <a:prstGeom prst="ellipse">
              <a:avLst/>
            </a:pr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Oval 42">
              <a:extLst>
                <a:ext uri="{FF2B5EF4-FFF2-40B4-BE49-F238E27FC236}">
                  <a16:creationId xmlns:a16="http://schemas.microsoft.com/office/drawing/2014/main" id="{66B40261-9D55-48A7-887E-4266D87343BB}"/>
                </a:ext>
              </a:extLst>
            </p:cNvPr>
            <p:cNvSpPr>
              <a:spLocks noChangeArrowheads="1"/>
            </p:cNvSpPr>
            <p:nvPr/>
          </p:nvSpPr>
          <p:spPr bwMode="auto">
            <a:xfrm>
              <a:off x="4891088" y="6059489"/>
              <a:ext cx="107950" cy="107950"/>
            </a:xfrm>
            <a:prstGeom prst="ellipse">
              <a:avLst/>
            </a:pr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43">
              <a:extLst>
                <a:ext uri="{FF2B5EF4-FFF2-40B4-BE49-F238E27FC236}">
                  <a16:creationId xmlns:a16="http://schemas.microsoft.com/office/drawing/2014/main" id="{D9B71DF3-29F0-4866-B02E-B6EC609B3194}"/>
                </a:ext>
              </a:extLst>
            </p:cNvPr>
            <p:cNvSpPr>
              <a:spLocks noChangeShapeType="1"/>
            </p:cNvSpPr>
            <p:nvPr/>
          </p:nvSpPr>
          <p:spPr bwMode="auto">
            <a:xfrm flipH="1">
              <a:off x="4643438" y="6113464"/>
              <a:ext cx="36513" cy="60325"/>
            </a:xfrm>
            <a:prstGeom prst="line">
              <a:avLst/>
            </a:prstGeom>
            <a:noFill/>
            <a:ln w="1905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Oval 44">
              <a:extLst>
                <a:ext uri="{FF2B5EF4-FFF2-40B4-BE49-F238E27FC236}">
                  <a16:creationId xmlns:a16="http://schemas.microsoft.com/office/drawing/2014/main" id="{BFBBDD26-36B5-48C2-B2FF-FCDDEDEE35E5}"/>
                </a:ext>
              </a:extLst>
            </p:cNvPr>
            <p:cNvSpPr>
              <a:spLocks noChangeArrowheads="1"/>
            </p:cNvSpPr>
            <p:nvPr/>
          </p:nvSpPr>
          <p:spPr bwMode="auto">
            <a:xfrm>
              <a:off x="4595813" y="6170614"/>
              <a:ext cx="61913" cy="61913"/>
            </a:xfrm>
            <a:prstGeom prst="ellipse">
              <a:avLst/>
            </a:pr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45">
              <a:extLst>
                <a:ext uri="{FF2B5EF4-FFF2-40B4-BE49-F238E27FC236}">
                  <a16:creationId xmlns:a16="http://schemas.microsoft.com/office/drawing/2014/main" id="{75D0ABCC-C128-4130-BFE4-5CB6F1DB8785}"/>
                </a:ext>
              </a:extLst>
            </p:cNvPr>
            <p:cNvSpPr>
              <a:spLocks noChangeShapeType="1"/>
            </p:cNvSpPr>
            <p:nvPr/>
          </p:nvSpPr>
          <p:spPr bwMode="auto">
            <a:xfrm flipH="1" flipV="1">
              <a:off x="4248151" y="5368926"/>
              <a:ext cx="34925" cy="60325"/>
            </a:xfrm>
            <a:prstGeom prst="line">
              <a:avLst/>
            </a:prstGeom>
            <a:noFill/>
            <a:ln w="1905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46">
              <a:extLst>
                <a:ext uri="{FF2B5EF4-FFF2-40B4-BE49-F238E27FC236}">
                  <a16:creationId xmlns:a16="http://schemas.microsoft.com/office/drawing/2014/main" id="{7D889347-7DFF-481C-B55F-3D3519E18253}"/>
                </a:ext>
              </a:extLst>
            </p:cNvPr>
            <p:cNvSpPr>
              <a:spLocks/>
            </p:cNvSpPr>
            <p:nvPr/>
          </p:nvSpPr>
          <p:spPr bwMode="auto">
            <a:xfrm>
              <a:off x="4194176" y="5308601"/>
              <a:ext cx="69850" cy="69850"/>
            </a:xfrm>
            <a:custGeom>
              <a:avLst/>
              <a:gdLst>
                <a:gd name="T0" fmla="*/ 15 w 44"/>
                <a:gd name="T1" fmla="*/ 41 h 44"/>
                <a:gd name="T2" fmla="*/ 41 w 44"/>
                <a:gd name="T3" fmla="*/ 29 h 44"/>
                <a:gd name="T4" fmla="*/ 29 w 44"/>
                <a:gd name="T5" fmla="*/ 4 h 44"/>
                <a:gd name="T6" fmla="*/ 4 w 44"/>
                <a:gd name="T7" fmla="*/ 15 h 44"/>
                <a:gd name="T8" fmla="*/ 15 w 44"/>
                <a:gd name="T9" fmla="*/ 41 h 44"/>
              </a:gdLst>
              <a:ahLst/>
              <a:cxnLst>
                <a:cxn ang="0">
                  <a:pos x="T0" y="T1"/>
                </a:cxn>
                <a:cxn ang="0">
                  <a:pos x="T2" y="T3"/>
                </a:cxn>
                <a:cxn ang="0">
                  <a:pos x="T4" y="T5"/>
                </a:cxn>
                <a:cxn ang="0">
                  <a:pos x="T6" y="T7"/>
                </a:cxn>
                <a:cxn ang="0">
                  <a:pos x="T8" y="T9"/>
                </a:cxn>
              </a:cxnLst>
              <a:rect l="0" t="0" r="r" b="b"/>
              <a:pathLst>
                <a:path w="44" h="44">
                  <a:moveTo>
                    <a:pt x="15" y="41"/>
                  </a:moveTo>
                  <a:cubicBezTo>
                    <a:pt x="26" y="44"/>
                    <a:pt x="37" y="39"/>
                    <a:pt x="41" y="29"/>
                  </a:cubicBezTo>
                  <a:cubicBezTo>
                    <a:pt x="44" y="19"/>
                    <a:pt x="39" y="7"/>
                    <a:pt x="29" y="4"/>
                  </a:cubicBezTo>
                  <a:cubicBezTo>
                    <a:pt x="19" y="0"/>
                    <a:pt x="7" y="5"/>
                    <a:pt x="4" y="15"/>
                  </a:cubicBezTo>
                  <a:cubicBezTo>
                    <a:pt x="0" y="26"/>
                    <a:pt x="5" y="37"/>
                    <a:pt x="15" y="41"/>
                  </a:cubicBezTo>
                  <a:close/>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0" name="Rühm 159">
            <a:extLst>
              <a:ext uri="{FF2B5EF4-FFF2-40B4-BE49-F238E27FC236}">
                <a16:creationId xmlns:a16="http://schemas.microsoft.com/office/drawing/2014/main" id="{6F68BFD1-C285-4DA6-B1F6-134217C26C20}"/>
              </a:ext>
            </a:extLst>
          </p:cNvPr>
          <p:cNvGrpSpPr/>
          <p:nvPr/>
        </p:nvGrpSpPr>
        <p:grpSpPr>
          <a:xfrm>
            <a:off x="8451852" y="3997326"/>
            <a:ext cx="1016000" cy="1077913"/>
            <a:chOff x="8721726" y="3997326"/>
            <a:chExt cx="1016000" cy="1077913"/>
          </a:xfrm>
        </p:grpSpPr>
        <p:sp>
          <p:nvSpPr>
            <p:cNvPr id="52" name="Freeform 47">
              <a:extLst>
                <a:ext uri="{FF2B5EF4-FFF2-40B4-BE49-F238E27FC236}">
                  <a16:creationId xmlns:a16="http://schemas.microsoft.com/office/drawing/2014/main" id="{F06A006A-7A46-471C-A304-710F45328805}"/>
                </a:ext>
              </a:extLst>
            </p:cNvPr>
            <p:cNvSpPr>
              <a:spLocks/>
            </p:cNvSpPr>
            <p:nvPr/>
          </p:nvSpPr>
          <p:spPr bwMode="auto">
            <a:xfrm>
              <a:off x="8997951" y="4375151"/>
              <a:ext cx="361950" cy="444500"/>
            </a:xfrm>
            <a:custGeom>
              <a:avLst/>
              <a:gdLst>
                <a:gd name="T0" fmla="*/ 72 w 228"/>
                <a:gd name="T1" fmla="*/ 8 h 281"/>
                <a:gd name="T2" fmla="*/ 220 w 228"/>
                <a:gd name="T3" fmla="*/ 129 h 281"/>
                <a:gd name="T4" fmla="*/ 100 w 228"/>
                <a:gd name="T5" fmla="*/ 277 h 281"/>
                <a:gd name="T6" fmla="*/ 0 w 228"/>
                <a:gd name="T7" fmla="*/ 248 h 281"/>
              </a:gdLst>
              <a:ahLst/>
              <a:cxnLst>
                <a:cxn ang="0">
                  <a:pos x="T0" y="T1"/>
                </a:cxn>
                <a:cxn ang="0">
                  <a:pos x="T2" y="T3"/>
                </a:cxn>
                <a:cxn ang="0">
                  <a:pos x="T4" y="T5"/>
                </a:cxn>
                <a:cxn ang="0">
                  <a:pos x="T6" y="T7"/>
                </a:cxn>
              </a:cxnLst>
              <a:rect l="0" t="0" r="r" b="b"/>
              <a:pathLst>
                <a:path w="228" h="281">
                  <a:moveTo>
                    <a:pt x="72" y="8"/>
                  </a:moveTo>
                  <a:cubicBezTo>
                    <a:pt x="146" y="0"/>
                    <a:pt x="213" y="54"/>
                    <a:pt x="220" y="129"/>
                  </a:cubicBezTo>
                  <a:cubicBezTo>
                    <a:pt x="228" y="203"/>
                    <a:pt x="174" y="270"/>
                    <a:pt x="100" y="277"/>
                  </a:cubicBezTo>
                  <a:cubicBezTo>
                    <a:pt x="62" y="281"/>
                    <a:pt x="27" y="270"/>
                    <a:pt x="0" y="248"/>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48">
              <a:extLst>
                <a:ext uri="{FF2B5EF4-FFF2-40B4-BE49-F238E27FC236}">
                  <a16:creationId xmlns:a16="http://schemas.microsoft.com/office/drawing/2014/main" id="{31885F6C-19DA-4596-A574-66ED95B3C65D}"/>
                </a:ext>
              </a:extLst>
            </p:cNvPr>
            <p:cNvSpPr>
              <a:spLocks/>
            </p:cNvSpPr>
            <p:nvPr/>
          </p:nvSpPr>
          <p:spPr bwMode="auto">
            <a:xfrm>
              <a:off x="8910638" y="4406901"/>
              <a:ext cx="131763" cy="304800"/>
            </a:xfrm>
            <a:custGeom>
              <a:avLst/>
              <a:gdLst>
                <a:gd name="T0" fmla="*/ 25 w 83"/>
                <a:gd name="T1" fmla="*/ 193 h 193"/>
                <a:gd name="T2" fmla="*/ 6 w 83"/>
                <a:gd name="T3" fmla="*/ 137 h 193"/>
                <a:gd name="T4" fmla="*/ 83 w 83"/>
                <a:gd name="T5" fmla="*/ 0 h 193"/>
              </a:gdLst>
              <a:ahLst/>
              <a:cxnLst>
                <a:cxn ang="0">
                  <a:pos x="T0" y="T1"/>
                </a:cxn>
                <a:cxn ang="0">
                  <a:pos x="T2" y="T3"/>
                </a:cxn>
                <a:cxn ang="0">
                  <a:pos x="T4" y="T5"/>
                </a:cxn>
              </a:cxnLst>
              <a:rect l="0" t="0" r="r" b="b"/>
              <a:pathLst>
                <a:path w="83" h="193">
                  <a:moveTo>
                    <a:pt x="25" y="193"/>
                  </a:moveTo>
                  <a:cubicBezTo>
                    <a:pt x="15" y="176"/>
                    <a:pt x="8" y="157"/>
                    <a:pt x="6" y="137"/>
                  </a:cubicBezTo>
                  <a:cubicBezTo>
                    <a:pt x="0" y="78"/>
                    <a:pt x="32" y="24"/>
                    <a:pt x="83"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49">
              <a:extLst>
                <a:ext uri="{FF2B5EF4-FFF2-40B4-BE49-F238E27FC236}">
                  <a16:creationId xmlns:a16="http://schemas.microsoft.com/office/drawing/2014/main" id="{73E3BE3F-9CC8-4EB4-9076-09961317381E}"/>
                </a:ext>
              </a:extLst>
            </p:cNvPr>
            <p:cNvSpPr>
              <a:spLocks/>
            </p:cNvSpPr>
            <p:nvPr/>
          </p:nvSpPr>
          <p:spPr bwMode="auto">
            <a:xfrm>
              <a:off x="9485313" y="4425951"/>
              <a:ext cx="252413" cy="250825"/>
            </a:xfrm>
            <a:custGeom>
              <a:avLst/>
              <a:gdLst>
                <a:gd name="T0" fmla="*/ 88 w 159"/>
                <a:gd name="T1" fmla="*/ 155 h 159"/>
                <a:gd name="T2" fmla="*/ 4 w 159"/>
                <a:gd name="T3" fmla="*/ 87 h 159"/>
                <a:gd name="T4" fmla="*/ 72 w 159"/>
                <a:gd name="T5" fmla="*/ 4 h 159"/>
                <a:gd name="T6" fmla="*/ 155 w 159"/>
                <a:gd name="T7" fmla="*/ 72 h 159"/>
                <a:gd name="T8" fmla="*/ 88 w 159"/>
                <a:gd name="T9" fmla="*/ 155 h 159"/>
              </a:gdLst>
              <a:ahLst/>
              <a:cxnLst>
                <a:cxn ang="0">
                  <a:pos x="T0" y="T1"/>
                </a:cxn>
                <a:cxn ang="0">
                  <a:pos x="T2" y="T3"/>
                </a:cxn>
                <a:cxn ang="0">
                  <a:pos x="T4" y="T5"/>
                </a:cxn>
                <a:cxn ang="0">
                  <a:pos x="T6" y="T7"/>
                </a:cxn>
                <a:cxn ang="0">
                  <a:pos x="T8" y="T9"/>
                </a:cxn>
              </a:cxnLst>
              <a:rect l="0" t="0" r="r" b="b"/>
              <a:pathLst>
                <a:path w="159" h="159">
                  <a:moveTo>
                    <a:pt x="88" y="155"/>
                  </a:moveTo>
                  <a:cubicBezTo>
                    <a:pt x="46" y="159"/>
                    <a:pt x="9" y="129"/>
                    <a:pt x="4" y="87"/>
                  </a:cubicBezTo>
                  <a:cubicBezTo>
                    <a:pt x="0" y="46"/>
                    <a:pt x="30" y="8"/>
                    <a:pt x="72" y="4"/>
                  </a:cubicBezTo>
                  <a:cubicBezTo>
                    <a:pt x="113" y="0"/>
                    <a:pt x="151" y="30"/>
                    <a:pt x="155" y="72"/>
                  </a:cubicBezTo>
                  <a:cubicBezTo>
                    <a:pt x="159" y="113"/>
                    <a:pt x="129" y="150"/>
                    <a:pt x="88" y="155"/>
                  </a:cubicBezTo>
                  <a:close/>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50">
              <a:extLst>
                <a:ext uri="{FF2B5EF4-FFF2-40B4-BE49-F238E27FC236}">
                  <a16:creationId xmlns:a16="http://schemas.microsoft.com/office/drawing/2014/main" id="{543A1226-6F12-43E4-8C74-EB7D632DEAA5}"/>
                </a:ext>
              </a:extLst>
            </p:cNvPr>
            <p:cNvSpPr>
              <a:spLocks/>
            </p:cNvSpPr>
            <p:nvPr/>
          </p:nvSpPr>
          <p:spPr bwMode="auto">
            <a:xfrm>
              <a:off x="8958263" y="3997326"/>
              <a:ext cx="252413" cy="252413"/>
            </a:xfrm>
            <a:custGeom>
              <a:avLst/>
              <a:gdLst>
                <a:gd name="T0" fmla="*/ 87 w 159"/>
                <a:gd name="T1" fmla="*/ 155 h 159"/>
                <a:gd name="T2" fmla="*/ 4 w 159"/>
                <a:gd name="T3" fmla="*/ 87 h 159"/>
                <a:gd name="T4" fmla="*/ 72 w 159"/>
                <a:gd name="T5" fmla="*/ 4 h 159"/>
                <a:gd name="T6" fmla="*/ 155 w 159"/>
                <a:gd name="T7" fmla="*/ 72 h 159"/>
                <a:gd name="T8" fmla="*/ 87 w 159"/>
                <a:gd name="T9" fmla="*/ 155 h 159"/>
              </a:gdLst>
              <a:ahLst/>
              <a:cxnLst>
                <a:cxn ang="0">
                  <a:pos x="T0" y="T1"/>
                </a:cxn>
                <a:cxn ang="0">
                  <a:pos x="T2" y="T3"/>
                </a:cxn>
                <a:cxn ang="0">
                  <a:pos x="T4" y="T5"/>
                </a:cxn>
                <a:cxn ang="0">
                  <a:pos x="T6" y="T7"/>
                </a:cxn>
                <a:cxn ang="0">
                  <a:pos x="T8" y="T9"/>
                </a:cxn>
              </a:cxnLst>
              <a:rect l="0" t="0" r="r" b="b"/>
              <a:pathLst>
                <a:path w="159" h="159">
                  <a:moveTo>
                    <a:pt x="87" y="155"/>
                  </a:moveTo>
                  <a:cubicBezTo>
                    <a:pt x="46" y="159"/>
                    <a:pt x="8" y="129"/>
                    <a:pt x="4" y="87"/>
                  </a:cubicBezTo>
                  <a:cubicBezTo>
                    <a:pt x="0" y="46"/>
                    <a:pt x="30" y="9"/>
                    <a:pt x="72" y="4"/>
                  </a:cubicBezTo>
                  <a:cubicBezTo>
                    <a:pt x="113" y="0"/>
                    <a:pt x="150" y="30"/>
                    <a:pt x="155" y="72"/>
                  </a:cubicBezTo>
                  <a:cubicBezTo>
                    <a:pt x="159" y="113"/>
                    <a:pt x="129" y="151"/>
                    <a:pt x="87" y="155"/>
                  </a:cubicBezTo>
                  <a:close/>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51">
              <a:extLst>
                <a:ext uri="{FF2B5EF4-FFF2-40B4-BE49-F238E27FC236}">
                  <a16:creationId xmlns:a16="http://schemas.microsoft.com/office/drawing/2014/main" id="{8A66682C-1A95-4CE4-BA37-90194435E9A2}"/>
                </a:ext>
              </a:extLst>
            </p:cNvPr>
            <p:cNvSpPr>
              <a:spLocks noChangeShapeType="1"/>
            </p:cNvSpPr>
            <p:nvPr/>
          </p:nvSpPr>
          <p:spPr bwMode="auto">
            <a:xfrm flipH="1">
              <a:off x="9347201" y="4562476"/>
              <a:ext cx="144463" cy="15875"/>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52">
              <a:extLst>
                <a:ext uri="{FF2B5EF4-FFF2-40B4-BE49-F238E27FC236}">
                  <a16:creationId xmlns:a16="http://schemas.microsoft.com/office/drawing/2014/main" id="{5176FEEA-0B49-4B15-A88A-4F5DF0DDCE28}"/>
                </a:ext>
              </a:extLst>
            </p:cNvPr>
            <p:cNvSpPr>
              <a:spLocks noChangeShapeType="1"/>
            </p:cNvSpPr>
            <p:nvPr/>
          </p:nvSpPr>
          <p:spPr bwMode="auto">
            <a:xfrm>
              <a:off x="9096376" y="4243389"/>
              <a:ext cx="23813" cy="217488"/>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53">
              <a:extLst>
                <a:ext uri="{FF2B5EF4-FFF2-40B4-BE49-F238E27FC236}">
                  <a16:creationId xmlns:a16="http://schemas.microsoft.com/office/drawing/2014/main" id="{C3FB9DF2-AE1D-4895-BD5B-43836E2D60F5}"/>
                </a:ext>
              </a:extLst>
            </p:cNvPr>
            <p:cNvSpPr>
              <a:spLocks/>
            </p:cNvSpPr>
            <p:nvPr/>
          </p:nvSpPr>
          <p:spPr bwMode="auto">
            <a:xfrm>
              <a:off x="8721726" y="4824414"/>
              <a:ext cx="254000" cy="250825"/>
            </a:xfrm>
            <a:custGeom>
              <a:avLst/>
              <a:gdLst>
                <a:gd name="T0" fmla="*/ 88 w 160"/>
                <a:gd name="T1" fmla="*/ 155 h 159"/>
                <a:gd name="T2" fmla="*/ 5 w 160"/>
                <a:gd name="T3" fmla="*/ 87 h 159"/>
                <a:gd name="T4" fmla="*/ 72 w 160"/>
                <a:gd name="T5" fmla="*/ 4 h 159"/>
                <a:gd name="T6" fmla="*/ 155 w 160"/>
                <a:gd name="T7" fmla="*/ 72 h 159"/>
                <a:gd name="T8" fmla="*/ 88 w 160"/>
                <a:gd name="T9" fmla="*/ 155 h 159"/>
              </a:gdLst>
              <a:ahLst/>
              <a:cxnLst>
                <a:cxn ang="0">
                  <a:pos x="T0" y="T1"/>
                </a:cxn>
                <a:cxn ang="0">
                  <a:pos x="T2" y="T3"/>
                </a:cxn>
                <a:cxn ang="0">
                  <a:pos x="T4" y="T5"/>
                </a:cxn>
                <a:cxn ang="0">
                  <a:pos x="T6" y="T7"/>
                </a:cxn>
                <a:cxn ang="0">
                  <a:pos x="T8" y="T9"/>
                </a:cxn>
              </a:cxnLst>
              <a:rect l="0" t="0" r="r" b="b"/>
              <a:pathLst>
                <a:path w="160" h="159">
                  <a:moveTo>
                    <a:pt x="88" y="155"/>
                  </a:moveTo>
                  <a:cubicBezTo>
                    <a:pt x="46" y="159"/>
                    <a:pt x="9" y="129"/>
                    <a:pt x="5" y="87"/>
                  </a:cubicBezTo>
                  <a:cubicBezTo>
                    <a:pt x="0" y="46"/>
                    <a:pt x="31" y="9"/>
                    <a:pt x="72" y="4"/>
                  </a:cubicBezTo>
                  <a:cubicBezTo>
                    <a:pt x="114" y="0"/>
                    <a:pt x="151" y="30"/>
                    <a:pt x="155" y="72"/>
                  </a:cubicBezTo>
                  <a:cubicBezTo>
                    <a:pt x="160" y="113"/>
                    <a:pt x="130" y="151"/>
                    <a:pt x="88" y="155"/>
                  </a:cubicBezTo>
                  <a:close/>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54">
              <a:extLst>
                <a:ext uri="{FF2B5EF4-FFF2-40B4-BE49-F238E27FC236}">
                  <a16:creationId xmlns:a16="http://schemas.microsoft.com/office/drawing/2014/main" id="{AD77D015-0A41-418E-A26D-590D39FAE1E1}"/>
                </a:ext>
              </a:extLst>
            </p:cNvPr>
            <p:cNvSpPr>
              <a:spLocks noChangeShapeType="1"/>
            </p:cNvSpPr>
            <p:nvPr/>
          </p:nvSpPr>
          <p:spPr bwMode="auto">
            <a:xfrm flipV="1">
              <a:off x="8924926" y="4767264"/>
              <a:ext cx="73025" cy="90488"/>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82" name="Rühm 181">
            <a:extLst>
              <a:ext uri="{FF2B5EF4-FFF2-40B4-BE49-F238E27FC236}">
                <a16:creationId xmlns:a16="http://schemas.microsoft.com/office/drawing/2014/main" id="{8C914360-10D9-47E4-BEC5-45BD2FB2161F}"/>
              </a:ext>
            </a:extLst>
          </p:cNvPr>
          <p:cNvGrpSpPr/>
          <p:nvPr/>
        </p:nvGrpSpPr>
        <p:grpSpPr>
          <a:xfrm>
            <a:off x="10993439" y="1444626"/>
            <a:ext cx="663575" cy="661988"/>
            <a:chOff x="11263313" y="1444626"/>
            <a:chExt cx="663575" cy="661988"/>
          </a:xfrm>
        </p:grpSpPr>
        <p:sp>
          <p:nvSpPr>
            <p:cNvPr id="60" name="Oval 55">
              <a:extLst>
                <a:ext uri="{FF2B5EF4-FFF2-40B4-BE49-F238E27FC236}">
                  <a16:creationId xmlns:a16="http://schemas.microsoft.com/office/drawing/2014/main" id="{A7A90ED6-F1A9-431C-81A7-D7D6D10D0640}"/>
                </a:ext>
              </a:extLst>
            </p:cNvPr>
            <p:cNvSpPr>
              <a:spLocks noChangeArrowheads="1"/>
            </p:cNvSpPr>
            <p:nvPr/>
          </p:nvSpPr>
          <p:spPr bwMode="auto">
            <a:xfrm>
              <a:off x="11263313" y="1444626"/>
              <a:ext cx="663575" cy="6619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79" name="Rühm 178">
              <a:extLst>
                <a:ext uri="{FF2B5EF4-FFF2-40B4-BE49-F238E27FC236}">
                  <a16:creationId xmlns:a16="http://schemas.microsoft.com/office/drawing/2014/main" id="{20261217-7484-46D0-BD0F-7849B4B0A883}"/>
                </a:ext>
              </a:extLst>
            </p:cNvPr>
            <p:cNvGrpSpPr/>
            <p:nvPr/>
          </p:nvGrpSpPr>
          <p:grpSpPr>
            <a:xfrm>
              <a:off x="11387138" y="1579564"/>
              <a:ext cx="401638" cy="401638"/>
              <a:chOff x="11387138" y="1579564"/>
              <a:chExt cx="401638" cy="401638"/>
            </a:xfrm>
          </p:grpSpPr>
          <p:sp>
            <p:nvSpPr>
              <p:cNvPr id="61" name="Freeform 56">
                <a:extLst>
                  <a:ext uri="{FF2B5EF4-FFF2-40B4-BE49-F238E27FC236}">
                    <a16:creationId xmlns:a16="http://schemas.microsoft.com/office/drawing/2014/main" id="{545F9E6E-016F-47EC-818B-F3415CF5F79E}"/>
                  </a:ext>
                </a:extLst>
              </p:cNvPr>
              <p:cNvSpPr>
                <a:spLocks/>
              </p:cNvSpPr>
              <p:nvPr/>
            </p:nvSpPr>
            <p:spPr bwMode="auto">
              <a:xfrm>
                <a:off x="11428413" y="1746251"/>
                <a:ext cx="195263" cy="193675"/>
              </a:xfrm>
              <a:custGeom>
                <a:avLst/>
                <a:gdLst>
                  <a:gd name="T0" fmla="*/ 123 w 123"/>
                  <a:gd name="T1" fmla="*/ 114 h 123"/>
                  <a:gd name="T2" fmla="*/ 32 w 123"/>
                  <a:gd name="T3" fmla="*/ 90 h 123"/>
                  <a:gd name="T4" fmla="*/ 8 w 123"/>
                  <a:gd name="T5" fmla="*/ 0 h 123"/>
                </a:gdLst>
                <a:ahLst/>
                <a:cxnLst>
                  <a:cxn ang="0">
                    <a:pos x="T0" y="T1"/>
                  </a:cxn>
                  <a:cxn ang="0">
                    <a:pos x="T2" y="T3"/>
                  </a:cxn>
                  <a:cxn ang="0">
                    <a:pos x="T4" y="T5"/>
                  </a:cxn>
                </a:cxnLst>
                <a:rect l="0" t="0" r="r" b="b"/>
                <a:pathLst>
                  <a:path w="123" h="123">
                    <a:moveTo>
                      <a:pt x="123" y="114"/>
                    </a:moveTo>
                    <a:cubicBezTo>
                      <a:pt x="91" y="123"/>
                      <a:pt x="56" y="115"/>
                      <a:pt x="32" y="90"/>
                    </a:cubicBezTo>
                    <a:cubicBezTo>
                      <a:pt x="7" y="66"/>
                      <a:pt x="0" y="31"/>
                      <a:pt x="8" y="0"/>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57">
                <a:extLst>
                  <a:ext uri="{FF2B5EF4-FFF2-40B4-BE49-F238E27FC236}">
                    <a16:creationId xmlns:a16="http://schemas.microsoft.com/office/drawing/2014/main" id="{1CC54AA6-4886-453D-ACA5-9D070CDD625D}"/>
                  </a:ext>
                </a:extLst>
              </p:cNvPr>
              <p:cNvSpPr>
                <a:spLocks/>
              </p:cNvSpPr>
              <p:nvPr/>
            </p:nvSpPr>
            <p:spPr bwMode="auto">
              <a:xfrm>
                <a:off x="11495088" y="1590676"/>
                <a:ext cx="282575" cy="282575"/>
              </a:xfrm>
              <a:custGeom>
                <a:avLst/>
                <a:gdLst>
                  <a:gd name="T0" fmla="*/ 0 w 178"/>
                  <a:gd name="T1" fmla="*/ 39 h 178"/>
                  <a:gd name="T2" fmla="*/ 139 w 178"/>
                  <a:gd name="T3" fmla="*/ 39 h 178"/>
                  <a:gd name="T4" fmla="*/ 139 w 178"/>
                  <a:gd name="T5" fmla="*/ 178 h 178"/>
                </a:gdLst>
                <a:ahLst/>
                <a:cxnLst>
                  <a:cxn ang="0">
                    <a:pos x="T0" y="T1"/>
                  </a:cxn>
                  <a:cxn ang="0">
                    <a:pos x="T2" y="T3"/>
                  </a:cxn>
                  <a:cxn ang="0">
                    <a:pos x="T4" y="T5"/>
                  </a:cxn>
                </a:cxnLst>
                <a:rect l="0" t="0" r="r" b="b"/>
                <a:pathLst>
                  <a:path w="178" h="178">
                    <a:moveTo>
                      <a:pt x="0" y="39"/>
                    </a:moveTo>
                    <a:cubicBezTo>
                      <a:pt x="38" y="0"/>
                      <a:pt x="101" y="0"/>
                      <a:pt x="139" y="39"/>
                    </a:cubicBezTo>
                    <a:cubicBezTo>
                      <a:pt x="178" y="77"/>
                      <a:pt x="178" y="140"/>
                      <a:pt x="139" y="178"/>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58">
                <a:extLst>
                  <a:ext uri="{FF2B5EF4-FFF2-40B4-BE49-F238E27FC236}">
                    <a16:creationId xmlns:a16="http://schemas.microsoft.com/office/drawing/2014/main" id="{2C20806B-A25E-4533-8A3C-C7C48B86CE35}"/>
                  </a:ext>
                </a:extLst>
              </p:cNvPr>
              <p:cNvSpPr>
                <a:spLocks/>
              </p:cNvSpPr>
              <p:nvPr/>
            </p:nvSpPr>
            <p:spPr bwMode="auto">
              <a:xfrm>
                <a:off x="11387138" y="1579564"/>
                <a:ext cx="401638" cy="401638"/>
              </a:xfrm>
              <a:custGeom>
                <a:avLst/>
                <a:gdLst>
                  <a:gd name="T0" fmla="*/ 233 w 253"/>
                  <a:gd name="T1" fmla="*/ 179 h 254"/>
                  <a:gd name="T2" fmla="*/ 244 w 253"/>
                  <a:gd name="T3" fmla="*/ 236 h 254"/>
                  <a:gd name="T4" fmla="*/ 99 w 253"/>
                  <a:gd name="T5" fmla="*/ 154 h 254"/>
                  <a:gd name="T6" fmla="*/ 17 w 253"/>
                  <a:gd name="T7" fmla="*/ 9 h 254"/>
                  <a:gd name="T8" fmla="*/ 76 w 253"/>
                  <a:gd name="T9" fmla="*/ 21 h 254"/>
                </a:gdLst>
                <a:ahLst/>
                <a:cxnLst>
                  <a:cxn ang="0">
                    <a:pos x="T0" y="T1"/>
                  </a:cxn>
                  <a:cxn ang="0">
                    <a:pos x="T2" y="T3"/>
                  </a:cxn>
                  <a:cxn ang="0">
                    <a:pos x="T4" y="T5"/>
                  </a:cxn>
                  <a:cxn ang="0">
                    <a:pos x="T6" y="T7"/>
                  </a:cxn>
                  <a:cxn ang="0">
                    <a:pos x="T8" y="T9"/>
                  </a:cxn>
                </a:cxnLst>
                <a:rect l="0" t="0" r="r" b="b"/>
                <a:pathLst>
                  <a:path w="253" h="254">
                    <a:moveTo>
                      <a:pt x="233" y="179"/>
                    </a:moveTo>
                    <a:cubicBezTo>
                      <a:pt x="248" y="206"/>
                      <a:pt x="253" y="227"/>
                      <a:pt x="244" y="236"/>
                    </a:cubicBezTo>
                    <a:cubicBezTo>
                      <a:pt x="227" y="254"/>
                      <a:pt x="162" y="217"/>
                      <a:pt x="99" y="154"/>
                    </a:cubicBezTo>
                    <a:cubicBezTo>
                      <a:pt x="36" y="92"/>
                      <a:pt x="0" y="27"/>
                      <a:pt x="17" y="9"/>
                    </a:cubicBezTo>
                    <a:cubicBezTo>
                      <a:pt x="26" y="0"/>
                      <a:pt x="48" y="5"/>
                      <a:pt x="76" y="21"/>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59">
                <a:extLst>
                  <a:ext uri="{FF2B5EF4-FFF2-40B4-BE49-F238E27FC236}">
                    <a16:creationId xmlns:a16="http://schemas.microsoft.com/office/drawing/2014/main" id="{073F3003-4DB3-44DB-99B5-04AACCAC0637}"/>
                  </a:ext>
                </a:extLst>
              </p:cNvPr>
              <p:cNvSpPr>
                <a:spLocks/>
              </p:cNvSpPr>
              <p:nvPr/>
            </p:nvSpPr>
            <p:spPr bwMode="auto">
              <a:xfrm>
                <a:off x="11464926" y="1652589"/>
                <a:ext cx="252413" cy="250825"/>
              </a:xfrm>
              <a:custGeom>
                <a:avLst/>
                <a:gdLst>
                  <a:gd name="T0" fmla="*/ 159 w 159"/>
                  <a:gd name="T1" fmla="*/ 158 h 158"/>
                  <a:gd name="T2" fmla="*/ 67 w 159"/>
                  <a:gd name="T3" fmla="*/ 91 h 158"/>
                  <a:gd name="T4" fmla="*/ 0 w 159"/>
                  <a:gd name="T5" fmla="*/ 0 h 158"/>
                </a:gdLst>
                <a:ahLst/>
                <a:cxnLst>
                  <a:cxn ang="0">
                    <a:pos x="T0" y="T1"/>
                  </a:cxn>
                  <a:cxn ang="0">
                    <a:pos x="T2" y="T3"/>
                  </a:cxn>
                  <a:cxn ang="0">
                    <a:pos x="T4" y="T5"/>
                  </a:cxn>
                </a:cxnLst>
                <a:rect l="0" t="0" r="r" b="b"/>
                <a:pathLst>
                  <a:path w="159" h="158">
                    <a:moveTo>
                      <a:pt x="159" y="158"/>
                    </a:moveTo>
                    <a:cubicBezTo>
                      <a:pt x="140" y="154"/>
                      <a:pt x="104" y="127"/>
                      <a:pt x="67" y="91"/>
                    </a:cubicBezTo>
                    <a:cubicBezTo>
                      <a:pt x="31" y="54"/>
                      <a:pt x="5" y="18"/>
                      <a:pt x="0" y="0"/>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62" name="Rühm 161">
            <a:extLst>
              <a:ext uri="{FF2B5EF4-FFF2-40B4-BE49-F238E27FC236}">
                <a16:creationId xmlns:a16="http://schemas.microsoft.com/office/drawing/2014/main" id="{D82D4699-F301-4DF6-8C7D-B1E67C2EBA34}"/>
              </a:ext>
            </a:extLst>
          </p:cNvPr>
          <p:cNvGrpSpPr/>
          <p:nvPr/>
        </p:nvGrpSpPr>
        <p:grpSpPr>
          <a:xfrm>
            <a:off x="10496552" y="5364164"/>
            <a:ext cx="1000125" cy="817562"/>
            <a:chOff x="10766426" y="5364164"/>
            <a:chExt cx="1000125" cy="817562"/>
          </a:xfrm>
        </p:grpSpPr>
        <p:sp>
          <p:nvSpPr>
            <p:cNvPr id="65" name="Freeform 60">
              <a:extLst>
                <a:ext uri="{FF2B5EF4-FFF2-40B4-BE49-F238E27FC236}">
                  <a16:creationId xmlns:a16="http://schemas.microsoft.com/office/drawing/2014/main" id="{5EA1AE18-423F-4D05-AB26-4876BA373334}"/>
                </a:ext>
              </a:extLst>
            </p:cNvPr>
            <p:cNvSpPr>
              <a:spLocks/>
            </p:cNvSpPr>
            <p:nvPr/>
          </p:nvSpPr>
          <p:spPr bwMode="auto">
            <a:xfrm>
              <a:off x="11134726" y="5780089"/>
              <a:ext cx="477838" cy="376238"/>
            </a:xfrm>
            <a:custGeom>
              <a:avLst/>
              <a:gdLst>
                <a:gd name="T0" fmla="*/ 0 w 301"/>
                <a:gd name="T1" fmla="*/ 207 h 238"/>
                <a:gd name="T2" fmla="*/ 208 w 301"/>
                <a:gd name="T3" fmla="*/ 190 h 238"/>
                <a:gd name="T4" fmla="*/ 293 w 301"/>
                <a:gd name="T5" fmla="*/ 0 h 238"/>
              </a:gdLst>
              <a:ahLst/>
              <a:cxnLst>
                <a:cxn ang="0">
                  <a:pos x="T0" y="T1"/>
                </a:cxn>
                <a:cxn ang="0">
                  <a:pos x="T2" y="T3"/>
                </a:cxn>
                <a:cxn ang="0">
                  <a:pos x="T4" y="T5"/>
                </a:cxn>
              </a:cxnLst>
              <a:rect l="0" t="0" r="r" b="b"/>
              <a:pathLst>
                <a:path w="301" h="238">
                  <a:moveTo>
                    <a:pt x="0" y="207"/>
                  </a:moveTo>
                  <a:cubicBezTo>
                    <a:pt x="65" y="238"/>
                    <a:pt x="145" y="234"/>
                    <a:pt x="208" y="190"/>
                  </a:cubicBezTo>
                  <a:cubicBezTo>
                    <a:pt x="270" y="145"/>
                    <a:pt x="301" y="72"/>
                    <a:pt x="293"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61">
              <a:extLst>
                <a:ext uri="{FF2B5EF4-FFF2-40B4-BE49-F238E27FC236}">
                  <a16:creationId xmlns:a16="http://schemas.microsoft.com/office/drawing/2014/main" id="{D589B261-2E24-461C-96F8-462D13B562EA}"/>
                </a:ext>
              </a:extLst>
            </p:cNvPr>
            <p:cNvSpPr>
              <a:spLocks/>
            </p:cNvSpPr>
            <p:nvPr/>
          </p:nvSpPr>
          <p:spPr bwMode="auto">
            <a:xfrm>
              <a:off x="10839451" y="5364164"/>
              <a:ext cx="677863" cy="593725"/>
            </a:xfrm>
            <a:custGeom>
              <a:avLst/>
              <a:gdLst>
                <a:gd name="T0" fmla="*/ 427 w 427"/>
                <a:gd name="T1" fmla="*/ 122 h 375"/>
                <a:gd name="T2" fmla="*/ 122 w 427"/>
                <a:gd name="T3" fmla="*/ 70 h 375"/>
                <a:gd name="T4" fmla="*/ 70 w 427"/>
                <a:gd name="T5" fmla="*/ 375 h 375"/>
              </a:gdLst>
              <a:ahLst/>
              <a:cxnLst>
                <a:cxn ang="0">
                  <a:pos x="T0" y="T1"/>
                </a:cxn>
                <a:cxn ang="0">
                  <a:pos x="T2" y="T3"/>
                </a:cxn>
                <a:cxn ang="0">
                  <a:pos x="T4" y="T5"/>
                </a:cxn>
              </a:cxnLst>
              <a:rect l="0" t="0" r="r" b="b"/>
              <a:pathLst>
                <a:path w="427" h="375">
                  <a:moveTo>
                    <a:pt x="427" y="122"/>
                  </a:moveTo>
                  <a:cubicBezTo>
                    <a:pt x="357" y="24"/>
                    <a:pt x="221" y="0"/>
                    <a:pt x="122" y="70"/>
                  </a:cubicBezTo>
                  <a:cubicBezTo>
                    <a:pt x="24" y="140"/>
                    <a:pt x="0" y="277"/>
                    <a:pt x="70" y="375"/>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62">
              <a:extLst>
                <a:ext uri="{FF2B5EF4-FFF2-40B4-BE49-F238E27FC236}">
                  <a16:creationId xmlns:a16="http://schemas.microsoft.com/office/drawing/2014/main" id="{7112EB54-79C7-4824-B042-780F46505E20}"/>
                </a:ext>
              </a:extLst>
            </p:cNvPr>
            <p:cNvSpPr>
              <a:spLocks/>
            </p:cNvSpPr>
            <p:nvPr/>
          </p:nvSpPr>
          <p:spPr bwMode="auto">
            <a:xfrm>
              <a:off x="10766426" y="5422901"/>
              <a:ext cx="1000125" cy="758825"/>
            </a:xfrm>
            <a:custGeom>
              <a:avLst/>
              <a:gdLst>
                <a:gd name="T0" fmla="*/ 62 w 630"/>
                <a:gd name="T1" fmla="*/ 315 h 480"/>
                <a:gd name="T2" fmla="*/ 17 w 630"/>
                <a:gd name="T3" fmla="*/ 435 h 480"/>
                <a:gd name="T4" fmla="*/ 365 w 630"/>
                <a:gd name="T5" fmla="*/ 311 h 480"/>
                <a:gd name="T6" fmla="*/ 598 w 630"/>
                <a:gd name="T7" fmla="*/ 23 h 480"/>
                <a:gd name="T8" fmla="*/ 464 w 630"/>
                <a:gd name="T9" fmla="*/ 28 h 480"/>
              </a:gdLst>
              <a:ahLst/>
              <a:cxnLst>
                <a:cxn ang="0">
                  <a:pos x="T0" y="T1"/>
                </a:cxn>
                <a:cxn ang="0">
                  <a:pos x="T2" y="T3"/>
                </a:cxn>
                <a:cxn ang="0">
                  <a:pos x="T4" y="T5"/>
                </a:cxn>
                <a:cxn ang="0">
                  <a:pos x="T6" y="T7"/>
                </a:cxn>
                <a:cxn ang="0">
                  <a:pos x="T8" y="T9"/>
                </a:cxn>
              </a:cxnLst>
              <a:rect l="0" t="0" r="r" b="b"/>
              <a:pathLst>
                <a:path w="630" h="480">
                  <a:moveTo>
                    <a:pt x="62" y="315"/>
                  </a:moveTo>
                  <a:cubicBezTo>
                    <a:pt x="19" y="368"/>
                    <a:pt x="0" y="412"/>
                    <a:pt x="17" y="435"/>
                  </a:cubicBezTo>
                  <a:cubicBezTo>
                    <a:pt x="49" y="480"/>
                    <a:pt x="205" y="425"/>
                    <a:pt x="365" y="311"/>
                  </a:cubicBezTo>
                  <a:cubicBezTo>
                    <a:pt x="526" y="197"/>
                    <a:pt x="630" y="68"/>
                    <a:pt x="598" y="23"/>
                  </a:cubicBezTo>
                  <a:cubicBezTo>
                    <a:pt x="581" y="0"/>
                    <a:pt x="531" y="3"/>
                    <a:pt x="464" y="28"/>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63">
              <a:extLst>
                <a:ext uri="{FF2B5EF4-FFF2-40B4-BE49-F238E27FC236}">
                  <a16:creationId xmlns:a16="http://schemas.microsoft.com/office/drawing/2014/main" id="{F63E2D3B-E35A-4727-A459-3E2800AF505D}"/>
                </a:ext>
              </a:extLst>
            </p:cNvPr>
            <p:cNvSpPr>
              <a:spLocks/>
            </p:cNvSpPr>
            <p:nvPr/>
          </p:nvSpPr>
          <p:spPr bwMode="auto">
            <a:xfrm>
              <a:off x="10939463" y="5565776"/>
              <a:ext cx="642938" cy="454025"/>
            </a:xfrm>
            <a:custGeom>
              <a:avLst/>
              <a:gdLst>
                <a:gd name="T0" fmla="*/ 0 w 405"/>
                <a:gd name="T1" fmla="*/ 287 h 287"/>
                <a:gd name="T2" fmla="*/ 224 w 405"/>
                <a:gd name="T3" fmla="*/ 175 h 287"/>
                <a:gd name="T4" fmla="*/ 405 w 405"/>
                <a:gd name="T5" fmla="*/ 0 h 287"/>
              </a:gdLst>
              <a:ahLst/>
              <a:cxnLst>
                <a:cxn ang="0">
                  <a:pos x="T0" y="T1"/>
                </a:cxn>
                <a:cxn ang="0">
                  <a:pos x="T2" y="T3"/>
                </a:cxn>
                <a:cxn ang="0">
                  <a:pos x="T4" y="T5"/>
                </a:cxn>
              </a:cxnLst>
              <a:rect l="0" t="0" r="r" b="b"/>
              <a:pathLst>
                <a:path w="405" h="287">
                  <a:moveTo>
                    <a:pt x="0" y="287"/>
                  </a:moveTo>
                  <a:cubicBezTo>
                    <a:pt x="41" y="285"/>
                    <a:pt x="130" y="241"/>
                    <a:pt x="224" y="175"/>
                  </a:cubicBezTo>
                  <a:cubicBezTo>
                    <a:pt x="318" y="108"/>
                    <a:pt x="389" y="39"/>
                    <a:pt x="405"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9" name="Rühm 168">
            <a:extLst>
              <a:ext uri="{FF2B5EF4-FFF2-40B4-BE49-F238E27FC236}">
                <a16:creationId xmlns:a16="http://schemas.microsoft.com/office/drawing/2014/main" id="{5A0345B8-60A2-48D5-8C65-8D69036F1D7D}"/>
              </a:ext>
            </a:extLst>
          </p:cNvPr>
          <p:cNvGrpSpPr/>
          <p:nvPr/>
        </p:nvGrpSpPr>
        <p:grpSpPr>
          <a:xfrm>
            <a:off x="9677402" y="677864"/>
            <a:ext cx="733425" cy="601662"/>
            <a:chOff x="9947276" y="677864"/>
            <a:chExt cx="733425" cy="601662"/>
          </a:xfrm>
        </p:grpSpPr>
        <p:sp>
          <p:nvSpPr>
            <p:cNvPr id="69" name="Freeform 64">
              <a:extLst>
                <a:ext uri="{FF2B5EF4-FFF2-40B4-BE49-F238E27FC236}">
                  <a16:creationId xmlns:a16="http://schemas.microsoft.com/office/drawing/2014/main" id="{6A40066C-6DF9-4BAC-963A-940E5AA96AD7}"/>
                </a:ext>
              </a:extLst>
            </p:cNvPr>
            <p:cNvSpPr>
              <a:spLocks/>
            </p:cNvSpPr>
            <p:nvPr/>
          </p:nvSpPr>
          <p:spPr bwMode="auto">
            <a:xfrm>
              <a:off x="10218738" y="982664"/>
              <a:ext cx="349250" cy="277813"/>
            </a:xfrm>
            <a:custGeom>
              <a:avLst/>
              <a:gdLst>
                <a:gd name="T0" fmla="*/ 0 w 220"/>
                <a:gd name="T1" fmla="*/ 152 h 175"/>
                <a:gd name="T2" fmla="*/ 152 w 220"/>
                <a:gd name="T3" fmla="*/ 139 h 175"/>
                <a:gd name="T4" fmla="*/ 214 w 220"/>
                <a:gd name="T5" fmla="*/ 0 h 175"/>
              </a:gdLst>
              <a:ahLst/>
              <a:cxnLst>
                <a:cxn ang="0">
                  <a:pos x="T0" y="T1"/>
                </a:cxn>
                <a:cxn ang="0">
                  <a:pos x="T2" y="T3"/>
                </a:cxn>
                <a:cxn ang="0">
                  <a:pos x="T4" y="T5"/>
                </a:cxn>
              </a:cxnLst>
              <a:rect l="0" t="0" r="r" b="b"/>
              <a:pathLst>
                <a:path w="220" h="175">
                  <a:moveTo>
                    <a:pt x="0" y="152"/>
                  </a:moveTo>
                  <a:cubicBezTo>
                    <a:pt x="47" y="175"/>
                    <a:pt x="106" y="172"/>
                    <a:pt x="152" y="139"/>
                  </a:cubicBezTo>
                  <a:cubicBezTo>
                    <a:pt x="198" y="106"/>
                    <a:pt x="220" y="52"/>
                    <a:pt x="214"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Freeform 65">
              <a:extLst>
                <a:ext uri="{FF2B5EF4-FFF2-40B4-BE49-F238E27FC236}">
                  <a16:creationId xmlns:a16="http://schemas.microsoft.com/office/drawing/2014/main" id="{33C91D17-5B52-4336-82BD-23F6A29B34D5}"/>
                </a:ext>
              </a:extLst>
            </p:cNvPr>
            <p:cNvSpPr>
              <a:spLocks/>
            </p:cNvSpPr>
            <p:nvPr/>
          </p:nvSpPr>
          <p:spPr bwMode="auto">
            <a:xfrm>
              <a:off x="10001251" y="677864"/>
              <a:ext cx="498475" cy="434975"/>
            </a:xfrm>
            <a:custGeom>
              <a:avLst/>
              <a:gdLst>
                <a:gd name="T0" fmla="*/ 314 w 314"/>
                <a:gd name="T1" fmla="*/ 89 h 275"/>
                <a:gd name="T2" fmla="*/ 90 w 314"/>
                <a:gd name="T3" fmla="*/ 51 h 275"/>
                <a:gd name="T4" fmla="*/ 51 w 314"/>
                <a:gd name="T5" fmla="*/ 275 h 275"/>
              </a:gdLst>
              <a:ahLst/>
              <a:cxnLst>
                <a:cxn ang="0">
                  <a:pos x="T0" y="T1"/>
                </a:cxn>
                <a:cxn ang="0">
                  <a:pos x="T2" y="T3"/>
                </a:cxn>
                <a:cxn ang="0">
                  <a:pos x="T4" y="T5"/>
                </a:cxn>
              </a:cxnLst>
              <a:rect l="0" t="0" r="r" b="b"/>
              <a:pathLst>
                <a:path w="314" h="275">
                  <a:moveTo>
                    <a:pt x="314" y="89"/>
                  </a:moveTo>
                  <a:cubicBezTo>
                    <a:pt x="262" y="17"/>
                    <a:pt x="162" y="0"/>
                    <a:pt x="90" y="51"/>
                  </a:cubicBezTo>
                  <a:cubicBezTo>
                    <a:pt x="17" y="103"/>
                    <a:pt x="0" y="203"/>
                    <a:pt x="51" y="275"/>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66">
              <a:extLst>
                <a:ext uri="{FF2B5EF4-FFF2-40B4-BE49-F238E27FC236}">
                  <a16:creationId xmlns:a16="http://schemas.microsoft.com/office/drawing/2014/main" id="{3C2110C8-34A6-4D66-AB8E-93241316F65D}"/>
                </a:ext>
              </a:extLst>
            </p:cNvPr>
            <p:cNvSpPr>
              <a:spLocks/>
            </p:cNvSpPr>
            <p:nvPr/>
          </p:nvSpPr>
          <p:spPr bwMode="auto">
            <a:xfrm>
              <a:off x="9947276" y="720726"/>
              <a:ext cx="733425" cy="558800"/>
            </a:xfrm>
            <a:custGeom>
              <a:avLst/>
              <a:gdLst>
                <a:gd name="T0" fmla="*/ 46 w 462"/>
                <a:gd name="T1" fmla="*/ 231 h 353"/>
                <a:gd name="T2" fmla="*/ 12 w 462"/>
                <a:gd name="T3" fmla="*/ 319 h 353"/>
                <a:gd name="T4" fmla="*/ 268 w 462"/>
                <a:gd name="T5" fmla="*/ 228 h 353"/>
                <a:gd name="T6" fmla="*/ 439 w 462"/>
                <a:gd name="T7" fmla="*/ 17 h 353"/>
                <a:gd name="T8" fmla="*/ 341 w 462"/>
                <a:gd name="T9" fmla="*/ 21 h 353"/>
              </a:gdLst>
              <a:ahLst/>
              <a:cxnLst>
                <a:cxn ang="0">
                  <a:pos x="T0" y="T1"/>
                </a:cxn>
                <a:cxn ang="0">
                  <a:pos x="T2" y="T3"/>
                </a:cxn>
                <a:cxn ang="0">
                  <a:pos x="T4" y="T5"/>
                </a:cxn>
                <a:cxn ang="0">
                  <a:pos x="T6" y="T7"/>
                </a:cxn>
                <a:cxn ang="0">
                  <a:pos x="T8" y="T9"/>
                </a:cxn>
              </a:cxnLst>
              <a:rect l="0" t="0" r="r" b="b"/>
              <a:pathLst>
                <a:path w="462" h="353">
                  <a:moveTo>
                    <a:pt x="46" y="231"/>
                  </a:moveTo>
                  <a:cubicBezTo>
                    <a:pt x="14" y="270"/>
                    <a:pt x="0" y="303"/>
                    <a:pt x="12" y="319"/>
                  </a:cubicBezTo>
                  <a:cubicBezTo>
                    <a:pt x="36" y="353"/>
                    <a:pt x="150" y="312"/>
                    <a:pt x="268" y="228"/>
                  </a:cubicBezTo>
                  <a:cubicBezTo>
                    <a:pt x="386" y="145"/>
                    <a:pt x="462" y="50"/>
                    <a:pt x="439" y="17"/>
                  </a:cubicBezTo>
                  <a:cubicBezTo>
                    <a:pt x="427" y="0"/>
                    <a:pt x="390" y="2"/>
                    <a:pt x="341" y="21"/>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67">
              <a:extLst>
                <a:ext uri="{FF2B5EF4-FFF2-40B4-BE49-F238E27FC236}">
                  <a16:creationId xmlns:a16="http://schemas.microsoft.com/office/drawing/2014/main" id="{35089B18-79D6-4002-AC19-E3C4702E1554}"/>
                </a:ext>
              </a:extLst>
            </p:cNvPr>
            <p:cNvSpPr>
              <a:spLocks/>
            </p:cNvSpPr>
            <p:nvPr/>
          </p:nvSpPr>
          <p:spPr bwMode="auto">
            <a:xfrm>
              <a:off x="10074276" y="827089"/>
              <a:ext cx="471488" cy="333375"/>
            </a:xfrm>
            <a:custGeom>
              <a:avLst/>
              <a:gdLst>
                <a:gd name="T0" fmla="*/ 0 w 297"/>
                <a:gd name="T1" fmla="*/ 211 h 211"/>
                <a:gd name="T2" fmla="*/ 165 w 297"/>
                <a:gd name="T3" fmla="*/ 128 h 211"/>
                <a:gd name="T4" fmla="*/ 297 w 297"/>
                <a:gd name="T5" fmla="*/ 0 h 211"/>
              </a:gdLst>
              <a:ahLst/>
              <a:cxnLst>
                <a:cxn ang="0">
                  <a:pos x="T0" y="T1"/>
                </a:cxn>
                <a:cxn ang="0">
                  <a:pos x="T2" y="T3"/>
                </a:cxn>
                <a:cxn ang="0">
                  <a:pos x="T4" y="T5"/>
                </a:cxn>
              </a:cxnLst>
              <a:rect l="0" t="0" r="r" b="b"/>
              <a:pathLst>
                <a:path w="297" h="211">
                  <a:moveTo>
                    <a:pt x="0" y="211"/>
                  </a:moveTo>
                  <a:cubicBezTo>
                    <a:pt x="30" y="209"/>
                    <a:pt x="96" y="177"/>
                    <a:pt x="165" y="128"/>
                  </a:cubicBezTo>
                  <a:cubicBezTo>
                    <a:pt x="234" y="79"/>
                    <a:pt x="285" y="28"/>
                    <a:pt x="297"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86" name="Rühm 185">
            <a:extLst>
              <a:ext uri="{FF2B5EF4-FFF2-40B4-BE49-F238E27FC236}">
                <a16:creationId xmlns:a16="http://schemas.microsoft.com/office/drawing/2014/main" id="{7CD82AA7-CA82-49C8-B307-01DC61EFD4FF}"/>
              </a:ext>
            </a:extLst>
          </p:cNvPr>
          <p:cNvGrpSpPr/>
          <p:nvPr/>
        </p:nvGrpSpPr>
        <p:grpSpPr>
          <a:xfrm>
            <a:off x="7239002" y="5307014"/>
            <a:ext cx="923925" cy="922338"/>
            <a:chOff x="7508876" y="5307014"/>
            <a:chExt cx="923925" cy="922338"/>
          </a:xfrm>
        </p:grpSpPr>
        <p:sp>
          <p:nvSpPr>
            <p:cNvPr id="73" name="Oval 68">
              <a:extLst>
                <a:ext uri="{FF2B5EF4-FFF2-40B4-BE49-F238E27FC236}">
                  <a16:creationId xmlns:a16="http://schemas.microsoft.com/office/drawing/2014/main" id="{79B1084A-524C-4BDB-AC3F-80A30BFC7692}"/>
                </a:ext>
              </a:extLst>
            </p:cNvPr>
            <p:cNvSpPr>
              <a:spLocks noChangeArrowheads="1"/>
            </p:cNvSpPr>
            <p:nvPr/>
          </p:nvSpPr>
          <p:spPr bwMode="auto">
            <a:xfrm>
              <a:off x="7508876" y="5307014"/>
              <a:ext cx="923925" cy="9223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73" name="Rühm 172">
              <a:extLst>
                <a:ext uri="{FF2B5EF4-FFF2-40B4-BE49-F238E27FC236}">
                  <a16:creationId xmlns:a16="http://schemas.microsoft.com/office/drawing/2014/main" id="{85BFEF41-8FD0-4E8B-A6AA-E1717FBF690E}"/>
                </a:ext>
              </a:extLst>
            </p:cNvPr>
            <p:cNvGrpSpPr/>
            <p:nvPr/>
          </p:nvGrpSpPr>
          <p:grpSpPr>
            <a:xfrm>
              <a:off x="7702551" y="5465764"/>
              <a:ext cx="563562" cy="596900"/>
              <a:chOff x="7702551" y="5465764"/>
              <a:chExt cx="563562" cy="596900"/>
            </a:xfrm>
          </p:grpSpPr>
          <p:sp>
            <p:nvSpPr>
              <p:cNvPr id="74" name="Freeform 69">
                <a:extLst>
                  <a:ext uri="{FF2B5EF4-FFF2-40B4-BE49-F238E27FC236}">
                    <a16:creationId xmlns:a16="http://schemas.microsoft.com/office/drawing/2014/main" id="{BBB5A899-185A-4558-862D-6F358FF35AEE}"/>
                  </a:ext>
                </a:extLst>
              </p:cNvPr>
              <p:cNvSpPr>
                <a:spLocks/>
              </p:cNvSpPr>
              <p:nvPr/>
            </p:nvSpPr>
            <p:spPr bwMode="auto">
              <a:xfrm>
                <a:off x="7888288" y="5465764"/>
                <a:ext cx="227013" cy="360363"/>
              </a:xfrm>
              <a:custGeom>
                <a:avLst/>
                <a:gdLst>
                  <a:gd name="T0" fmla="*/ 130 w 143"/>
                  <a:gd name="T1" fmla="*/ 32 h 227"/>
                  <a:gd name="T2" fmla="*/ 130 w 143"/>
                  <a:gd name="T3" fmla="*/ 32 h 227"/>
                  <a:gd name="T4" fmla="*/ 143 w 143"/>
                  <a:gd name="T5" fmla="*/ 19 h 227"/>
                  <a:gd name="T6" fmla="*/ 143 w 143"/>
                  <a:gd name="T7" fmla="*/ 12 h 227"/>
                  <a:gd name="T8" fmla="*/ 130 w 143"/>
                  <a:gd name="T9" fmla="*/ 0 h 227"/>
                  <a:gd name="T10" fmla="*/ 49 w 143"/>
                  <a:gd name="T11" fmla="*/ 0 h 227"/>
                  <a:gd name="T12" fmla="*/ 36 w 143"/>
                  <a:gd name="T13" fmla="*/ 12 h 227"/>
                  <a:gd name="T14" fmla="*/ 36 w 143"/>
                  <a:gd name="T15" fmla="*/ 19 h 227"/>
                  <a:gd name="T16" fmla="*/ 49 w 143"/>
                  <a:gd name="T17" fmla="*/ 32 h 227"/>
                  <a:gd name="T18" fmla="*/ 49 w 143"/>
                  <a:gd name="T19" fmla="*/ 32 h 227"/>
                  <a:gd name="T20" fmla="*/ 49 w 143"/>
                  <a:gd name="T21" fmla="*/ 105 h 227"/>
                  <a:gd name="T22" fmla="*/ 42 w 143"/>
                  <a:gd name="T23" fmla="*/ 138 h 227"/>
                  <a:gd name="T24" fmla="*/ 0 w 143"/>
                  <a:gd name="T25"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227">
                    <a:moveTo>
                      <a:pt x="130" y="32"/>
                    </a:moveTo>
                    <a:cubicBezTo>
                      <a:pt x="130" y="32"/>
                      <a:pt x="130" y="32"/>
                      <a:pt x="130" y="32"/>
                    </a:cubicBezTo>
                    <a:cubicBezTo>
                      <a:pt x="137" y="32"/>
                      <a:pt x="143" y="26"/>
                      <a:pt x="143" y="19"/>
                    </a:cubicBezTo>
                    <a:cubicBezTo>
                      <a:pt x="143" y="12"/>
                      <a:pt x="143" y="12"/>
                      <a:pt x="143" y="12"/>
                    </a:cubicBezTo>
                    <a:cubicBezTo>
                      <a:pt x="143" y="5"/>
                      <a:pt x="137" y="0"/>
                      <a:pt x="130" y="0"/>
                    </a:cubicBezTo>
                    <a:cubicBezTo>
                      <a:pt x="49" y="0"/>
                      <a:pt x="49" y="0"/>
                      <a:pt x="49" y="0"/>
                    </a:cubicBezTo>
                    <a:cubicBezTo>
                      <a:pt x="42" y="0"/>
                      <a:pt x="36" y="5"/>
                      <a:pt x="36" y="12"/>
                    </a:cubicBezTo>
                    <a:cubicBezTo>
                      <a:pt x="36" y="19"/>
                      <a:pt x="36" y="19"/>
                      <a:pt x="36" y="19"/>
                    </a:cubicBezTo>
                    <a:cubicBezTo>
                      <a:pt x="36" y="26"/>
                      <a:pt x="42" y="32"/>
                      <a:pt x="49" y="32"/>
                    </a:cubicBezTo>
                    <a:cubicBezTo>
                      <a:pt x="49" y="32"/>
                      <a:pt x="49" y="32"/>
                      <a:pt x="49" y="32"/>
                    </a:cubicBezTo>
                    <a:cubicBezTo>
                      <a:pt x="49" y="105"/>
                      <a:pt x="49" y="105"/>
                      <a:pt x="49" y="105"/>
                    </a:cubicBezTo>
                    <a:cubicBezTo>
                      <a:pt x="49" y="117"/>
                      <a:pt x="47" y="128"/>
                      <a:pt x="42" y="138"/>
                    </a:cubicBezTo>
                    <a:cubicBezTo>
                      <a:pt x="0" y="227"/>
                      <a:pt x="0" y="227"/>
                      <a:pt x="0" y="227"/>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70">
                <a:extLst>
                  <a:ext uri="{FF2B5EF4-FFF2-40B4-BE49-F238E27FC236}">
                    <a16:creationId xmlns:a16="http://schemas.microsoft.com/office/drawing/2014/main" id="{B95973A8-6908-464B-BCD7-D4F7BEA62BA5}"/>
                  </a:ext>
                </a:extLst>
              </p:cNvPr>
              <p:cNvSpPr>
                <a:spLocks/>
              </p:cNvSpPr>
              <p:nvPr/>
            </p:nvSpPr>
            <p:spPr bwMode="auto">
              <a:xfrm>
                <a:off x="7888288" y="5559426"/>
                <a:ext cx="377825" cy="503238"/>
              </a:xfrm>
              <a:custGeom>
                <a:avLst/>
                <a:gdLst>
                  <a:gd name="T0" fmla="*/ 0 w 238"/>
                  <a:gd name="T1" fmla="*/ 318 h 318"/>
                  <a:gd name="T2" fmla="*/ 90 w 238"/>
                  <a:gd name="T3" fmla="*/ 318 h 318"/>
                  <a:gd name="T4" fmla="*/ 194 w 238"/>
                  <a:gd name="T5" fmla="*/ 318 h 318"/>
                  <a:gd name="T6" fmla="*/ 227 w 238"/>
                  <a:gd name="T7" fmla="*/ 268 h 318"/>
                  <a:gd name="T8" fmla="*/ 138 w 238"/>
                  <a:gd name="T9" fmla="*/ 79 h 318"/>
                  <a:gd name="T10" fmla="*/ 130 w 238"/>
                  <a:gd name="T11" fmla="*/ 46 h 318"/>
                  <a:gd name="T12" fmla="*/ 130 w 238"/>
                  <a:gd name="T13" fmla="*/ 0 h 318"/>
                </a:gdLst>
                <a:ahLst/>
                <a:cxnLst>
                  <a:cxn ang="0">
                    <a:pos x="T0" y="T1"/>
                  </a:cxn>
                  <a:cxn ang="0">
                    <a:pos x="T2" y="T3"/>
                  </a:cxn>
                  <a:cxn ang="0">
                    <a:pos x="T4" y="T5"/>
                  </a:cxn>
                  <a:cxn ang="0">
                    <a:pos x="T6" y="T7"/>
                  </a:cxn>
                  <a:cxn ang="0">
                    <a:pos x="T8" y="T9"/>
                  </a:cxn>
                  <a:cxn ang="0">
                    <a:pos x="T10" y="T11"/>
                  </a:cxn>
                  <a:cxn ang="0">
                    <a:pos x="T12" y="T13"/>
                  </a:cxn>
                </a:cxnLst>
                <a:rect l="0" t="0" r="r" b="b"/>
                <a:pathLst>
                  <a:path w="238" h="318">
                    <a:moveTo>
                      <a:pt x="0" y="318"/>
                    </a:moveTo>
                    <a:cubicBezTo>
                      <a:pt x="90" y="318"/>
                      <a:pt x="90" y="318"/>
                      <a:pt x="90" y="318"/>
                    </a:cubicBezTo>
                    <a:cubicBezTo>
                      <a:pt x="194" y="318"/>
                      <a:pt x="194" y="318"/>
                      <a:pt x="194" y="318"/>
                    </a:cubicBezTo>
                    <a:cubicBezTo>
                      <a:pt x="220" y="318"/>
                      <a:pt x="238" y="291"/>
                      <a:pt x="227" y="268"/>
                    </a:cubicBezTo>
                    <a:cubicBezTo>
                      <a:pt x="138" y="79"/>
                      <a:pt x="138" y="79"/>
                      <a:pt x="138" y="79"/>
                    </a:cubicBezTo>
                    <a:cubicBezTo>
                      <a:pt x="133" y="69"/>
                      <a:pt x="130" y="58"/>
                      <a:pt x="130" y="46"/>
                    </a:cubicBezTo>
                    <a:cubicBezTo>
                      <a:pt x="130" y="0"/>
                      <a:pt x="130" y="0"/>
                      <a:pt x="130" y="0"/>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Line 71">
                <a:extLst>
                  <a:ext uri="{FF2B5EF4-FFF2-40B4-BE49-F238E27FC236}">
                    <a16:creationId xmlns:a16="http://schemas.microsoft.com/office/drawing/2014/main" id="{D05F5537-2784-4CF1-962B-AEE525B44B81}"/>
                  </a:ext>
                </a:extLst>
              </p:cNvPr>
              <p:cNvSpPr>
                <a:spLocks noChangeShapeType="1"/>
              </p:cNvSpPr>
              <p:nvPr/>
            </p:nvSpPr>
            <p:spPr bwMode="auto">
              <a:xfrm flipH="1">
                <a:off x="8048626" y="5516564"/>
                <a:ext cx="46038"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Line 72">
                <a:extLst>
                  <a:ext uri="{FF2B5EF4-FFF2-40B4-BE49-F238E27FC236}">
                    <a16:creationId xmlns:a16="http://schemas.microsoft.com/office/drawing/2014/main" id="{5F1527CB-C4C9-48CD-80A3-8882AFDF150C}"/>
                  </a:ext>
                </a:extLst>
              </p:cNvPr>
              <p:cNvSpPr>
                <a:spLocks noChangeShapeType="1"/>
              </p:cNvSpPr>
              <p:nvPr/>
            </p:nvSpPr>
            <p:spPr bwMode="auto">
              <a:xfrm>
                <a:off x="7723188" y="5621339"/>
                <a:ext cx="44450"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73">
                <a:extLst>
                  <a:ext uri="{FF2B5EF4-FFF2-40B4-BE49-F238E27FC236}">
                    <a16:creationId xmlns:a16="http://schemas.microsoft.com/office/drawing/2014/main" id="{B1BE836E-136E-436F-98CC-04647118E61F}"/>
                  </a:ext>
                </a:extLst>
              </p:cNvPr>
              <p:cNvSpPr>
                <a:spLocks/>
              </p:cNvSpPr>
              <p:nvPr/>
            </p:nvSpPr>
            <p:spPr bwMode="auto">
              <a:xfrm>
                <a:off x="7702551" y="5570539"/>
                <a:ext cx="166688" cy="492125"/>
              </a:xfrm>
              <a:custGeom>
                <a:avLst/>
                <a:gdLst>
                  <a:gd name="T0" fmla="*/ 12 w 106"/>
                  <a:gd name="T1" fmla="*/ 59 h 311"/>
                  <a:gd name="T2" fmla="*/ 12 w 106"/>
                  <a:gd name="T3" fmla="*/ 275 h 311"/>
                  <a:gd name="T4" fmla="*/ 48 w 106"/>
                  <a:gd name="T5" fmla="*/ 311 h 311"/>
                  <a:gd name="T6" fmla="*/ 58 w 106"/>
                  <a:gd name="T7" fmla="*/ 311 h 311"/>
                  <a:gd name="T8" fmla="*/ 94 w 106"/>
                  <a:gd name="T9" fmla="*/ 275 h 311"/>
                  <a:gd name="T10" fmla="*/ 94 w 106"/>
                  <a:gd name="T11" fmla="*/ 32 h 311"/>
                  <a:gd name="T12" fmla="*/ 94 w 106"/>
                  <a:gd name="T13" fmla="*/ 32 h 311"/>
                  <a:gd name="T14" fmla="*/ 106 w 106"/>
                  <a:gd name="T15" fmla="*/ 20 h 311"/>
                  <a:gd name="T16" fmla="*/ 106 w 106"/>
                  <a:gd name="T17" fmla="*/ 12 h 311"/>
                  <a:gd name="T18" fmla="*/ 94 w 106"/>
                  <a:gd name="T19" fmla="*/ 0 h 311"/>
                  <a:gd name="T20" fmla="*/ 12 w 106"/>
                  <a:gd name="T21" fmla="*/ 0 h 311"/>
                  <a:gd name="T22" fmla="*/ 0 w 106"/>
                  <a:gd name="T23" fmla="*/ 12 h 311"/>
                  <a:gd name="T24" fmla="*/ 0 w 106"/>
                  <a:gd name="T25" fmla="*/ 20 h 311"/>
                  <a:gd name="T26" fmla="*/ 12 w 106"/>
                  <a:gd name="T27" fmla="*/ 3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311">
                    <a:moveTo>
                      <a:pt x="12" y="59"/>
                    </a:moveTo>
                    <a:cubicBezTo>
                      <a:pt x="12" y="275"/>
                      <a:pt x="12" y="275"/>
                      <a:pt x="12" y="275"/>
                    </a:cubicBezTo>
                    <a:cubicBezTo>
                      <a:pt x="12" y="295"/>
                      <a:pt x="28" y="311"/>
                      <a:pt x="48" y="311"/>
                    </a:cubicBezTo>
                    <a:cubicBezTo>
                      <a:pt x="58" y="311"/>
                      <a:pt x="58" y="311"/>
                      <a:pt x="58" y="311"/>
                    </a:cubicBezTo>
                    <a:cubicBezTo>
                      <a:pt x="78" y="311"/>
                      <a:pt x="94" y="295"/>
                      <a:pt x="94" y="275"/>
                    </a:cubicBezTo>
                    <a:cubicBezTo>
                      <a:pt x="94" y="32"/>
                      <a:pt x="94" y="32"/>
                      <a:pt x="94" y="32"/>
                    </a:cubicBezTo>
                    <a:cubicBezTo>
                      <a:pt x="94" y="32"/>
                      <a:pt x="94" y="32"/>
                      <a:pt x="94" y="32"/>
                    </a:cubicBezTo>
                    <a:cubicBezTo>
                      <a:pt x="101" y="32"/>
                      <a:pt x="106" y="26"/>
                      <a:pt x="106" y="20"/>
                    </a:cubicBezTo>
                    <a:cubicBezTo>
                      <a:pt x="106" y="12"/>
                      <a:pt x="106" y="12"/>
                      <a:pt x="106" y="12"/>
                    </a:cubicBezTo>
                    <a:cubicBezTo>
                      <a:pt x="106" y="5"/>
                      <a:pt x="101" y="0"/>
                      <a:pt x="94" y="0"/>
                    </a:cubicBezTo>
                    <a:cubicBezTo>
                      <a:pt x="12" y="0"/>
                      <a:pt x="12" y="0"/>
                      <a:pt x="12" y="0"/>
                    </a:cubicBezTo>
                    <a:cubicBezTo>
                      <a:pt x="5" y="0"/>
                      <a:pt x="0" y="5"/>
                      <a:pt x="0" y="12"/>
                    </a:cubicBezTo>
                    <a:cubicBezTo>
                      <a:pt x="0" y="20"/>
                      <a:pt x="0" y="20"/>
                      <a:pt x="0" y="20"/>
                    </a:cubicBezTo>
                    <a:cubicBezTo>
                      <a:pt x="0" y="26"/>
                      <a:pt x="5" y="32"/>
                      <a:pt x="12" y="32"/>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58" name="Rühm 157">
            <a:extLst>
              <a:ext uri="{FF2B5EF4-FFF2-40B4-BE49-F238E27FC236}">
                <a16:creationId xmlns:a16="http://schemas.microsoft.com/office/drawing/2014/main" id="{920EEA4B-4624-4019-AD22-5F83E8926267}"/>
              </a:ext>
            </a:extLst>
          </p:cNvPr>
          <p:cNvGrpSpPr/>
          <p:nvPr/>
        </p:nvGrpSpPr>
        <p:grpSpPr>
          <a:xfrm>
            <a:off x="6273802" y="5661026"/>
            <a:ext cx="501650" cy="544513"/>
            <a:chOff x="6543676" y="5661026"/>
            <a:chExt cx="501650" cy="544513"/>
          </a:xfrm>
        </p:grpSpPr>
        <p:sp>
          <p:nvSpPr>
            <p:cNvPr id="79" name="Freeform 74">
              <a:extLst>
                <a:ext uri="{FF2B5EF4-FFF2-40B4-BE49-F238E27FC236}">
                  <a16:creationId xmlns:a16="http://schemas.microsoft.com/office/drawing/2014/main" id="{261D2761-718A-4C8B-84A5-166795884D91}"/>
                </a:ext>
              </a:extLst>
            </p:cNvPr>
            <p:cNvSpPr>
              <a:spLocks/>
            </p:cNvSpPr>
            <p:nvPr/>
          </p:nvSpPr>
          <p:spPr bwMode="auto">
            <a:xfrm>
              <a:off x="6713538" y="5661026"/>
              <a:ext cx="161925" cy="290513"/>
            </a:xfrm>
            <a:custGeom>
              <a:avLst/>
              <a:gdLst>
                <a:gd name="T0" fmla="*/ 59 w 102"/>
                <a:gd name="T1" fmla="*/ 156 h 183"/>
                <a:gd name="T2" fmla="*/ 102 w 102"/>
                <a:gd name="T3" fmla="*/ 77 h 183"/>
                <a:gd name="T4" fmla="*/ 56 w 102"/>
                <a:gd name="T5" fmla="*/ 77 h 183"/>
                <a:gd name="T6" fmla="*/ 68 w 102"/>
                <a:gd name="T7" fmla="*/ 0 h 183"/>
                <a:gd name="T8" fmla="*/ 0 w 102"/>
                <a:gd name="T9" fmla="*/ 107 h 183"/>
                <a:gd name="T10" fmla="*/ 47 w 102"/>
                <a:gd name="T11" fmla="*/ 107 h 183"/>
                <a:gd name="T12" fmla="*/ 35 w 10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02" h="183">
                  <a:moveTo>
                    <a:pt x="59" y="156"/>
                  </a:moveTo>
                  <a:lnTo>
                    <a:pt x="102" y="77"/>
                  </a:lnTo>
                  <a:lnTo>
                    <a:pt x="56" y="77"/>
                  </a:lnTo>
                  <a:lnTo>
                    <a:pt x="68" y="0"/>
                  </a:lnTo>
                  <a:lnTo>
                    <a:pt x="0" y="107"/>
                  </a:lnTo>
                  <a:lnTo>
                    <a:pt x="47" y="107"/>
                  </a:lnTo>
                  <a:lnTo>
                    <a:pt x="35" y="183"/>
                  </a:ln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75">
              <a:extLst>
                <a:ext uri="{FF2B5EF4-FFF2-40B4-BE49-F238E27FC236}">
                  <a16:creationId xmlns:a16="http://schemas.microsoft.com/office/drawing/2014/main" id="{FACE95E8-00E5-413C-9A81-CFF95D8EE0CA}"/>
                </a:ext>
              </a:extLst>
            </p:cNvPr>
            <p:cNvSpPr>
              <a:spLocks/>
            </p:cNvSpPr>
            <p:nvPr/>
          </p:nvSpPr>
          <p:spPr bwMode="auto">
            <a:xfrm>
              <a:off x="6543676" y="5726114"/>
              <a:ext cx="250825" cy="479425"/>
            </a:xfrm>
            <a:custGeom>
              <a:avLst/>
              <a:gdLst>
                <a:gd name="T0" fmla="*/ 158 w 158"/>
                <a:gd name="T1" fmla="*/ 238 h 303"/>
                <a:gd name="T2" fmla="*/ 65 w 158"/>
                <a:gd name="T3" fmla="*/ 145 h 303"/>
                <a:gd name="T4" fmla="*/ 65 w 158"/>
                <a:gd name="T5" fmla="*/ 0 h 303"/>
                <a:gd name="T6" fmla="*/ 0 w 158"/>
                <a:gd name="T7" fmla="*/ 0 h 303"/>
                <a:gd name="T8" fmla="*/ 0 w 158"/>
                <a:gd name="T9" fmla="*/ 145 h 303"/>
                <a:gd name="T10" fmla="*/ 158 w 158"/>
                <a:gd name="T11" fmla="*/ 303 h 303"/>
              </a:gdLst>
              <a:ahLst/>
              <a:cxnLst>
                <a:cxn ang="0">
                  <a:pos x="T0" y="T1"/>
                </a:cxn>
                <a:cxn ang="0">
                  <a:pos x="T2" y="T3"/>
                </a:cxn>
                <a:cxn ang="0">
                  <a:pos x="T4" y="T5"/>
                </a:cxn>
                <a:cxn ang="0">
                  <a:pos x="T6" y="T7"/>
                </a:cxn>
                <a:cxn ang="0">
                  <a:pos x="T8" y="T9"/>
                </a:cxn>
                <a:cxn ang="0">
                  <a:pos x="T10" y="T11"/>
                </a:cxn>
              </a:cxnLst>
              <a:rect l="0" t="0" r="r" b="b"/>
              <a:pathLst>
                <a:path w="158" h="303">
                  <a:moveTo>
                    <a:pt x="158" y="238"/>
                  </a:moveTo>
                  <a:cubicBezTo>
                    <a:pt x="107" y="238"/>
                    <a:pt x="65" y="197"/>
                    <a:pt x="65" y="145"/>
                  </a:cubicBezTo>
                  <a:cubicBezTo>
                    <a:pt x="65" y="0"/>
                    <a:pt x="65" y="0"/>
                    <a:pt x="65" y="0"/>
                  </a:cubicBezTo>
                  <a:cubicBezTo>
                    <a:pt x="0" y="0"/>
                    <a:pt x="0" y="0"/>
                    <a:pt x="0" y="0"/>
                  </a:cubicBezTo>
                  <a:cubicBezTo>
                    <a:pt x="0" y="145"/>
                    <a:pt x="0" y="145"/>
                    <a:pt x="0" y="145"/>
                  </a:cubicBezTo>
                  <a:cubicBezTo>
                    <a:pt x="0" y="233"/>
                    <a:pt x="71" y="303"/>
                    <a:pt x="158" y="303"/>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76">
              <a:extLst>
                <a:ext uri="{FF2B5EF4-FFF2-40B4-BE49-F238E27FC236}">
                  <a16:creationId xmlns:a16="http://schemas.microsoft.com/office/drawing/2014/main" id="{80E91C18-92C3-4749-B486-F51A310B62B9}"/>
                </a:ext>
              </a:extLst>
            </p:cNvPr>
            <p:cNvSpPr>
              <a:spLocks/>
            </p:cNvSpPr>
            <p:nvPr/>
          </p:nvSpPr>
          <p:spPr bwMode="auto">
            <a:xfrm>
              <a:off x="6794501" y="5726114"/>
              <a:ext cx="250825" cy="458788"/>
            </a:xfrm>
            <a:custGeom>
              <a:avLst/>
              <a:gdLst>
                <a:gd name="T0" fmla="*/ 64 w 158"/>
                <a:gd name="T1" fmla="*/ 290 h 290"/>
                <a:gd name="T2" fmla="*/ 158 w 158"/>
                <a:gd name="T3" fmla="*/ 145 h 290"/>
                <a:gd name="T4" fmla="*/ 158 w 158"/>
                <a:gd name="T5" fmla="*/ 0 h 290"/>
                <a:gd name="T6" fmla="*/ 93 w 158"/>
                <a:gd name="T7" fmla="*/ 0 h 290"/>
                <a:gd name="T8" fmla="*/ 93 w 158"/>
                <a:gd name="T9" fmla="*/ 145 h 290"/>
                <a:gd name="T10" fmla="*/ 0 w 158"/>
                <a:gd name="T11" fmla="*/ 238 h 290"/>
                <a:gd name="T12" fmla="*/ 0 w 158"/>
                <a:gd name="T13" fmla="*/ 238 h 290"/>
              </a:gdLst>
              <a:ahLst/>
              <a:cxnLst>
                <a:cxn ang="0">
                  <a:pos x="T0" y="T1"/>
                </a:cxn>
                <a:cxn ang="0">
                  <a:pos x="T2" y="T3"/>
                </a:cxn>
                <a:cxn ang="0">
                  <a:pos x="T4" y="T5"/>
                </a:cxn>
                <a:cxn ang="0">
                  <a:pos x="T6" y="T7"/>
                </a:cxn>
                <a:cxn ang="0">
                  <a:pos x="T8" y="T9"/>
                </a:cxn>
                <a:cxn ang="0">
                  <a:pos x="T10" y="T11"/>
                </a:cxn>
                <a:cxn ang="0">
                  <a:pos x="T12" y="T13"/>
                </a:cxn>
              </a:cxnLst>
              <a:rect l="0" t="0" r="r" b="b"/>
              <a:pathLst>
                <a:path w="158" h="290">
                  <a:moveTo>
                    <a:pt x="64" y="290"/>
                  </a:moveTo>
                  <a:cubicBezTo>
                    <a:pt x="120" y="265"/>
                    <a:pt x="158" y="210"/>
                    <a:pt x="158" y="145"/>
                  </a:cubicBezTo>
                  <a:cubicBezTo>
                    <a:pt x="158" y="0"/>
                    <a:pt x="158" y="0"/>
                    <a:pt x="158" y="0"/>
                  </a:cubicBezTo>
                  <a:cubicBezTo>
                    <a:pt x="93" y="0"/>
                    <a:pt x="93" y="0"/>
                    <a:pt x="93" y="0"/>
                  </a:cubicBezTo>
                  <a:cubicBezTo>
                    <a:pt x="93" y="145"/>
                    <a:pt x="93" y="145"/>
                    <a:pt x="93" y="145"/>
                  </a:cubicBezTo>
                  <a:cubicBezTo>
                    <a:pt x="93" y="197"/>
                    <a:pt x="52" y="238"/>
                    <a:pt x="0" y="238"/>
                  </a:cubicBezTo>
                  <a:cubicBezTo>
                    <a:pt x="0" y="238"/>
                    <a:pt x="0" y="238"/>
                    <a:pt x="0" y="238"/>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7" name="Rühm 166">
            <a:extLst>
              <a:ext uri="{FF2B5EF4-FFF2-40B4-BE49-F238E27FC236}">
                <a16:creationId xmlns:a16="http://schemas.microsoft.com/office/drawing/2014/main" id="{E04E835D-F91B-4B62-AF2A-2E8A8272A287}"/>
              </a:ext>
            </a:extLst>
          </p:cNvPr>
          <p:cNvGrpSpPr/>
          <p:nvPr/>
        </p:nvGrpSpPr>
        <p:grpSpPr>
          <a:xfrm>
            <a:off x="9242427" y="2638426"/>
            <a:ext cx="441325" cy="477838"/>
            <a:chOff x="9512301" y="2638426"/>
            <a:chExt cx="441325" cy="477838"/>
          </a:xfrm>
        </p:grpSpPr>
        <p:sp>
          <p:nvSpPr>
            <p:cNvPr id="82" name="Freeform 77">
              <a:extLst>
                <a:ext uri="{FF2B5EF4-FFF2-40B4-BE49-F238E27FC236}">
                  <a16:creationId xmlns:a16="http://schemas.microsoft.com/office/drawing/2014/main" id="{19D01D6A-D7A5-4FD0-BFFD-5063D20186F4}"/>
                </a:ext>
              </a:extLst>
            </p:cNvPr>
            <p:cNvSpPr>
              <a:spLocks/>
            </p:cNvSpPr>
            <p:nvPr/>
          </p:nvSpPr>
          <p:spPr bwMode="auto">
            <a:xfrm>
              <a:off x="9661526" y="2638426"/>
              <a:ext cx="142875" cy="255588"/>
            </a:xfrm>
            <a:custGeom>
              <a:avLst/>
              <a:gdLst>
                <a:gd name="T0" fmla="*/ 52 w 90"/>
                <a:gd name="T1" fmla="*/ 137 h 161"/>
                <a:gd name="T2" fmla="*/ 90 w 90"/>
                <a:gd name="T3" fmla="*/ 68 h 161"/>
                <a:gd name="T4" fmla="*/ 49 w 90"/>
                <a:gd name="T5" fmla="*/ 68 h 161"/>
                <a:gd name="T6" fmla="*/ 59 w 90"/>
                <a:gd name="T7" fmla="*/ 0 h 161"/>
                <a:gd name="T8" fmla="*/ 0 w 90"/>
                <a:gd name="T9" fmla="*/ 94 h 161"/>
                <a:gd name="T10" fmla="*/ 41 w 90"/>
                <a:gd name="T11" fmla="*/ 93 h 161"/>
                <a:gd name="T12" fmla="*/ 31 w 90"/>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90" h="161">
                  <a:moveTo>
                    <a:pt x="52" y="137"/>
                  </a:moveTo>
                  <a:lnTo>
                    <a:pt x="90" y="68"/>
                  </a:lnTo>
                  <a:lnTo>
                    <a:pt x="49" y="68"/>
                  </a:lnTo>
                  <a:lnTo>
                    <a:pt x="59" y="0"/>
                  </a:lnTo>
                  <a:lnTo>
                    <a:pt x="0" y="94"/>
                  </a:lnTo>
                  <a:lnTo>
                    <a:pt x="41" y="93"/>
                  </a:lnTo>
                  <a:lnTo>
                    <a:pt x="31" y="161"/>
                  </a:ln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78">
              <a:extLst>
                <a:ext uri="{FF2B5EF4-FFF2-40B4-BE49-F238E27FC236}">
                  <a16:creationId xmlns:a16="http://schemas.microsoft.com/office/drawing/2014/main" id="{DDDD0290-FE9F-4AFD-9F35-719DB469751C}"/>
                </a:ext>
              </a:extLst>
            </p:cNvPr>
            <p:cNvSpPr>
              <a:spLocks/>
            </p:cNvSpPr>
            <p:nvPr/>
          </p:nvSpPr>
          <p:spPr bwMode="auto">
            <a:xfrm>
              <a:off x="9512301" y="2695576"/>
              <a:ext cx="220663" cy="420688"/>
            </a:xfrm>
            <a:custGeom>
              <a:avLst/>
              <a:gdLst>
                <a:gd name="T0" fmla="*/ 139 w 139"/>
                <a:gd name="T1" fmla="*/ 209 h 266"/>
                <a:gd name="T2" fmla="*/ 57 w 139"/>
                <a:gd name="T3" fmla="*/ 127 h 266"/>
                <a:gd name="T4" fmla="*/ 57 w 139"/>
                <a:gd name="T5" fmla="*/ 0 h 266"/>
                <a:gd name="T6" fmla="*/ 0 w 139"/>
                <a:gd name="T7" fmla="*/ 0 h 266"/>
                <a:gd name="T8" fmla="*/ 0 w 139"/>
                <a:gd name="T9" fmla="*/ 127 h 266"/>
                <a:gd name="T10" fmla="*/ 139 w 139"/>
                <a:gd name="T11" fmla="*/ 266 h 266"/>
              </a:gdLst>
              <a:ahLst/>
              <a:cxnLst>
                <a:cxn ang="0">
                  <a:pos x="T0" y="T1"/>
                </a:cxn>
                <a:cxn ang="0">
                  <a:pos x="T2" y="T3"/>
                </a:cxn>
                <a:cxn ang="0">
                  <a:pos x="T4" y="T5"/>
                </a:cxn>
                <a:cxn ang="0">
                  <a:pos x="T6" y="T7"/>
                </a:cxn>
                <a:cxn ang="0">
                  <a:pos x="T8" y="T9"/>
                </a:cxn>
                <a:cxn ang="0">
                  <a:pos x="T10" y="T11"/>
                </a:cxn>
              </a:cxnLst>
              <a:rect l="0" t="0" r="r" b="b"/>
              <a:pathLst>
                <a:path w="139" h="266">
                  <a:moveTo>
                    <a:pt x="139" y="209"/>
                  </a:moveTo>
                  <a:cubicBezTo>
                    <a:pt x="94" y="209"/>
                    <a:pt x="57" y="173"/>
                    <a:pt x="57" y="127"/>
                  </a:cubicBezTo>
                  <a:cubicBezTo>
                    <a:pt x="57" y="0"/>
                    <a:pt x="57" y="0"/>
                    <a:pt x="57" y="0"/>
                  </a:cubicBezTo>
                  <a:cubicBezTo>
                    <a:pt x="0" y="0"/>
                    <a:pt x="0" y="0"/>
                    <a:pt x="0" y="0"/>
                  </a:cubicBezTo>
                  <a:cubicBezTo>
                    <a:pt x="0" y="127"/>
                    <a:pt x="0" y="127"/>
                    <a:pt x="0" y="127"/>
                  </a:cubicBezTo>
                  <a:cubicBezTo>
                    <a:pt x="0" y="204"/>
                    <a:pt x="62" y="266"/>
                    <a:pt x="139" y="266"/>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79">
              <a:extLst>
                <a:ext uri="{FF2B5EF4-FFF2-40B4-BE49-F238E27FC236}">
                  <a16:creationId xmlns:a16="http://schemas.microsoft.com/office/drawing/2014/main" id="{48FC26B4-A552-4459-9B30-D1C5E7CF9294}"/>
                </a:ext>
              </a:extLst>
            </p:cNvPr>
            <p:cNvSpPr>
              <a:spLocks/>
            </p:cNvSpPr>
            <p:nvPr/>
          </p:nvSpPr>
          <p:spPr bwMode="auto">
            <a:xfrm>
              <a:off x="9732963" y="2695576"/>
              <a:ext cx="220663" cy="403225"/>
            </a:xfrm>
            <a:custGeom>
              <a:avLst/>
              <a:gdLst>
                <a:gd name="T0" fmla="*/ 56 w 139"/>
                <a:gd name="T1" fmla="*/ 255 h 255"/>
                <a:gd name="T2" fmla="*/ 139 w 139"/>
                <a:gd name="T3" fmla="*/ 127 h 255"/>
                <a:gd name="T4" fmla="*/ 139 w 139"/>
                <a:gd name="T5" fmla="*/ 0 h 255"/>
                <a:gd name="T6" fmla="*/ 82 w 139"/>
                <a:gd name="T7" fmla="*/ 0 h 255"/>
                <a:gd name="T8" fmla="*/ 82 w 139"/>
                <a:gd name="T9" fmla="*/ 127 h 255"/>
                <a:gd name="T10" fmla="*/ 0 w 139"/>
                <a:gd name="T11" fmla="*/ 209 h 255"/>
                <a:gd name="T12" fmla="*/ 0 w 139"/>
                <a:gd name="T13" fmla="*/ 209 h 255"/>
              </a:gdLst>
              <a:ahLst/>
              <a:cxnLst>
                <a:cxn ang="0">
                  <a:pos x="T0" y="T1"/>
                </a:cxn>
                <a:cxn ang="0">
                  <a:pos x="T2" y="T3"/>
                </a:cxn>
                <a:cxn ang="0">
                  <a:pos x="T4" y="T5"/>
                </a:cxn>
                <a:cxn ang="0">
                  <a:pos x="T6" y="T7"/>
                </a:cxn>
                <a:cxn ang="0">
                  <a:pos x="T8" y="T9"/>
                </a:cxn>
                <a:cxn ang="0">
                  <a:pos x="T10" y="T11"/>
                </a:cxn>
                <a:cxn ang="0">
                  <a:pos x="T12" y="T13"/>
                </a:cxn>
              </a:cxnLst>
              <a:rect l="0" t="0" r="r" b="b"/>
              <a:pathLst>
                <a:path w="139" h="255">
                  <a:moveTo>
                    <a:pt x="56" y="255"/>
                  </a:moveTo>
                  <a:cubicBezTo>
                    <a:pt x="105" y="233"/>
                    <a:pt x="139" y="184"/>
                    <a:pt x="139" y="127"/>
                  </a:cubicBezTo>
                  <a:cubicBezTo>
                    <a:pt x="139" y="0"/>
                    <a:pt x="139" y="0"/>
                    <a:pt x="139" y="0"/>
                  </a:cubicBezTo>
                  <a:cubicBezTo>
                    <a:pt x="82" y="0"/>
                    <a:pt x="82" y="0"/>
                    <a:pt x="82" y="0"/>
                  </a:cubicBezTo>
                  <a:cubicBezTo>
                    <a:pt x="82" y="127"/>
                    <a:pt x="82" y="127"/>
                    <a:pt x="82" y="127"/>
                  </a:cubicBezTo>
                  <a:cubicBezTo>
                    <a:pt x="82" y="173"/>
                    <a:pt x="45" y="209"/>
                    <a:pt x="0" y="209"/>
                  </a:cubicBezTo>
                  <a:cubicBezTo>
                    <a:pt x="0" y="209"/>
                    <a:pt x="0" y="209"/>
                    <a:pt x="0" y="209"/>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Rühm 186">
            <a:extLst>
              <a:ext uri="{FF2B5EF4-FFF2-40B4-BE49-F238E27FC236}">
                <a16:creationId xmlns:a16="http://schemas.microsoft.com/office/drawing/2014/main" id="{2B79DB49-D2B1-4469-817C-8BE5C12BBB79}"/>
              </a:ext>
            </a:extLst>
          </p:cNvPr>
          <p:cNvGrpSpPr/>
          <p:nvPr/>
        </p:nvGrpSpPr>
        <p:grpSpPr>
          <a:xfrm>
            <a:off x="5168902" y="5562601"/>
            <a:ext cx="646113" cy="642938"/>
            <a:chOff x="5438776" y="5562601"/>
            <a:chExt cx="646113" cy="642938"/>
          </a:xfrm>
        </p:grpSpPr>
        <p:sp>
          <p:nvSpPr>
            <p:cNvPr id="8" name="Oval 5">
              <a:extLst>
                <a:ext uri="{FF2B5EF4-FFF2-40B4-BE49-F238E27FC236}">
                  <a16:creationId xmlns:a16="http://schemas.microsoft.com/office/drawing/2014/main" id="{263D7104-0E77-4A49-9182-185BFE41F719}"/>
                </a:ext>
              </a:extLst>
            </p:cNvPr>
            <p:cNvSpPr>
              <a:spLocks noChangeArrowheads="1"/>
            </p:cNvSpPr>
            <p:nvPr/>
          </p:nvSpPr>
          <p:spPr bwMode="auto">
            <a:xfrm>
              <a:off x="5438776" y="5562601"/>
              <a:ext cx="646113" cy="6429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72" name="Rühm 171">
              <a:extLst>
                <a:ext uri="{FF2B5EF4-FFF2-40B4-BE49-F238E27FC236}">
                  <a16:creationId xmlns:a16="http://schemas.microsoft.com/office/drawing/2014/main" id="{183238C4-B49D-42B1-9497-99F207D2B49A}"/>
                </a:ext>
              </a:extLst>
            </p:cNvPr>
            <p:cNvGrpSpPr/>
            <p:nvPr/>
          </p:nvGrpSpPr>
          <p:grpSpPr>
            <a:xfrm>
              <a:off x="5611813" y="5688014"/>
              <a:ext cx="290513" cy="420688"/>
              <a:chOff x="5611813" y="5688014"/>
              <a:chExt cx="290513" cy="420688"/>
            </a:xfrm>
          </p:grpSpPr>
          <p:sp>
            <p:nvSpPr>
              <p:cNvPr id="85" name="Line 80">
                <a:extLst>
                  <a:ext uri="{FF2B5EF4-FFF2-40B4-BE49-F238E27FC236}">
                    <a16:creationId xmlns:a16="http://schemas.microsoft.com/office/drawing/2014/main" id="{78432114-BB24-43D6-90F9-F2B45A22523A}"/>
                  </a:ext>
                </a:extLst>
              </p:cNvPr>
              <p:cNvSpPr>
                <a:spLocks noChangeShapeType="1"/>
              </p:cNvSpPr>
              <p:nvPr/>
            </p:nvSpPr>
            <p:spPr bwMode="auto">
              <a:xfrm>
                <a:off x="5627688" y="5730876"/>
                <a:ext cx="41275" cy="0"/>
              </a:xfrm>
              <a:prstGeom prst="line">
                <a:avLst/>
              </a:prstGeom>
              <a:noFill/>
              <a:ln w="19050" cap="rnd">
                <a:solidFill>
                  <a:srgbClr val="0000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Line 81">
                <a:extLst>
                  <a:ext uri="{FF2B5EF4-FFF2-40B4-BE49-F238E27FC236}">
                    <a16:creationId xmlns:a16="http://schemas.microsoft.com/office/drawing/2014/main" id="{A2F9A39E-718D-4633-BE58-478B62EE8ABD}"/>
                  </a:ext>
                </a:extLst>
              </p:cNvPr>
              <p:cNvSpPr>
                <a:spLocks noChangeShapeType="1"/>
              </p:cNvSpPr>
              <p:nvPr/>
            </p:nvSpPr>
            <p:spPr bwMode="auto">
              <a:xfrm>
                <a:off x="5627688" y="5761039"/>
                <a:ext cx="0" cy="0"/>
              </a:xfrm>
              <a:prstGeom prst="line">
                <a:avLst/>
              </a:prstGeom>
              <a:noFill/>
              <a:ln w="19050" cap="rnd">
                <a:solidFill>
                  <a:srgbClr val="0000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82">
                <a:extLst>
                  <a:ext uri="{FF2B5EF4-FFF2-40B4-BE49-F238E27FC236}">
                    <a16:creationId xmlns:a16="http://schemas.microsoft.com/office/drawing/2014/main" id="{4059A728-E810-4A26-BF74-D047BE92F7D1}"/>
                  </a:ext>
                </a:extLst>
              </p:cNvPr>
              <p:cNvSpPr>
                <a:spLocks/>
              </p:cNvSpPr>
              <p:nvPr/>
            </p:nvSpPr>
            <p:spPr bwMode="auto">
              <a:xfrm>
                <a:off x="5611813" y="5688014"/>
                <a:ext cx="144463" cy="420688"/>
              </a:xfrm>
              <a:custGeom>
                <a:avLst/>
                <a:gdLst>
                  <a:gd name="T0" fmla="*/ 10 w 91"/>
                  <a:gd name="T1" fmla="*/ 50 h 266"/>
                  <a:gd name="T2" fmla="*/ 10 w 91"/>
                  <a:gd name="T3" fmla="*/ 231 h 266"/>
                  <a:gd name="T4" fmla="*/ 45 w 91"/>
                  <a:gd name="T5" fmla="*/ 266 h 266"/>
                  <a:gd name="T6" fmla="*/ 45 w 91"/>
                  <a:gd name="T7" fmla="*/ 266 h 266"/>
                  <a:gd name="T8" fmla="*/ 80 w 91"/>
                  <a:gd name="T9" fmla="*/ 231 h 266"/>
                  <a:gd name="T10" fmla="*/ 80 w 91"/>
                  <a:gd name="T11" fmla="*/ 27 h 266"/>
                  <a:gd name="T12" fmla="*/ 80 w 91"/>
                  <a:gd name="T13" fmla="*/ 27 h 266"/>
                  <a:gd name="T14" fmla="*/ 91 w 91"/>
                  <a:gd name="T15" fmla="*/ 17 h 266"/>
                  <a:gd name="T16" fmla="*/ 91 w 91"/>
                  <a:gd name="T17" fmla="*/ 10 h 266"/>
                  <a:gd name="T18" fmla="*/ 80 w 91"/>
                  <a:gd name="T19" fmla="*/ 0 h 266"/>
                  <a:gd name="T20" fmla="*/ 10 w 91"/>
                  <a:gd name="T21" fmla="*/ 0 h 266"/>
                  <a:gd name="T22" fmla="*/ 0 w 91"/>
                  <a:gd name="T23" fmla="*/ 10 h 266"/>
                  <a:gd name="T24" fmla="*/ 0 w 91"/>
                  <a:gd name="T25" fmla="*/ 17 h 266"/>
                  <a:gd name="T26" fmla="*/ 10 w 91"/>
                  <a:gd name="T27" fmla="*/ 2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266">
                    <a:moveTo>
                      <a:pt x="10" y="50"/>
                    </a:moveTo>
                    <a:cubicBezTo>
                      <a:pt x="10" y="231"/>
                      <a:pt x="10" y="231"/>
                      <a:pt x="10" y="231"/>
                    </a:cubicBezTo>
                    <a:cubicBezTo>
                      <a:pt x="10" y="250"/>
                      <a:pt x="26" y="266"/>
                      <a:pt x="45" y="266"/>
                    </a:cubicBezTo>
                    <a:cubicBezTo>
                      <a:pt x="45" y="266"/>
                      <a:pt x="45" y="266"/>
                      <a:pt x="45" y="266"/>
                    </a:cubicBezTo>
                    <a:cubicBezTo>
                      <a:pt x="64" y="266"/>
                      <a:pt x="80" y="250"/>
                      <a:pt x="80" y="231"/>
                    </a:cubicBezTo>
                    <a:cubicBezTo>
                      <a:pt x="80" y="27"/>
                      <a:pt x="80" y="27"/>
                      <a:pt x="80" y="27"/>
                    </a:cubicBezTo>
                    <a:cubicBezTo>
                      <a:pt x="80" y="27"/>
                      <a:pt x="80" y="27"/>
                      <a:pt x="80" y="27"/>
                    </a:cubicBezTo>
                    <a:cubicBezTo>
                      <a:pt x="86" y="27"/>
                      <a:pt x="91" y="22"/>
                      <a:pt x="91" y="17"/>
                    </a:cubicBezTo>
                    <a:cubicBezTo>
                      <a:pt x="91" y="10"/>
                      <a:pt x="91" y="10"/>
                      <a:pt x="91" y="10"/>
                    </a:cubicBezTo>
                    <a:cubicBezTo>
                      <a:pt x="91" y="5"/>
                      <a:pt x="86" y="0"/>
                      <a:pt x="80" y="0"/>
                    </a:cubicBezTo>
                    <a:cubicBezTo>
                      <a:pt x="10" y="0"/>
                      <a:pt x="10" y="0"/>
                      <a:pt x="10" y="0"/>
                    </a:cubicBezTo>
                    <a:cubicBezTo>
                      <a:pt x="4" y="0"/>
                      <a:pt x="0" y="5"/>
                      <a:pt x="0" y="10"/>
                    </a:cubicBezTo>
                    <a:cubicBezTo>
                      <a:pt x="0" y="17"/>
                      <a:pt x="0" y="17"/>
                      <a:pt x="0" y="17"/>
                    </a:cubicBezTo>
                    <a:cubicBezTo>
                      <a:pt x="0" y="22"/>
                      <a:pt x="4" y="27"/>
                      <a:pt x="10" y="27"/>
                    </a:cubicBezTo>
                  </a:path>
                </a:pathLst>
              </a:custGeom>
              <a:noFill/>
              <a:ln w="19050" cap="rnd">
                <a:solidFill>
                  <a:srgbClr val="00009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Line 83">
                <a:extLst>
                  <a:ext uri="{FF2B5EF4-FFF2-40B4-BE49-F238E27FC236}">
                    <a16:creationId xmlns:a16="http://schemas.microsoft.com/office/drawing/2014/main" id="{3677C947-9289-46E4-B233-27C023E9FBE5}"/>
                  </a:ext>
                </a:extLst>
              </p:cNvPr>
              <p:cNvSpPr>
                <a:spLocks noChangeShapeType="1"/>
              </p:cNvSpPr>
              <p:nvPr/>
            </p:nvSpPr>
            <p:spPr bwMode="auto">
              <a:xfrm>
                <a:off x="5807076" y="5826126"/>
                <a:ext cx="28575" cy="0"/>
              </a:xfrm>
              <a:prstGeom prst="line">
                <a:avLst/>
              </a:prstGeom>
              <a:noFill/>
              <a:ln w="19050" cap="rnd">
                <a:solidFill>
                  <a:srgbClr val="0000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84">
                <a:extLst>
                  <a:ext uri="{FF2B5EF4-FFF2-40B4-BE49-F238E27FC236}">
                    <a16:creationId xmlns:a16="http://schemas.microsoft.com/office/drawing/2014/main" id="{38C8DB1F-45AC-446B-A6F9-966BB0D3BE67}"/>
                  </a:ext>
                </a:extLst>
              </p:cNvPr>
              <p:cNvSpPr>
                <a:spLocks/>
              </p:cNvSpPr>
              <p:nvPr/>
            </p:nvSpPr>
            <p:spPr bwMode="auto">
              <a:xfrm>
                <a:off x="5792788" y="5794376"/>
                <a:ext cx="109538" cy="314325"/>
              </a:xfrm>
              <a:custGeom>
                <a:avLst/>
                <a:gdLst>
                  <a:gd name="T0" fmla="*/ 8 w 69"/>
                  <a:gd name="T1" fmla="*/ 42 h 199"/>
                  <a:gd name="T2" fmla="*/ 8 w 69"/>
                  <a:gd name="T3" fmla="*/ 173 h 199"/>
                  <a:gd name="T4" fmla="*/ 35 w 69"/>
                  <a:gd name="T5" fmla="*/ 199 h 199"/>
                  <a:gd name="T6" fmla="*/ 35 w 69"/>
                  <a:gd name="T7" fmla="*/ 199 h 199"/>
                  <a:gd name="T8" fmla="*/ 61 w 69"/>
                  <a:gd name="T9" fmla="*/ 173 h 199"/>
                  <a:gd name="T10" fmla="*/ 61 w 69"/>
                  <a:gd name="T11" fmla="*/ 20 h 199"/>
                  <a:gd name="T12" fmla="*/ 61 w 69"/>
                  <a:gd name="T13" fmla="*/ 20 h 199"/>
                  <a:gd name="T14" fmla="*/ 69 w 69"/>
                  <a:gd name="T15" fmla="*/ 13 h 199"/>
                  <a:gd name="T16" fmla="*/ 69 w 69"/>
                  <a:gd name="T17" fmla="*/ 8 h 199"/>
                  <a:gd name="T18" fmla="*/ 61 w 69"/>
                  <a:gd name="T19" fmla="*/ 0 h 199"/>
                  <a:gd name="T20" fmla="*/ 8 w 69"/>
                  <a:gd name="T21" fmla="*/ 0 h 199"/>
                  <a:gd name="T22" fmla="*/ 0 w 69"/>
                  <a:gd name="T23" fmla="*/ 8 h 199"/>
                  <a:gd name="T24" fmla="*/ 0 w 69"/>
                  <a:gd name="T25" fmla="*/ 13 h 199"/>
                  <a:gd name="T26" fmla="*/ 8 w 69"/>
                  <a:gd name="T27" fmla="*/ 2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199">
                    <a:moveTo>
                      <a:pt x="8" y="42"/>
                    </a:moveTo>
                    <a:cubicBezTo>
                      <a:pt x="8" y="173"/>
                      <a:pt x="8" y="173"/>
                      <a:pt x="8" y="173"/>
                    </a:cubicBezTo>
                    <a:cubicBezTo>
                      <a:pt x="8" y="187"/>
                      <a:pt x="20" y="199"/>
                      <a:pt x="35" y="199"/>
                    </a:cubicBezTo>
                    <a:cubicBezTo>
                      <a:pt x="35" y="199"/>
                      <a:pt x="35" y="199"/>
                      <a:pt x="35" y="199"/>
                    </a:cubicBezTo>
                    <a:cubicBezTo>
                      <a:pt x="49" y="199"/>
                      <a:pt x="61" y="187"/>
                      <a:pt x="61" y="173"/>
                    </a:cubicBezTo>
                    <a:cubicBezTo>
                      <a:pt x="61" y="20"/>
                      <a:pt x="61" y="20"/>
                      <a:pt x="61" y="20"/>
                    </a:cubicBezTo>
                    <a:cubicBezTo>
                      <a:pt x="61" y="20"/>
                      <a:pt x="61" y="20"/>
                      <a:pt x="61" y="20"/>
                    </a:cubicBezTo>
                    <a:cubicBezTo>
                      <a:pt x="65" y="20"/>
                      <a:pt x="69" y="17"/>
                      <a:pt x="69" y="13"/>
                    </a:cubicBezTo>
                    <a:cubicBezTo>
                      <a:pt x="69" y="8"/>
                      <a:pt x="69" y="8"/>
                      <a:pt x="69" y="8"/>
                    </a:cubicBezTo>
                    <a:cubicBezTo>
                      <a:pt x="69" y="3"/>
                      <a:pt x="65" y="0"/>
                      <a:pt x="61" y="0"/>
                    </a:cubicBezTo>
                    <a:cubicBezTo>
                      <a:pt x="8" y="0"/>
                      <a:pt x="8" y="0"/>
                      <a:pt x="8" y="0"/>
                    </a:cubicBezTo>
                    <a:cubicBezTo>
                      <a:pt x="4" y="0"/>
                      <a:pt x="0" y="3"/>
                      <a:pt x="0" y="8"/>
                    </a:cubicBezTo>
                    <a:cubicBezTo>
                      <a:pt x="0" y="13"/>
                      <a:pt x="0" y="13"/>
                      <a:pt x="0" y="13"/>
                    </a:cubicBezTo>
                    <a:cubicBezTo>
                      <a:pt x="0" y="17"/>
                      <a:pt x="4" y="20"/>
                      <a:pt x="8" y="20"/>
                    </a:cubicBezTo>
                  </a:path>
                </a:pathLst>
              </a:custGeom>
              <a:noFill/>
              <a:ln w="19050" cap="rnd">
                <a:solidFill>
                  <a:srgbClr val="00009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85" name="Rühm 184">
            <a:extLst>
              <a:ext uri="{FF2B5EF4-FFF2-40B4-BE49-F238E27FC236}">
                <a16:creationId xmlns:a16="http://schemas.microsoft.com/office/drawing/2014/main" id="{931FC90B-0E78-46E7-A150-12C10237C51D}"/>
              </a:ext>
            </a:extLst>
          </p:cNvPr>
          <p:cNvGrpSpPr/>
          <p:nvPr/>
        </p:nvGrpSpPr>
        <p:grpSpPr>
          <a:xfrm>
            <a:off x="7100889" y="2767014"/>
            <a:ext cx="668338" cy="668338"/>
            <a:chOff x="7370763" y="2767014"/>
            <a:chExt cx="668338" cy="668338"/>
          </a:xfrm>
        </p:grpSpPr>
        <p:sp>
          <p:nvSpPr>
            <p:cNvPr id="90" name="Oval 85">
              <a:extLst>
                <a:ext uri="{FF2B5EF4-FFF2-40B4-BE49-F238E27FC236}">
                  <a16:creationId xmlns:a16="http://schemas.microsoft.com/office/drawing/2014/main" id="{C255D241-8A56-4171-B662-FF67BB54DDAC}"/>
                </a:ext>
              </a:extLst>
            </p:cNvPr>
            <p:cNvSpPr>
              <a:spLocks noChangeArrowheads="1"/>
            </p:cNvSpPr>
            <p:nvPr/>
          </p:nvSpPr>
          <p:spPr bwMode="auto">
            <a:xfrm>
              <a:off x="7370763" y="2767014"/>
              <a:ext cx="668338" cy="6683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77" name="Rühm 176">
              <a:extLst>
                <a:ext uri="{FF2B5EF4-FFF2-40B4-BE49-F238E27FC236}">
                  <a16:creationId xmlns:a16="http://schemas.microsoft.com/office/drawing/2014/main" id="{32DAD0E9-FB94-4FA6-9EDA-4CDB30342826}"/>
                </a:ext>
              </a:extLst>
            </p:cNvPr>
            <p:cNvGrpSpPr/>
            <p:nvPr/>
          </p:nvGrpSpPr>
          <p:grpSpPr>
            <a:xfrm>
              <a:off x="7554913" y="2895601"/>
              <a:ext cx="300038" cy="436563"/>
              <a:chOff x="7554913" y="2895601"/>
              <a:chExt cx="300038" cy="436563"/>
            </a:xfrm>
          </p:grpSpPr>
          <p:sp>
            <p:nvSpPr>
              <p:cNvPr id="91" name="Line 86">
                <a:extLst>
                  <a:ext uri="{FF2B5EF4-FFF2-40B4-BE49-F238E27FC236}">
                    <a16:creationId xmlns:a16="http://schemas.microsoft.com/office/drawing/2014/main" id="{7E1367E4-B469-41B5-AB4A-2F059988D4B2}"/>
                  </a:ext>
                </a:extLst>
              </p:cNvPr>
              <p:cNvSpPr>
                <a:spLocks noChangeShapeType="1"/>
              </p:cNvSpPr>
              <p:nvPr/>
            </p:nvSpPr>
            <p:spPr bwMode="auto">
              <a:xfrm>
                <a:off x="7572376" y="2938464"/>
                <a:ext cx="41275" cy="0"/>
              </a:xfrm>
              <a:prstGeom prst="line">
                <a:avLst/>
              </a:prstGeom>
              <a:noFill/>
              <a:ln w="19050" cap="rnd">
                <a:solidFill>
                  <a:srgbClr val="0000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Line 87">
                <a:extLst>
                  <a:ext uri="{FF2B5EF4-FFF2-40B4-BE49-F238E27FC236}">
                    <a16:creationId xmlns:a16="http://schemas.microsoft.com/office/drawing/2014/main" id="{5B10E66E-98F4-4D30-A0B1-0325D8ED1139}"/>
                  </a:ext>
                </a:extLst>
              </p:cNvPr>
              <p:cNvSpPr>
                <a:spLocks noChangeShapeType="1"/>
              </p:cNvSpPr>
              <p:nvPr/>
            </p:nvSpPr>
            <p:spPr bwMode="auto">
              <a:xfrm>
                <a:off x="7572376" y="2970214"/>
                <a:ext cx="0" cy="0"/>
              </a:xfrm>
              <a:prstGeom prst="line">
                <a:avLst/>
              </a:prstGeom>
              <a:noFill/>
              <a:ln w="19050" cap="rnd">
                <a:solidFill>
                  <a:srgbClr val="0000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88">
                <a:extLst>
                  <a:ext uri="{FF2B5EF4-FFF2-40B4-BE49-F238E27FC236}">
                    <a16:creationId xmlns:a16="http://schemas.microsoft.com/office/drawing/2014/main" id="{FDB7370F-1EED-490B-A5E5-2B460F32F479}"/>
                  </a:ext>
                </a:extLst>
              </p:cNvPr>
              <p:cNvSpPr>
                <a:spLocks/>
              </p:cNvSpPr>
              <p:nvPr/>
            </p:nvSpPr>
            <p:spPr bwMode="auto">
              <a:xfrm>
                <a:off x="7554913" y="2895601"/>
                <a:ext cx="149225" cy="436563"/>
              </a:xfrm>
              <a:custGeom>
                <a:avLst/>
                <a:gdLst>
                  <a:gd name="T0" fmla="*/ 11 w 94"/>
                  <a:gd name="T1" fmla="*/ 58 h 276"/>
                  <a:gd name="T2" fmla="*/ 11 w 94"/>
                  <a:gd name="T3" fmla="*/ 240 h 276"/>
                  <a:gd name="T4" fmla="*/ 47 w 94"/>
                  <a:gd name="T5" fmla="*/ 276 h 276"/>
                  <a:gd name="T6" fmla="*/ 47 w 94"/>
                  <a:gd name="T7" fmla="*/ 276 h 276"/>
                  <a:gd name="T8" fmla="*/ 83 w 94"/>
                  <a:gd name="T9" fmla="*/ 240 h 276"/>
                  <a:gd name="T10" fmla="*/ 83 w 94"/>
                  <a:gd name="T11" fmla="*/ 28 h 276"/>
                  <a:gd name="T12" fmla="*/ 83 w 94"/>
                  <a:gd name="T13" fmla="*/ 28 h 276"/>
                  <a:gd name="T14" fmla="*/ 94 w 94"/>
                  <a:gd name="T15" fmla="*/ 17 h 276"/>
                  <a:gd name="T16" fmla="*/ 94 w 94"/>
                  <a:gd name="T17" fmla="*/ 11 h 276"/>
                  <a:gd name="T18" fmla="*/ 83 w 94"/>
                  <a:gd name="T19" fmla="*/ 0 h 276"/>
                  <a:gd name="T20" fmla="*/ 11 w 94"/>
                  <a:gd name="T21" fmla="*/ 0 h 276"/>
                  <a:gd name="T22" fmla="*/ 0 w 94"/>
                  <a:gd name="T23" fmla="*/ 11 h 276"/>
                  <a:gd name="T24" fmla="*/ 0 w 94"/>
                  <a:gd name="T25" fmla="*/ 17 h 276"/>
                  <a:gd name="T26" fmla="*/ 11 w 94"/>
                  <a:gd name="T27" fmla="*/ 2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276">
                    <a:moveTo>
                      <a:pt x="11" y="58"/>
                    </a:moveTo>
                    <a:cubicBezTo>
                      <a:pt x="11" y="240"/>
                      <a:pt x="11" y="240"/>
                      <a:pt x="11" y="240"/>
                    </a:cubicBezTo>
                    <a:cubicBezTo>
                      <a:pt x="11" y="260"/>
                      <a:pt x="27" y="276"/>
                      <a:pt x="47" y="276"/>
                    </a:cubicBezTo>
                    <a:cubicBezTo>
                      <a:pt x="47" y="276"/>
                      <a:pt x="47" y="276"/>
                      <a:pt x="47" y="276"/>
                    </a:cubicBezTo>
                    <a:cubicBezTo>
                      <a:pt x="67" y="276"/>
                      <a:pt x="83" y="260"/>
                      <a:pt x="83" y="240"/>
                    </a:cubicBezTo>
                    <a:cubicBezTo>
                      <a:pt x="83" y="28"/>
                      <a:pt x="83" y="28"/>
                      <a:pt x="83" y="28"/>
                    </a:cubicBezTo>
                    <a:cubicBezTo>
                      <a:pt x="83" y="28"/>
                      <a:pt x="83" y="28"/>
                      <a:pt x="83" y="28"/>
                    </a:cubicBezTo>
                    <a:cubicBezTo>
                      <a:pt x="89" y="28"/>
                      <a:pt x="94" y="23"/>
                      <a:pt x="94" y="17"/>
                    </a:cubicBezTo>
                    <a:cubicBezTo>
                      <a:pt x="94" y="11"/>
                      <a:pt x="94" y="11"/>
                      <a:pt x="94" y="11"/>
                    </a:cubicBezTo>
                    <a:cubicBezTo>
                      <a:pt x="94" y="5"/>
                      <a:pt x="89" y="0"/>
                      <a:pt x="83" y="0"/>
                    </a:cubicBezTo>
                    <a:cubicBezTo>
                      <a:pt x="11" y="0"/>
                      <a:pt x="11" y="0"/>
                      <a:pt x="11" y="0"/>
                    </a:cubicBezTo>
                    <a:cubicBezTo>
                      <a:pt x="5" y="0"/>
                      <a:pt x="0" y="5"/>
                      <a:pt x="0" y="11"/>
                    </a:cubicBezTo>
                    <a:cubicBezTo>
                      <a:pt x="0" y="17"/>
                      <a:pt x="0" y="17"/>
                      <a:pt x="0" y="17"/>
                    </a:cubicBezTo>
                    <a:cubicBezTo>
                      <a:pt x="0" y="23"/>
                      <a:pt x="5" y="28"/>
                      <a:pt x="11" y="28"/>
                    </a:cubicBezTo>
                  </a:path>
                </a:pathLst>
              </a:custGeom>
              <a:noFill/>
              <a:ln w="19050" cap="rnd">
                <a:solidFill>
                  <a:srgbClr val="00009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Line 89">
                <a:extLst>
                  <a:ext uri="{FF2B5EF4-FFF2-40B4-BE49-F238E27FC236}">
                    <a16:creationId xmlns:a16="http://schemas.microsoft.com/office/drawing/2014/main" id="{F29B4DD9-93F8-4D88-A28D-1B5B14BCEB7E}"/>
                  </a:ext>
                </a:extLst>
              </p:cNvPr>
              <p:cNvSpPr>
                <a:spLocks noChangeShapeType="1"/>
              </p:cNvSpPr>
              <p:nvPr/>
            </p:nvSpPr>
            <p:spPr bwMode="auto">
              <a:xfrm>
                <a:off x="7754938" y="3038476"/>
                <a:ext cx="31750" cy="0"/>
              </a:xfrm>
              <a:prstGeom prst="line">
                <a:avLst/>
              </a:prstGeom>
              <a:noFill/>
              <a:ln w="19050" cap="rnd">
                <a:solidFill>
                  <a:srgbClr val="0000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Freeform 90">
                <a:extLst>
                  <a:ext uri="{FF2B5EF4-FFF2-40B4-BE49-F238E27FC236}">
                    <a16:creationId xmlns:a16="http://schemas.microsoft.com/office/drawing/2014/main" id="{3714D3DF-9CB7-4D0B-B5AE-8B8A38803B2F}"/>
                  </a:ext>
                </a:extLst>
              </p:cNvPr>
              <p:cNvSpPr>
                <a:spLocks/>
              </p:cNvSpPr>
              <p:nvPr/>
            </p:nvSpPr>
            <p:spPr bwMode="auto">
              <a:xfrm>
                <a:off x="7742238" y="3005139"/>
                <a:ext cx="112713" cy="327025"/>
              </a:xfrm>
              <a:custGeom>
                <a:avLst/>
                <a:gdLst>
                  <a:gd name="T0" fmla="*/ 7 w 71"/>
                  <a:gd name="T1" fmla="*/ 46 h 206"/>
                  <a:gd name="T2" fmla="*/ 8 w 71"/>
                  <a:gd name="T3" fmla="*/ 179 h 206"/>
                  <a:gd name="T4" fmla="*/ 35 w 71"/>
                  <a:gd name="T5" fmla="*/ 206 h 206"/>
                  <a:gd name="T6" fmla="*/ 35 w 71"/>
                  <a:gd name="T7" fmla="*/ 206 h 206"/>
                  <a:gd name="T8" fmla="*/ 63 w 71"/>
                  <a:gd name="T9" fmla="*/ 179 h 206"/>
                  <a:gd name="T10" fmla="*/ 63 w 71"/>
                  <a:gd name="T11" fmla="*/ 21 h 206"/>
                  <a:gd name="T12" fmla="*/ 63 w 71"/>
                  <a:gd name="T13" fmla="*/ 21 h 206"/>
                  <a:gd name="T14" fmla="*/ 71 w 71"/>
                  <a:gd name="T15" fmla="*/ 13 h 206"/>
                  <a:gd name="T16" fmla="*/ 71 w 71"/>
                  <a:gd name="T17" fmla="*/ 8 h 206"/>
                  <a:gd name="T18" fmla="*/ 63 w 71"/>
                  <a:gd name="T19" fmla="*/ 0 h 206"/>
                  <a:gd name="T20" fmla="*/ 8 w 71"/>
                  <a:gd name="T21" fmla="*/ 0 h 206"/>
                  <a:gd name="T22" fmla="*/ 0 w 71"/>
                  <a:gd name="T23" fmla="*/ 8 h 206"/>
                  <a:gd name="T24" fmla="*/ 0 w 71"/>
                  <a:gd name="T25" fmla="*/ 13 h 206"/>
                  <a:gd name="T26" fmla="*/ 8 w 71"/>
                  <a:gd name="T27" fmla="*/ 21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206">
                    <a:moveTo>
                      <a:pt x="7" y="46"/>
                    </a:moveTo>
                    <a:cubicBezTo>
                      <a:pt x="8" y="179"/>
                      <a:pt x="8" y="179"/>
                      <a:pt x="8" y="179"/>
                    </a:cubicBezTo>
                    <a:cubicBezTo>
                      <a:pt x="8" y="194"/>
                      <a:pt x="20" y="206"/>
                      <a:pt x="35" y="206"/>
                    </a:cubicBezTo>
                    <a:cubicBezTo>
                      <a:pt x="35" y="206"/>
                      <a:pt x="35" y="206"/>
                      <a:pt x="35" y="206"/>
                    </a:cubicBezTo>
                    <a:cubicBezTo>
                      <a:pt x="50" y="206"/>
                      <a:pt x="63" y="194"/>
                      <a:pt x="63" y="179"/>
                    </a:cubicBezTo>
                    <a:cubicBezTo>
                      <a:pt x="63" y="21"/>
                      <a:pt x="63" y="21"/>
                      <a:pt x="63" y="21"/>
                    </a:cubicBezTo>
                    <a:cubicBezTo>
                      <a:pt x="63" y="21"/>
                      <a:pt x="63" y="21"/>
                      <a:pt x="63" y="21"/>
                    </a:cubicBezTo>
                    <a:cubicBezTo>
                      <a:pt x="67" y="21"/>
                      <a:pt x="71" y="17"/>
                      <a:pt x="71" y="13"/>
                    </a:cubicBezTo>
                    <a:cubicBezTo>
                      <a:pt x="71" y="8"/>
                      <a:pt x="71" y="8"/>
                      <a:pt x="71" y="8"/>
                    </a:cubicBezTo>
                    <a:cubicBezTo>
                      <a:pt x="71" y="3"/>
                      <a:pt x="67" y="0"/>
                      <a:pt x="63" y="0"/>
                    </a:cubicBezTo>
                    <a:cubicBezTo>
                      <a:pt x="8" y="0"/>
                      <a:pt x="8" y="0"/>
                      <a:pt x="8" y="0"/>
                    </a:cubicBezTo>
                    <a:cubicBezTo>
                      <a:pt x="4" y="0"/>
                      <a:pt x="0" y="3"/>
                      <a:pt x="0" y="8"/>
                    </a:cubicBezTo>
                    <a:cubicBezTo>
                      <a:pt x="0" y="13"/>
                      <a:pt x="0" y="13"/>
                      <a:pt x="0" y="13"/>
                    </a:cubicBezTo>
                    <a:cubicBezTo>
                      <a:pt x="0" y="17"/>
                      <a:pt x="4" y="21"/>
                      <a:pt x="8" y="21"/>
                    </a:cubicBezTo>
                  </a:path>
                </a:pathLst>
              </a:custGeom>
              <a:noFill/>
              <a:ln w="19050" cap="rnd">
                <a:solidFill>
                  <a:srgbClr val="00009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70" name="Rühm 169">
            <a:extLst>
              <a:ext uri="{FF2B5EF4-FFF2-40B4-BE49-F238E27FC236}">
                <a16:creationId xmlns:a16="http://schemas.microsoft.com/office/drawing/2014/main" id="{08EE1B1A-5C90-4842-A547-998E30DC0F01}"/>
              </a:ext>
            </a:extLst>
          </p:cNvPr>
          <p:cNvGrpSpPr/>
          <p:nvPr/>
        </p:nvGrpSpPr>
        <p:grpSpPr>
          <a:xfrm>
            <a:off x="10825164" y="654051"/>
            <a:ext cx="685800" cy="700088"/>
            <a:chOff x="11095038" y="654051"/>
            <a:chExt cx="685800" cy="700088"/>
          </a:xfrm>
        </p:grpSpPr>
        <p:sp>
          <p:nvSpPr>
            <p:cNvPr id="96" name="Freeform 91">
              <a:extLst>
                <a:ext uri="{FF2B5EF4-FFF2-40B4-BE49-F238E27FC236}">
                  <a16:creationId xmlns:a16="http://schemas.microsoft.com/office/drawing/2014/main" id="{A35F35AB-1533-4A6A-8EC5-45A2C1856156}"/>
                </a:ext>
              </a:extLst>
            </p:cNvPr>
            <p:cNvSpPr>
              <a:spLocks/>
            </p:cNvSpPr>
            <p:nvPr/>
          </p:nvSpPr>
          <p:spPr bwMode="auto">
            <a:xfrm>
              <a:off x="11095038" y="1230314"/>
              <a:ext cx="88900" cy="123825"/>
            </a:xfrm>
            <a:custGeom>
              <a:avLst/>
              <a:gdLst>
                <a:gd name="T0" fmla="*/ 56 w 56"/>
                <a:gd name="T1" fmla="*/ 50 h 78"/>
                <a:gd name="T2" fmla="*/ 28 w 56"/>
                <a:gd name="T3" fmla="*/ 0 h 78"/>
                <a:gd name="T4" fmla="*/ 0 w 56"/>
                <a:gd name="T5" fmla="*/ 50 h 78"/>
                <a:gd name="T6" fmla="*/ 28 w 56"/>
                <a:gd name="T7" fmla="*/ 78 h 78"/>
                <a:gd name="T8" fmla="*/ 28 w 56"/>
                <a:gd name="T9" fmla="*/ 78 h 78"/>
                <a:gd name="T10" fmla="*/ 28 w 56"/>
                <a:gd name="T11" fmla="*/ 78 h 78"/>
                <a:gd name="T12" fmla="*/ 28 w 56"/>
                <a:gd name="T13" fmla="*/ 78 h 78"/>
                <a:gd name="T14" fmla="*/ 28 w 56"/>
                <a:gd name="T15" fmla="*/ 78 h 78"/>
                <a:gd name="T16" fmla="*/ 56 w 56"/>
                <a:gd name="T17" fmla="*/ 5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8">
                  <a:moveTo>
                    <a:pt x="56" y="50"/>
                  </a:moveTo>
                  <a:cubicBezTo>
                    <a:pt x="56" y="28"/>
                    <a:pt x="28" y="0"/>
                    <a:pt x="28" y="0"/>
                  </a:cubicBezTo>
                  <a:cubicBezTo>
                    <a:pt x="28" y="0"/>
                    <a:pt x="0" y="28"/>
                    <a:pt x="0" y="50"/>
                  </a:cubicBezTo>
                  <a:cubicBezTo>
                    <a:pt x="0" y="66"/>
                    <a:pt x="13" y="78"/>
                    <a:pt x="28" y="78"/>
                  </a:cubicBezTo>
                  <a:cubicBezTo>
                    <a:pt x="28" y="78"/>
                    <a:pt x="28" y="78"/>
                    <a:pt x="28" y="78"/>
                  </a:cubicBezTo>
                  <a:cubicBezTo>
                    <a:pt x="28" y="78"/>
                    <a:pt x="28" y="78"/>
                    <a:pt x="28" y="78"/>
                  </a:cubicBezTo>
                  <a:cubicBezTo>
                    <a:pt x="28" y="78"/>
                    <a:pt x="28" y="78"/>
                    <a:pt x="28" y="78"/>
                  </a:cubicBezTo>
                  <a:cubicBezTo>
                    <a:pt x="28" y="78"/>
                    <a:pt x="28" y="78"/>
                    <a:pt x="28" y="78"/>
                  </a:cubicBezTo>
                  <a:cubicBezTo>
                    <a:pt x="43" y="78"/>
                    <a:pt x="56" y="66"/>
                    <a:pt x="56" y="50"/>
                  </a:cubicBezTo>
                  <a:close/>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Freeform 92">
              <a:extLst>
                <a:ext uri="{FF2B5EF4-FFF2-40B4-BE49-F238E27FC236}">
                  <a16:creationId xmlns:a16="http://schemas.microsoft.com/office/drawing/2014/main" id="{85C0D52D-B8D4-443C-82D5-85E495B5D636}"/>
                </a:ext>
              </a:extLst>
            </p:cNvPr>
            <p:cNvSpPr>
              <a:spLocks/>
            </p:cNvSpPr>
            <p:nvPr/>
          </p:nvSpPr>
          <p:spPr bwMode="auto">
            <a:xfrm>
              <a:off x="11333163" y="654051"/>
              <a:ext cx="447675" cy="406400"/>
            </a:xfrm>
            <a:custGeom>
              <a:avLst/>
              <a:gdLst>
                <a:gd name="T0" fmla="*/ 41 w 282"/>
                <a:gd name="T1" fmla="*/ 122 h 257"/>
                <a:gd name="T2" fmla="*/ 36 w 282"/>
                <a:gd name="T3" fmla="*/ 115 h 257"/>
                <a:gd name="T4" fmla="*/ 13 w 282"/>
                <a:gd name="T5" fmla="*/ 111 h 257"/>
                <a:gd name="T6" fmla="*/ 9 w 282"/>
                <a:gd name="T7" fmla="*/ 115 h 257"/>
                <a:gd name="T8" fmla="*/ 5 w 282"/>
                <a:gd name="T9" fmla="*/ 138 h 257"/>
                <a:gd name="T10" fmla="*/ 88 w 282"/>
                <a:gd name="T11" fmla="*/ 248 h 257"/>
                <a:gd name="T12" fmla="*/ 111 w 282"/>
                <a:gd name="T13" fmla="*/ 252 h 257"/>
                <a:gd name="T14" fmla="*/ 116 w 282"/>
                <a:gd name="T15" fmla="*/ 248 h 257"/>
                <a:gd name="T16" fmla="*/ 119 w 282"/>
                <a:gd name="T17" fmla="*/ 225 h 257"/>
                <a:gd name="T18" fmla="*/ 119 w 282"/>
                <a:gd name="T19" fmla="*/ 225 h 257"/>
                <a:gd name="T20" fmla="*/ 121 w 282"/>
                <a:gd name="T21" fmla="*/ 213 h 257"/>
                <a:gd name="T22" fmla="*/ 250 w 282"/>
                <a:gd name="T23" fmla="*/ 116 h 257"/>
                <a:gd name="T24" fmla="*/ 262 w 282"/>
                <a:gd name="T25" fmla="*/ 32 h 257"/>
                <a:gd name="T26" fmla="*/ 262 w 282"/>
                <a:gd name="T27" fmla="*/ 32 h 257"/>
                <a:gd name="T28" fmla="*/ 177 w 282"/>
                <a:gd name="T29" fmla="*/ 20 h 257"/>
                <a:gd name="T30" fmla="*/ 76 w 282"/>
                <a:gd name="T31" fmla="*/ 9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2" h="257">
                  <a:moveTo>
                    <a:pt x="41" y="122"/>
                  </a:moveTo>
                  <a:cubicBezTo>
                    <a:pt x="36" y="115"/>
                    <a:pt x="36" y="115"/>
                    <a:pt x="36" y="115"/>
                  </a:cubicBezTo>
                  <a:cubicBezTo>
                    <a:pt x="31" y="107"/>
                    <a:pt x="20" y="106"/>
                    <a:pt x="13" y="111"/>
                  </a:cubicBezTo>
                  <a:cubicBezTo>
                    <a:pt x="9" y="115"/>
                    <a:pt x="9" y="115"/>
                    <a:pt x="9" y="115"/>
                  </a:cubicBezTo>
                  <a:cubicBezTo>
                    <a:pt x="1" y="120"/>
                    <a:pt x="0" y="130"/>
                    <a:pt x="5" y="138"/>
                  </a:cubicBezTo>
                  <a:cubicBezTo>
                    <a:pt x="88" y="248"/>
                    <a:pt x="88" y="248"/>
                    <a:pt x="88" y="248"/>
                  </a:cubicBezTo>
                  <a:cubicBezTo>
                    <a:pt x="94" y="256"/>
                    <a:pt x="104" y="257"/>
                    <a:pt x="111" y="252"/>
                  </a:cubicBezTo>
                  <a:cubicBezTo>
                    <a:pt x="116" y="248"/>
                    <a:pt x="116" y="248"/>
                    <a:pt x="116" y="248"/>
                  </a:cubicBezTo>
                  <a:cubicBezTo>
                    <a:pt x="123" y="243"/>
                    <a:pt x="125" y="232"/>
                    <a:pt x="119" y="225"/>
                  </a:cubicBezTo>
                  <a:cubicBezTo>
                    <a:pt x="119" y="225"/>
                    <a:pt x="119" y="225"/>
                    <a:pt x="119" y="225"/>
                  </a:cubicBezTo>
                  <a:cubicBezTo>
                    <a:pt x="116" y="221"/>
                    <a:pt x="117" y="216"/>
                    <a:pt x="121" y="213"/>
                  </a:cubicBezTo>
                  <a:cubicBezTo>
                    <a:pt x="250" y="116"/>
                    <a:pt x="250" y="116"/>
                    <a:pt x="250" y="116"/>
                  </a:cubicBezTo>
                  <a:cubicBezTo>
                    <a:pt x="276" y="96"/>
                    <a:pt x="282" y="58"/>
                    <a:pt x="262" y="32"/>
                  </a:cubicBezTo>
                  <a:cubicBezTo>
                    <a:pt x="262" y="32"/>
                    <a:pt x="262" y="32"/>
                    <a:pt x="262" y="32"/>
                  </a:cubicBezTo>
                  <a:cubicBezTo>
                    <a:pt x="242" y="5"/>
                    <a:pt x="204" y="0"/>
                    <a:pt x="177" y="20"/>
                  </a:cubicBezTo>
                  <a:cubicBezTo>
                    <a:pt x="76" y="95"/>
                    <a:pt x="76" y="95"/>
                    <a:pt x="76" y="95"/>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Freeform 93">
              <a:extLst>
                <a:ext uri="{FF2B5EF4-FFF2-40B4-BE49-F238E27FC236}">
                  <a16:creationId xmlns:a16="http://schemas.microsoft.com/office/drawing/2014/main" id="{F0E5AFE6-522E-41AF-8098-93F1EC58993E}"/>
                </a:ext>
              </a:extLst>
            </p:cNvPr>
            <p:cNvSpPr>
              <a:spLocks/>
            </p:cNvSpPr>
            <p:nvPr/>
          </p:nvSpPr>
          <p:spPr bwMode="auto">
            <a:xfrm>
              <a:off x="11125201" y="904876"/>
              <a:ext cx="269875" cy="274638"/>
            </a:xfrm>
            <a:custGeom>
              <a:avLst/>
              <a:gdLst>
                <a:gd name="T0" fmla="*/ 152 w 170"/>
                <a:gd name="T1" fmla="*/ 0 h 174"/>
                <a:gd name="T2" fmla="*/ 27 w 170"/>
                <a:gd name="T3" fmla="*/ 94 h 174"/>
                <a:gd name="T4" fmla="*/ 18 w 170"/>
                <a:gd name="T5" fmla="*/ 118 h 174"/>
                <a:gd name="T6" fmla="*/ 18 w 170"/>
                <a:gd name="T7" fmla="*/ 118 h 174"/>
                <a:gd name="T8" fmla="*/ 10 w 170"/>
                <a:gd name="T9" fmla="*/ 140 h 174"/>
                <a:gd name="T10" fmla="*/ 9 w 170"/>
                <a:gd name="T11" fmla="*/ 141 h 174"/>
                <a:gd name="T12" fmla="*/ 5 w 170"/>
                <a:gd name="T13" fmla="*/ 165 h 174"/>
                <a:gd name="T14" fmla="*/ 5 w 170"/>
                <a:gd name="T15" fmla="*/ 165 h 174"/>
                <a:gd name="T16" fmla="*/ 29 w 170"/>
                <a:gd name="T17" fmla="*/ 168 h 174"/>
                <a:gd name="T18" fmla="*/ 31 w 170"/>
                <a:gd name="T19" fmla="*/ 167 h 174"/>
                <a:gd name="T20" fmla="*/ 54 w 170"/>
                <a:gd name="T21" fmla="*/ 165 h 174"/>
                <a:gd name="T22" fmla="*/ 54 w 170"/>
                <a:gd name="T23" fmla="*/ 165 h 174"/>
                <a:gd name="T24" fmla="*/ 79 w 170"/>
                <a:gd name="T25" fmla="*/ 164 h 174"/>
                <a:gd name="T26" fmla="*/ 170 w 170"/>
                <a:gd name="T27" fmla="*/ 9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 h="174">
                  <a:moveTo>
                    <a:pt x="152" y="0"/>
                  </a:moveTo>
                  <a:cubicBezTo>
                    <a:pt x="27" y="94"/>
                    <a:pt x="27" y="94"/>
                    <a:pt x="27" y="94"/>
                  </a:cubicBezTo>
                  <a:cubicBezTo>
                    <a:pt x="19" y="99"/>
                    <a:pt x="16" y="109"/>
                    <a:pt x="18" y="118"/>
                  </a:cubicBezTo>
                  <a:cubicBezTo>
                    <a:pt x="18" y="118"/>
                    <a:pt x="18" y="118"/>
                    <a:pt x="18" y="118"/>
                  </a:cubicBezTo>
                  <a:cubicBezTo>
                    <a:pt x="20" y="126"/>
                    <a:pt x="17" y="135"/>
                    <a:pt x="10" y="140"/>
                  </a:cubicBezTo>
                  <a:cubicBezTo>
                    <a:pt x="9" y="141"/>
                    <a:pt x="9" y="141"/>
                    <a:pt x="9" y="141"/>
                  </a:cubicBezTo>
                  <a:cubicBezTo>
                    <a:pt x="1" y="147"/>
                    <a:pt x="0" y="157"/>
                    <a:pt x="5" y="165"/>
                  </a:cubicBezTo>
                  <a:cubicBezTo>
                    <a:pt x="5" y="165"/>
                    <a:pt x="5" y="165"/>
                    <a:pt x="5" y="165"/>
                  </a:cubicBezTo>
                  <a:cubicBezTo>
                    <a:pt x="11" y="172"/>
                    <a:pt x="21" y="174"/>
                    <a:pt x="29" y="168"/>
                  </a:cubicBezTo>
                  <a:cubicBezTo>
                    <a:pt x="31" y="167"/>
                    <a:pt x="31" y="167"/>
                    <a:pt x="31" y="167"/>
                  </a:cubicBezTo>
                  <a:cubicBezTo>
                    <a:pt x="37" y="162"/>
                    <a:pt x="47" y="161"/>
                    <a:pt x="54" y="165"/>
                  </a:cubicBezTo>
                  <a:cubicBezTo>
                    <a:pt x="54" y="165"/>
                    <a:pt x="54" y="165"/>
                    <a:pt x="54" y="165"/>
                  </a:cubicBezTo>
                  <a:cubicBezTo>
                    <a:pt x="62" y="170"/>
                    <a:pt x="72" y="169"/>
                    <a:pt x="79" y="164"/>
                  </a:cubicBezTo>
                  <a:cubicBezTo>
                    <a:pt x="170" y="97"/>
                    <a:pt x="170" y="97"/>
                    <a:pt x="170" y="97"/>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Line 94">
              <a:extLst>
                <a:ext uri="{FF2B5EF4-FFF2-40B4-BE49-F238E27FC236}">
                  <a16:creationId xmlns:a16="http://schemas.microsoft.com/office/drawing/2014/main" id="{343434D9-B6FE-40AA-8853-2EBCBC0655EA}"/>
                </a:ext>
              </a:extLst>
            </p:cNvPr>
            <p:cNvSpPr>
              <a:spLocks noChangeShapeType="1"/>
            </p:cNvSpPr>
            <p:nvPr/>
          </p:nvSpPr>
          <p:spPr bwMode="auto">
            <a:xfrm>
              <a:off x="11398251" y="847726"/>
              <a:ext cx="42863" cy="55563"/>
            </a:xfrm>
            <a:prstGeom prst="line">
              <a:avLst/>
            </a:prstGeom>
            <a:noFill/>
            <a:ln w="1905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7" name="Rühm 156">
            <a:extLst>
              <a:ext uri="{FF2B5EF4-FFF2-40B4-BE49-F238E27FC236}">
                <a16:creationId xmlns:a16="http://schemas.microsoft.com/office/drawing/2014/main" id="{3B8B30D3-2919-4567-8032-D2185496DCBB}"/>
              </a:ext>
            </a:extLst>
          </p:cNvPr>
          <p:cNvGrpSpPr/>
          <p:nvPr/>
        </p:nvGrpSpPr>
        <p:grpSpPr>
          <a:xfrm>
            <a:off x="5800727" y="4398964"/>
            <a:ext cx="1035050" cy="971550"/>
            <a:chOff x="6070601" y="4398964"/>
            <a:chExt cx="1035050" cy="971550"/>
          </a:xfrm>
        </p:grpSpPr>
        <p:sp>
          <p:nvSpPr>
            <p:cNvPr id="100" name="Freeform 95">
              <a:extLst>
                <a:ext uri="{FF2B5EF4-FFF2-40B4-BE49-F238E27FC236}">
                  <a16:creationId xmlns:a16="http://schemas.microsoft.com/office/drawing/2014/main" id="{3801F45D-8456-415C-94E8-082D91FBF4C6}"/>
                </a:ext>
              </a:extLst>
            </p:cNvPr>
            <p:cNvSpPr>
              <a:spLocks/>
            </p:cNvSpPr>
            <p:nvPr/>
          </p:nvSpPr>
          <p:spPr bwMode="auto">
            <a:xfrm>
              <a:off x="6661151" y="4986339"/>
              <a:ext cx="444500" cy="384175"/>
            </a:xfrm>
            <a:custGeom>
              <a:avLst/>
              <a:gdLst>
                <a:gd name="T0" fmla="*/ 30 w 280"/>
                <a:gd name="T1" fmla="*/ 131 h 242"/>
                <a:gd name="T2" fmla="*/ 0 w 280"/>
                <a:gd name="T3" fmla="*/ 82 h 242"/>
                <a:gd name="T4" fmla="*/ 0 w 280"/>
                <a:gd name="T5" fmla="*/ 82 h 242"/>
                <a:gd name="T6" fmla="*/ 32 w 280"/>
                <a:gd name="T7" fmla="*/ 0 h 242"/>
                <a:gd name="T8" fmla="*/ 65 w 280"/>
                <a:gd name="T9" fmla="*/ 36 h 242"/>
                <a:gd name="T10" fmla="*/ 78 w 280"/>
                <a:gd name="T11" fmla="*/ 109 h 242"/>
                <a:gd name="T12" fmla="*/ 47 w 280"/>
                <a:gd name="T13" fmla="*/ 172 h 242"/>
                <a:gd name="T14" fmla="*/ 89 w 280"/>
                <a:gd name="T15" fmla="*/ 242 h 242"/>
                <a:gd name="T16" fmla="*/ 90 w 280"/>
                <a:gd name="T17" fmla="*/ 242 h 242"/>
                <a:gd name="T18" fmla="*/ 220 w 280"/>
                <a:gd name="T19" fmla="*/ 242 h 242"/>
                <a:gd name="T20" fmla="*/ 277 w 280"/>
                <a:gd name="T21" fmla="*/ 191 h 242"/>
                <a:gd name="T22" fmla="*/ 236 w 280"/>
                <a:gd name="T23" fmla="*/ 132 h 242"/>
                <a:gd name="T24" fmla="*/ 236 w 280"/>
                <a:gd name="T25" fmla="*/ 128 h 242"/>
                <a:gd name="T26" fmla="*/ 202 w 280"/>
                <a:gd name="T27" fmla="*/ 93 h 242"/>
                <a:gd name="T28" fmla="*/ 193 w 280"/>
                <a:gd name="T29" fmla="*/ 95 h 242"/>
                <a:gd name="T30" fmla="*/ 193 w 280"/>
                <a:gd name="T31" fmla="*/ 94 h 242"/>
                <a:gd name="T32" fmla="*/ 159 w 280"/>
                <a:gd name="T33" fmla="*/ 60 h 242"/>
                <a:gd name="T34" fmla="*/ 134 w 280"/>
                <a:gd name="T35" fmla="*/ 7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0" h="242">
                  <a:moveTo>
                    <a:pt x="30" y="131"/>
                  </a:moveTo>
                  <a:cubicBezTo>
                    <a:pt x="32" y="109"/>
                    <a:pt x="20" y="89"/>
                    <a:pt x="0" y="82"/>
                  </a:cubicBezTo>
                  <a:cubicBezTo>
                    <a:pt x="0" y="82"/>
                    <a:pt x="0" y="82"/>
                    <a:pt x="0" y="82"/>
                  </a:cubicBezTo>
                  <a:cubicBezTo>
                    <a:pt x="32" y="0"/>
                    <a:pt x="32" y="0"/>
                    <a:pt x="32" y="0"/>
                  </a:cubicBezTo>
                  <a:cubicBezTo>
                    <a:pt x="65" y="36"/>
                    <a:pt x="65" y="36"/>
                    <a:pt x="65" y="36"/>
                  </a:cubicBezTo>
                  <a:cubicBezTo>
                    <a:pt x="83" y="56"/>
                    <a:pt x="88" y="84"/>
                    <a:pt x="78" y="109"/>
                  </a:cubicBezTo>
                  <a:cubicBezTo>
                    <a:pt x="47" y="172"/>
                    <a:pt x="47" y="172"/>
                    <a:pt x="47" y="172"/>
                  </a:cubicBezTo>
                  <a:cubicBezTo>
                    <a:pt x="32" y="204"/>
                    <a:pt x="54" y="242"/>
                    <a:pt x="89" y="242"/>
                  </a:cubicBezTo>
                  <a:cubicBezTo>
                    <a:pt x="90" y="242"/>
                    <a:pt x="90" y="242"/>
                    <a:pt x="90" y="242"/>
                  </a:cubicBezTo>
                  <a:cubicBezTo>
                    <a:pt x="220" y="242"/>
                    <a:pt x="220" y="242"/>
                    <a:pt x="220" y="242"/>
                  </a:cubicBezTo>
                  <a:cubicBezTo>
                    <a:pt x="249" y="242"/>
                    <a:pt x="275" y="220"/>
                    <a:pt x="277" y="191"/>
                  </a:cubicBezTo>
                  <a:cubicBezTo>
                    <a:pt x="280" y="163"/>
                    <a:pt x="261" y="139"/>
                    <a:pt x="236" y="132"/>
                  </a:cubicBezTo>
                  <a:cubicBezTo>
                    <a:pt x="236" y="131"/>
                    <a:pt x="236" y="129"/>
                    <a:pt x="236" y="128"/>
                  </a:cubicBezTo>
                  <a:cubicBezTo>
                    <a:pt x="236" y="109"/>
                    <a:pt x="221" y="93"/>
                    <a:pt x="202" y="93"/>
                  </a:cubicBezTo>
                  <a:cubicBezTo>
                    <a:pt x="199" y="93"/>
                    <a:pt x="196" y="94"/>
                    <a:pt x="193" y="95"/>
                  </a:cubicBezTo>
                  <a:cubicBezTo>
                    <a:pt x="193" y="94"/>
                    <a:pt x="193" y="94"/>
                    <a:pt x="193" y="94"/>
                  </a:cubicBezTo>
                  <a:cubicBezTo>
                    <a:pt x="193" y="75"/>
                    <a:pt x="178" y="60"/>
                    <a:pt x="159" y="60"/>
                  </a:cubicBezTo>
                  <a:cubicBezTo>
                    <a:pt x="149" y="60"/>
                    <a:pt x="140" y="65"/>
                    <a:pt x="134" y="72"/>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Oval 96">
              <a:extLst>
                <a:ext uri="{FF2B5EF4-FFF2-40B4-BE49-F238E27FC236}">
                  <a16:creationId xmlns:a16="http://schemas.microsoft.com/office/drawing/2014/main" id="{675AA573-2785-4438-B41F-68AF6FA01F72}"/>
                </a:ext>
              </a:extLst>
            </p:cNvPr>
            <p:cNvSpPr>
              <a:spLocks noChangeArrowheads="1"/>
            </p:cNvSpPr>
            <p:nvPr/>
          </p:nvSpPr>
          <p:spPr bwMode="auto">
            <a:xfrm>
              <a:off x="6519863" y="4678364"/>
              <a:ext cx="134938" cy="133350"/>
            </a:xfrm>
            <a:prstGeom prst="ellipse">
              <a:avLst/>
            </a:pr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Freeform 97">
              <a:extLst>
                <a:ext uri="{FF2B5EF4-FFF2-40B4-BE49-F238E27FC236}">
                  <a16:creationId xmlns:a16="http://schemas.microsoft.com/office/drawing/2014/main" id="{CC6A879E-CE67-4087-9C42-FBA530828F25}"/>
                </a:ext>
              </a:extLst>
            </p:cNvPr>
            <p:cNvSpPr>
              <a:spLocks/>
            </p:cNvSpPr>
            <p:nvPr/>
          </p:nvSpPr>
          <p:spPr bwMode="auto">
            <a:xfrm>
              <a:off x="6070601" y="4986339"/>
              <a:ext cx="444500" cy="384175"/>
            </a:xfrm>
            <a:custGeom>
              <a:avLst/>
              <a:gdLst>
                <a:gd name="T0" fmla="*/ 249 w 280"/>
                <a:gd name="T1" fmla="*/ 131 h 242"/>
                <a:gd name="T2" fmla="*/ 280 w 280"/>
                <a:gd name="T3" fmla="*/ 82 h 242"/>
                <a:gd name="T4" fmla="*/ 280 w 280"/>
                <a:gd name="T5" fmla="*/ 82 h 242"/>
                <a:gd name="T6" fmla="*/ 247 w 280"/>
                <a:gd name="T7" fmla="*/ 0 h 242"/>
                <a:gd name="T8" fmla="*/ 214 w 280"/>
                <a:gd name="T9" fmla="*/ 36 h 242"/>
                <a:gd name="T10" fmla="*/ 201 w 280"/>
                <a:gd name="T11" fmla="*/ 109 h 242"/>
                <a:gd name="T12" fmla="*/ 232 w 280"/>
                <a:gd name="T13" fmla="*/ 172 h 242"/>
                <a:gd name="T14" fmla="*/ 190 w 280"/>
                <a:gd name="T15" fmla="*/ 242 h 242"/>
                <a:gd name="T16" fmla="*/ 189 w 280"/>
                <a:gd name="T17" fmla="*/ 242 h 242"/>
                <a:gd name="T18" fmla="*/ 59 w 280"/>
                <a:gd name="T19" fmla="*/ 242 h 242"/>
                <a:gd name="T20" fmla="*/ 2 w 280"/>
                <a:gd name="T21" fmla="*/ 191 h 242"/>
                <a:gd name="T22" fmla="*/ 43 w 280"/>
                <a:gd name="T23" fmla="*/ 132 h 242"/>
                <a:gd name="T24" fmla="*/ 43 w 280"/>
                <a:gd name="T25" fmla="*/ 128 h 242"/>
                <a:gd name="T26" fmla="*/ 77 w 280"/>
                <a:gd name="T27" fmla="*/ 93 h 242"/>
                <a:gd name="T28" fmla="*/ 86 w 280"/>
                <a:gd name="T29" fmla="*/ 95 h 242"/>
                <a:gd name="T30" fmla="*/ 86 w 280"/>
                <a:gd name="T31" fmla="*/ 94 h 242"/>
                <a:gd name="T32" fmla="*/ 120 w 280"/>
                <a:gd name="T33" fmla="*/ 60 h 242"/>
                <a:gd name="T34" fmla="*/ 145 w 280"/>
                <a:gd name="T35" fmla="*/ 7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0" h="242">
                  <a:moveTo>
                    <a:pt x="249" y="131"/>
                  </a:moveTo>
                  <a:cubicBezTo>
                    <a:pt x="247" y="109"/>
                    <a:pt x="259" y="89"/>
                    <a:pt x="280" y="82"/>
                  </a:cubicBezTo>
                  <a:cubicBezTo>
                    <a:pt x="280" y="82"/>
                    <a:pt x="280" y="82"/>
                    <a:pt x="280" y="82"/>
                  </a:cubicBezTo>
                  <a:cubicBezTo>
                    <a:pt x="247" y="0"/>
                    <a:pt x="247" y="0"/>
                    <a:pt x="247" y="0"/>
                  </a:cubicBezTo>
                  <a:cubicBezTo>
                    <a:pt x="214" y="36"/>
                    <a:pt x="214" y="36"/>
                    <a:pt x="214" y="36"/>
                  </a:cubicBezTo>
                  <a:cubicBezTo>
                    <a:pt x="197" y="56"/>
                    <a:pt x="191" y="84"/>
                    <a:pt x="201" y="109"/>
                  </a:cubicBezTo>
                  <a:cubicBezTo>
                    <a:pt x="232" y="172"/>
                    <a:pt x="232" y="172"/>
                    <a:pt x="232" y="172"/>
                  </a:cubicBezTo>
                  <a:cubicBezTo>
                    <a:pt x="247" y="204"/>
                    <a:pt x="225" y="242"/>
                    <a:pt x="190" y="242"/>
                  </a:cubicBezTo>
                  <a:cubicBezTo>
                    <a:pt x="190" y="242"/>
                    <a:pt x="189" y="242"/>
                    <a:pt x="189" y="242"/>
                  </a:cubicBezTo>
                  <a:cubicBezTo>
                    <a:pt x="59" y="242"/>
                    <a:pt x="59" y="242"/>
                    <a:pt x="59" y="242"/>
                  </a:cubicBezTo>
                  <a:cubicBezTo>
                    <a:pt x="30" y="242"/>
                    <a:pt x="4" y="220"/>
                    <a:pt x="2" y="191"/>
                  </a:cubicBezTo>
                  <a:cubicBezTo>
                    <a:pt x="0" y="163"/>
                    <a:pt x="18" y="139"/>
                    <a:pt x="43" y="132"/>
                  </a:cubicBezTo>
                  <a:cubicBezTo>
                    <a:pt x="43" y="131"/>
                    <a:pt x="43" y="129"/>
                    <a:pt x="43" y="128"/>
                  </a:cubicBezTo>
                  <a:cubicBezTo>
                    <a:pt x="43" y="109"/>
                    <a:pt x="58" y="93"/>
                    <a:pt x="77" y="93"/>
                  </a:cubicBezTo>
                  <a:cubicBezTo>
                    <a:pt x="80" y="93"/>
                    <a:pt x="83" y="94"/>
                    <a:pt x="86" y="95"/>
                  </a:cubicBezTo>
                  <a:cubicBezTo>
                    <a:pt x="86" y="94"/>
                    <a:pt x="86" y="94"/>
                    <a:pt x="86" y="94"/>
                  </a:cubicBezTo>
                  <a:cubicBezTo>
                    <a:pt x="86" y="75"/>
                    <a:pt x="101" y="60"/>
                    <a:pt x="120" y="60"/>
                  </a:cubicBezTo>
                  <a:cubicBezTo>
                    <a:pt x="130" y="60"/>
                    <a:pt x="139" y="65"/>
                    <a:pt x="145" y="72"/>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Freeform 98">
              <a:extLst>
                <a:ext uri="{FF2B5EF4-FFF2-40B4-BE49-F238E27FC236}">
                  <a16:creationId xmlns:a16="http://schemas.microsoft.com/office/drawing/2014/main" id="{1409470C-3C8D-47A6-8980-93E001130F67}"/>
                </a:ext>
              </a:extLst>
            </p:cNvPr>
            <p:cNvSpPr>
              <a:spLocks/>
            </p:cNvSpPr>
            <p:nvPr/>
          </p:nvSpPr>
          <p:spPr bwMode="auto">
            <a:xfrm>
              <a:off x="6319838" y="4398964"/>
              <a:ext cx="534988" cy="587375"/>
            </a:xfrm>
            <a:custGeom>
              <a:avLst/>
              <a:gdLst>
                <a:gd name="T0" fmla="*/ 90 w 337"/>
                <a:gd name="T1" fmla="*/ 372 h 372"/>
                <a:gd name="T2" fmla="*/ 169 w 337"/>
                <a:gd name="T3" fmla="*/ 0 h 372"/>
                <a:gd name="T4" fmla="*/ 247 w 337"/>
                <a:gd name="T5" fmla="*/ 372 h 372"/>
              </a:gdLst>
              <a:ahLst/>
              <a:cxnLst>
                <a:cxn ang="0">
                  <a:pos x="T0" y="T1"/>
                </a:cxn>
                <a:cxn ang="0">
                  <a:pos x="T2" y="T3"/>
                </a:cxn>
                <a:cxn ang="0">
                  <a:pos x="T4" y="T5"/>
                </a:cxn>
              </a:cxnLst>
              <a:rect l="0" t="0" r="r" b="b"/>
              <a:pathLst>
                <a:path w="337" h="372">
                  <a:moveTo>
                    <a:pt x="90" y="372"/>
                  </a:moveTo>
                  <a:cubicBezTo>
                    <a:pt x="0" y="153"/>
                    <a:pt x="169" y="0"/>
                    <a:pt x="169" y="0"/>
                  </a:cubicBezTo>
                  <a:cubicBezTo>
                    <a:pt x="169" y="0"/>
                    <a:pt x="337" y="153"/>
                    <a:pt x="247" y="372"/>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Freeform 99">
              <a:extLst>
                <a:ext uri="{FF2B5EF4-FFF2-40B4-BE49-F238E27FC236}">
                  <a16:creationId xmlns:a16="http://schemas.microsoft.com/office/drawing/2014/main" id="{CB3C1936-EE85-4169-9F7E-A358F71AC138}"/>
                </a:ext>
              </a:extLst>
            </p:cNvPr>
            <p:cNvSpPr>
              <a:spLocks/>
            </p:cNvSpPr>
            <p:nvPr/>
          </p:nvSpPr>
          <p:spPr bwMode="auto">
            <a:xfrm>
              <a:off x="6542088" y="5192714"/>
              <a:ext cx="92075" cy="177800"/>
            </a:xfrm>
            <a:custGeom>
              <a:avLst/>
              <a:gdLst>
                <a:gd name="T0" fmla="*/ 57 w 58"/>
                <a:gd name="T1" fmla="*/ 0 h 112"/>
                <a:gd name="T2" fmla="*/ 29 w 58"/>
                <a:gd name="T3" fmla="*/ 112 h 112"/>
                <a:gd name="T4" fmla="*/ 0 w 58"/>
                <a:gd name="T5" fmla="*/ 0 h 112"/>
              </a:gdLst>
              <a:ahLst/>
              <a:cxnLst>
                <a:cxn ang="0">
                  <a:pos x="T0" y="T1"/>
                </a:cxn>
                <a:cxn ang="0">
                  <a:pos x="T2" y="T3"/>
                </a:cxn>
                <a:cxn ang="0">
                  <a:pos x="T4" y="T5"/>
                </a:cxn>
              </a:cxnLst>
              <a:rect l="0" t="0" r="r" b="b"/>
              <a:pathLst>
                <a:path w="58" h="112">
                  <a:moveTo>
                    <a:pt x="57" y="0"/>
                  </a:moveTo>
                  <a:cubicBezTo>
                    <a:pt x="58" y="27"/>
                    <a:pt x="49" y="64"/>
                    <a:pt x="29" y="112"/>
                  </a:cubicBezTo>
                  <a:cubicBezTo>
                    <a:pt x="8" y="64"/>
                    <a:pt x="0" y="27"/>
                    <a:pt x="0"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05" name="Freeform 100">
            <a:extLst>
              <a:ext uri="{FF2B5EF4-FFF2-40B4-BE49-F238E27FC236}">
                <a16:creationId xmlns:a16="http://schemas.microsoft.com/office/drawing/2014/main" id="{2E240A43-660F-4244-A473-1A113C3663C8}"/>
              </a:ext>
            </a:extLst>
          </p:cNvPr>
          <p:cNvSpPr>
            <a:spLocks/>
          </p:cNvSpPr>
          <p:nvPr/>
        </p:nvSpPr>
        <p:spPr bwMode="auto">
          <a:xfrm>
            <a:off x="6043614" y="3467101"/>
            <a:ext cx="801688" cy="717550"/>
          </a:xfrm>
          <a:custGeom>
            <a:avLst/>
            <a:gdLst>
              <a:gd name="T0" fmla="*/ 197 w 505"/>
              <a:gd name="T1" fmla="*/ 198 h 453"/>
              <a:gd name="T2" fmla="*/ 246 w 505"/>
              <a:gd name="T3" fmla="*/ 198 h 453"/>
              <a:gd name="T4" fmla="*/ 267 w 505"/>
              <a:gd name="T5" fmla="*/ 251 h 453"/>
              <a:gd name="T6" fmla="*/ 282 w 505"/>
              <a:gd name="T7" fmla="*/ 198 h 453"/>
              <a:gd name="T8" fmla="*/ 296 w 505"/>
              <a:gd name="T9" fmla="*/ 144 h 453"/>
              <a:gd name="T10" fmla="*/ 317 w 505"/>
              <a:gd name="T11" fmla="*/ 198 h 453"/>
              <a:gd name="T12" fmla="*/ 333 w 505"/>
              <a:gd name="T13" fmla="*/ 198 h 453"/>
              <a:gd name="T14" fmla="*/ 349 w 505"/>
              <a:gd name="T15" fmla="*/ 198 h 453"/>
              <a:gd name="T16" fmla="*/ 370 w 505"/>
              <a:gd name="T17" fmla="*/ 251 h 453"/>
              <a:gd name="T18" fmla="*/ 385 w 505"/>
              <a:gd name="T19" fmla="*/ 198 h 453"/>
              <a:gd name="T20" fmla="*/ 400 w 505"/>
              <a:gd name="T21" fmla="*/ 144 h 453"/>
              <a:gd name="T22" fmla="*/ 421 w 505"/>
              <a:gd name="T23" fmla="*/ 198 h 453"/>
              <a:gd name="T24" fmla="*/ 422 w 505"/>
              <a:gd name="T25" fmla="*/ 198 h 453"/>
              <a:gd name="T26" fmla="*/ 494 w 505"/>
              <a:gd name="T27" fmla="*/ 108 h 453"/>
              <a:gd name="T28" fmla="*/ 484 w 505"/>
              <a:gd name="T29" fmla="*/ 79 h 453"/>
              <a:gd name="T30" fmla="*/ 377 w 505"/>
              <a:gd name="T31" fmla="*/ 7 h 453"/>
              <a:gd name="T32" fmla="*/ 253 w 505"/>
              <a:gd name="T33" fmla="*/ 87 h 453"/>
              <a:gd name="T34" fmla="*/ 130 w 505"/>
              <a:gd name="T35" fmla="*/ 6 h 453"/>
              <a:gd name="T36" fmla="*/ 22 w 505"/>
              <a:gd name="T37" fmla="*/ 76 h 453"/>
              <a:gd name="T38" fmla="*/ 15 w 505"/>
              <a:gd name="T39" fmla="*/ 183 h 453"/>
              <a:gd name="T40" fmla="*/ 38 w 505"/>
              <a:gd name="T41" fmla="*/ 228 h 453"/>
              <a:gd name="T42" fmla="*/ 50 w 505"/>
              <a:gd name="T43" fmla="*/ 244 h 453"/>
              <a:gd name="T44" fmla="*/ 140 w 505"/>
              <a:gd name="T45" fmla="*/ 331 h 453"/>
              <a:gd name="T46" fmla="*/ 251 w 505"/>
              <a:gd name="T47" fmla="*/ 453 h 453"/>
              <a:gd name="T48" fmla="*/ 363 w 505"/>
              <a:gd name="T49" fmla="*/ 332 h 453"/>
              <a:gd name="T50" fmla="*/ 435 w 505"/>
              <a:gd name="T51" fmla="*/ 266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5" h="453">
                <a:moveTo>
                  <a:pt x="197" y="198"/>
                </a:moveTo>
                <a:cubicBezTo>
                  <a:pt x="246" y="198"/>
                  <a:pt x="246" y="198"/>
                  <a:pt x="246" y="198"/>
                </a:cubicBezTo>
                <a:cubicBezTo>
                  <a:pt x="267" y="251"/>
                  <a:pt x="267" y="251"/>
                  <a:pt x="267" y="251"/>
                </a:cubicBezTo>
                <a:cubicBezTo>
                  <a:pt x="282" y="198"/>
                  <a:pt x="282" y="198"/>
                  <a:pt x="282" y="198"/>
                </a:cubicBezTo>
                <a:cubicBezTo>
                  <a:pt x="296" y="144"/>
                  <a:pt x="296" y="144"/>
                  <a:pt x="296" y="144"/>
                </a:cubicBezTo>
                <a:cubicBezTo>
                  <a:pt x="317" y="198"/>
                  <a:pt x="317" y="198"/>
                  <a:pt x="317" y="198"/>
                </a:cubicBezTo>
                <a:cubicBezTo>
                  <a:pt x="333" y="198"/>
                  <a:pt x="333" y="198"/>
                  <a:pt x="333" y="198"/>
                </a:cubicBezTo>
                <a:cubicBezTo>
                  <a:pt x="349" y="198"/>
                  <a:pt x="349" y="198"/>
                  <a:pt x="349" y="198"/>
                </a:cubicBezTo>
                <a:cubicBezTo>
                  <a:pt x="370" y="251"/>
                  <a:pt x="370" y="251"/>
                  <a:pt x="370" y="251"/>
                </a:cubicBezTo>
                <a:cubicBezTo>
                  <a:pt x="385" y="198"/>
                  <a:pt x="385" y="198"/>
                  <a:pt x="385" y="198"/>
                </a:cubicBezTo>
                <a:cubicBezTo>
                  <a:pt x="400" y="144"/>
                  <a:pt x="400" y="144"/>
                  <a:pt x="400" y="144"/>
                </a:cubicBezTo>
                <a:cubicBezTo>
                  <a:pt x="421" y="198"/>
                  <a:pt x="421" y="198"/>
                  <a:pt x="421" y="198"/>
                </a:cubicBezTo>
                <a:cubicBezTo>
                  <a:pt x="421" y="198"/>
                  <a:pt x="421" y="198"/>
                  <a:pt x="422" y="198"/>
                </a:cubicBezTo>
                <a:cubicBezTo>
                  <a:pt x="469" y="198"/>
                  <a:pt x="505" y="154"/>
                  <a:pt x="494" y="108"/>
                </a:cubicBezTo>
                <a:cubicBezTo>
                  <a:pt x="492" y="98"/>
                  <a:pt x="488" y="88"/>
                  <a:pt x="484" y="79"/>
                </a:cubicBezTo>
                <a:cubicBezTo>
                  <a:pt x="463" y="38"/>
                  <a:pt x="422" y="10"/>
                  <a:pt x="377" y="7"/>
                </a:cubicBezTo>
                <a:cubicBezTo>
                  <a:pt x="291" y="1"/>
                  <a:pt x="253" y="87"/>
                  <a:pt x="253" y="87"/>
                </a:cubicBezTo>
                <a:cubicBezTo>
                  <a:pt x="253" y="87"/>
                  <a:pt x="215" y="0"/>
                  <a:pt x="130" y="6"/>
                </a:cubicBezTo>
                <a:cubicBezTo>
                  <a:pt x="84" y="9"/>
                  <a:pt x="43" y="36"/>
                  <a:pt x="22" y="76"/>
                </a:cubicBezTo>
                <a:cubicBezTo>
                  <a:pt x="8" y="102"/>
                  <a:pt x="0" y="138"/>
                  <a:pt x="15" y="183"/>
                </a:cubicBezTo>
                <a:cubicBezTo>
                  <a:pt x="20" y="199"/>
                  <a:pt x="28" y="214"/>
                  <a:pt x="38" y="228"/>
                </a:cubicBezTo>
                <a:cubicBezTo>
                  <a:pt x="41" y="234"/>
                  <a:pt x="45" y="239"/>
                  <a:pt x="50" y="244"/>
                </a:cubicBezTo>
                <a:cubicBezTo>
                  <a:pt x="68" y="266"/>
                  <a:pt x="104" y="301"/>
                  <a:pt x="140" y="331"/>
                </a:cubicBezTo>
                <a:cubicBezTo>
                  <a:pt x="140" y="331"/>
                  <a:pt x="229" y="404"/>
                  <a:pt x="251" y="453"/>
                </a:cubicBezTo>
                <a:cubicBezTo>
                  <a:pt x="273" y="405"/>
                  <a:pt x="363" y="332"/>
                  <a:pt x="363" y="332"/>
                </a:cubicBezTo>
                <a:cubicBezTo>
                  <a:pt x="390" y="310"/>
                  <a:pt x="415" y="287"/>
                  <a:pt x="435" y="266"/>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81" name="Rühm 180">
            <a:extLst>
              <a:ext uri="{FF2B5EF4-FFF2-40B4-BE49-F238E27FC236}">
                <a16:creationId xmlns:a16="http://schemas.microsoft.com/office/drawing/2014/main" id="{5E3F99C4-093E-45D8-9798-C7C33DF99C40}"/>
              </a:ext>
            </a:extLst>
          </p:cNvPr>
          <p:cNvGrpSpPr/>
          <p:nvPr/>
        </p:nvGrpSpPr>
        <p:grpSpPr>
          <a:xfrm>
            <a:off x="9015414" y="1412876"/>
            <a:ext cx="735013" cy="733425"/>
            <a:chOff x="9285288" y="1412876"/>
            <a:chExt cx="735013" cy="733425"/>
          </a:xfrm>
        </p:grpSpPr>
        <p:sp>
          <p:nvSpPr>
            <p:cNvPr id="106" name="Oval 101">
              <a:extLst>
                <a:ext uri="{FF2B5EF4-FFF2-40B4-BE49-F238E27FC236}">
                  <a16:creationId xmlns:a16="http://schemas.microsoft.com/office/drawing/2014/main" id="{79B52EDE-4B9B-4EE6-BC33-798029EDE19A}"/>
                </a:ext>
              </a:extLst>
            </p:cNvPr>
            <p:cNvSpPr>
              <a:spLocks noChangeArrowheads="1"/>
            </p:cNvSpPr>
            <p:nvPr/>
          </p:nvSpPr>
          <p:spPr bwMode="auto">
            <a:xfrm>
              <a:off x="9285288" y="1412876"/>
              <a:ext cx="735013" cy="7334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78" name="Rühm 177">
              <a:extLst>
                <a:ext uri="{FF2B5EF4-FFF2-40B4-BE49-F238E27FC236}">
                  <a16:creationId xmlns:a16="http://schemas.microsoft.com/office/drawing/2014/main" id="{2AAE02E9-0E6C-47D9-B696-8C96633BF294}"/>
                </a:ext>
              </a:extLst>
            </p:cNvPr>
            <p:cNvGrpSpPr/>
            <p:nvPr/>
          </p:nvGrpSpPr>
          <p:grpSpPr>
            <a:xfrm>
              <a:off x="9445626" y="1530351"/>
              <a:ext cx="385762" cy="515938"/>
              <a:chOff x="9445626" y="1530351"/>
              <a:chExt cx="385762" cy="515938"/>
            </a:xfrm>
          </p:grpSpPr>
          <p:sp>
            <p:nvSpPr>
              <p:cNvPr id="107" name="Line 102">
                <a:extLst>
                  <a:ext uri="{FF2B5EF4-FFF2-40B4-BE49-F238E27FC236}">
                    <a16:creationId xmlns:a16="http://schemas.microsoft.com/office/drawing/2014/main" id="{00A472B6-04D8-4355-BA47-B46D9474114B}"/>
                  </a:ext>
                </a:extLst>
              </p:cNvPr>
              <p:cNvSpPr>
                <a:spLocks noChangeShapeType="1"/>
              </p:cNvSpPr>
              <p:nvPr/>
            </p:nvSpPr>
            <p:spPr bwMode="auto">
              <a:xfrm flipV="1">
                <a:off x="9640888" y="1944689"/>
                <a:ext cx="0" cy="41275"/>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Line 103">
                <a:extLst>
                  <a:ext uri="{FF2B5EF4-FFF2-40B4-BE49-F238E27FC236}">
                    <a16:creationId xmlns:a16="http://schemas.microsoft.com/office/drawing/2014/main" id="{A993C078-E6C6-4AF4-A3DA-A543D5A3A08E}"/>
                  </a:ext>
                </a:extLst>
              </p:cNvPr>
              <p:cNvSpPr>
                <a:spLocks noChangeShapeType="1"/>
              </p:cNvSpPr>
              <p:nvPr/>
            </p:nvSpPr>
            <p:spPr bwMode="auto">
              <a:xfrm flipH="1" flipV="1">
                <a:off x="9472613" y="1773239"/>
                <a:ext cx="93663" cy="93663"/>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104">
                <a:extLst>
                  <a:ext uri="{FF2B5EF4-FFF2-40B4-BE49-F238E27FC236}">
                    <a16:creationId xmlns:a16="http://schemas.microsoft.com/office/drawing/2014/main" id="{60F1F5C7-D53D-465C-A892-72833F07A31C}"/>
                  </a:ext>
                </a:extLst>
              </p:cNvPr>
              <p:cNvSpPr>
                <a:spLocks/>
              </p:cNvSpPr>
              <p:nvPr/>
            </p:nvSpPr>
            <p:spPr bwMode="auto">
              <a:xfrm>
                <a:off x="9445626" y="1828801"/>
                <a:ext cx="92075" cy="66675"/>
              </a:xfrm>
              <a:custGeom>
                <a:avLst/>
                <a:gdLst>
                  <a:gd name="T0" fmla="*/ 18 w 58"/>
                  <a:gd name="T1" fmla="*/ 0 h 42"/>
                  <a:gd name="T2" fmla="*/ 3 w 58"/>
                  <a:gd name="T3" fmla="*/ 15 h 42"/>
                  <a:gd name="T4" fmla="*/ 3 w 58"/>
                  <a:gd name="T5" fmla="*/ 29 h 42"/>
                  <a:gd name="T6" fmla="*/ 13 w 58"/>
                  <a:gd name="T7" fmla="*/ 38 h 42"/>
                  <a:gd name="T8" fmla="*/ 26 w 58"/>
                  <a:gd name="T9" fmla="*/ 38 h 42"/>
                  <a:gd name="T10" fmla="*/ 58 w 58"/>
                  <a:gd name="T11" fmla="*/ 6 h 42"/>
                </a:gdLst>
                <a:ahLst/>
                <a:cxnLst>
                  <a:cxn ang="0">
                    <a:pos x="T0" y="T1"/>
                  </a:cxn>
                  <a:cxn ang="0">
                    <a:pos x="T2" y="T3"/>
                  </a:cxn>
                  <a:cxn ang="0">
                    <a:pos x="T4" y="T5"/>
                  </a:cxn>
                  <a:cxn ang="0">
                    <a:pos x="T6" y="T7"/>
                  </a:cxn>
                  <a:cxn ang="0">
                    <a:pos x="T8" y="T9"/>
                  </a:cxn>
                  <a:cxn ang="0">
                    <a:pos x="T10" y="T11"/>
                  </a:cxn>
                </a:cxnLst>
                <a:rect l="0" t="0" r="r" b="b"/>
                <a:pathLst>
                  <a:path w="58" h="42">
                    <a:moveTo>
                      <a:pt x="18" y="0"/>
                    </a:moveTo>
                    <a:cubicBezTo>
                      <a:pt x="3" y="15"/>
                      <a:pt x="3" y="15"/>
                      <a:pt x="3" y="15"/>
                    </a:cubicBezTo>
                    <a:cubicBezTo>
                      <a:pt x="0" y="19"/>
                      <a:pt x="0" y="25"/>
                      <a:pt x="3" y="29"/>
                    </a:cubicBezTo>
                    <a:cubicBezTo>
                      <a:pt x="13" y="38"/>
                      <a:pt x="13" y="38"/>
                      <a:pt x="13" y="38"/>
                    </a:cubicBezTo>
                    <a:cubicBezTo>
                      <a:pt x="16" y="42"/>
                      <a:pt x="22" y="42"/>
                      <a:pt x="26" y="38"/>
                    </a:cubicBezTo>
                    <a:cubicBezTo>
                      <a:pt x="58" y="6"/>
                      <a:pt x="58" y="6"/>
                      <a:pt x="58" y="6"/>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105">
                <a:extLst>
                  <a:ext uri="{FF2B5EF4-FFF2-40B4-BE49-F238E27FC236}">
                    <a16:creationId xmlns:a16="http://schemas.microsoft.com/office/drawing/2014/main" id="{986541DA-187D-4808-A8F1-47715437585B}"/>
                  </a:ext>
                </a:extLst>
              </p:cNvPr>
              <p:cNvSpPr>
                <a:spLocks/>
              </p:cNvSpPr>
              <p:nvPr/>
            </p:nvSpPr>
            <p:spPr bwMode="auto">
              <a:xfrm>
                <a:off x="9517063" y="1687514"/>
                <a:ext cx="314325" cy="273050"/>
              </a:xfrm>
              <a:custGeom>
                <a:avLst/>
                <a:gdLst>
                  <a:gd name="T0" fmla="*/ 165 w 198"/>
                  <a:gd name="T1" fmla="*/ 0 h 173"/>
                  <a:gd name="T2" fmla="*/ 148 w 198"/>
                  <a:gd name="T3" fmla="*/ 131 h 173"/>
                  <a:gd name="T4" fmla="*/ 0 w 198"/>
                  <a:gd name="T5" fmla="*/ 136 h 173"/>
                </a:gdLst>
                <a:ahLst/>
                <a:cxnLst>
                  <a:cxn ang="0">
                    <a:pos x="T0" y="T1"/>
                  </a:cxn>
                  <a:cxn ang="0">
                    <a:pos x="T2" y="T3"/>
                  </a:cxn>
                  <a:cxn ang="0">
                    <a:pos x="T4" y="T5"/>
                  </a:cxn>
                </a:cxnLst>
                <a:rect l="0" t="0" r="r" b="b"/>
                <a:pathLst>
                  <a:path w="198" h="173">
                    <a:moveTo>
                      <a:pt x="165" y="0"/>
                    </a:moveTo>
                    <a:cubicBezTo>
                      <a:pt x="198" y="33"/>
                      <a:pt x="190" y="89"/>
                      <a:pt x="148" y="131"/>
                    </a:cubicBezTo>
                    <a:cubicBezTo>
                      <a:pt x="108" y="172"/>
                      <a:pt x="43" y="173"/>
                      <a:pt x="0" y="136"/>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106">
                <a:extLst>
                  <a:ext uri="{FF2B5EF4-FFF2-40B4-BE49-F238E27FC236}">
                    <a16:creationId xmlns:a16="http://schemas.microsoft.com/office/drawing/2014/main" id="{D9C4384E-FA6D-4FD6-A72F-C8A492C8CCFE}"/>
                  </a:ext>
                </a:extLst>
              </p:cNvPr>
              <p:cNvSpPr>
                <a:spLocks/>
              </p:cNvSpPr>
              <p:nvPr/>
            </p:nvSpPr>
            <p:spPr bwMode="auto">
              <a:xfrm>
                <a:off x="9578976" y="1530351"/>
                <a:ext cx="230188" cy="230188"/>
              </a:xfrm>
              <a:custGeom>
                <a:avLst/>
                <a:gdLst>
                  <a:gd name="T0" fmla="*/ 43 w 145"/>
                  <a:gd name="T1" fmla="*/ 59 h 145"/>
                  <a:gd name="T2" fmla="*/ 3 w 145"/>
                  <a:gd name="T3" fmla="*/ 100 h 145"/>
                  <a:gd name="T4" fmla="*/ 3 w 145"/>
                  <a:gd name="T5" fmla="*/ 108 h 145"/>
                  <a:gd name="T6" fmla="*/ 37 w 145"/>
                  <a:gd name="T7" fmla="*/ 143 h 145"/>
                  <a:gd name="T8" fmla="*/ 45 w 145"/>
                  <a:gd name="T9" fmla="*/ 143 h 145"/>
                  <a:gd name="T10" fmla="*/ 86 w 145"/>
                  <a:gd name="T11" fmla="*/ 102 h 145"/>
                  <a:gd name="T12" fmla="*/ 143 w 145"/>
                  <a:gd name="T13" fmla="*/ 45 h 145"/>
                  <a:gd name="T14" fmla="*/ 143 w 145"/>
                  <a:gd name="T15" fmla="*/ 37 h 145"/>
                  <a:gd name="T16" fmla="*/ 108 w 145"/>
                  <a:gd name="T17" fmla="*/ 2 h 145"/>
                  <a:gd name="T18" fmla="*/ 100 w 145"/>
                  <a:gd name="T19" fmla="*/ 2 h 145"/>
                  <a:gd name="T20" fmla="*/ 38 w 145"/>
                  <a:gd name="T21" fmla="*/ 6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 h="145">
                    <a:moveTo>
                      <a:pt x="43" y="59"/>
                    </a:moveTo>
                    <a:cubicBezTo>
                      <a:pt x="3" y="100"/>
                      <a:pt x="3" y="100"/>
                      <a:pt x="3" y="100"/>
                    </a:cubicBezTo>
                    <a:cubicBezTo>
                      <a:pt x="0" y="102"/>
                      <a:pt x="0" y="106"/>
                      <a:pt x="3" y="108"/>
                    </a:cubicBezTo>
                    <a:cubicBezTo>
                      <a:pt x="37" y="143"/>
                      <a:pt x="37" y="143"/>
                      <a:pt x="37" y="143"/>
                    </a:cubicBezTo>
                    <a:cubicBezTo>
                      <a:pt x="39" y="145"/>
                      <a:pt x="43" y="145"/>
                      <a:pt x="45" y="143"/>
                    </a:cubicBezTo>
                    <a:cubicBezTo>
                      <a:pt x="86" y="102"/>
                      <a:pt x="86" y="102"/>
                      <a:pt x="86" y="102"/>
                    </a:cubicBezTo>
                    <a:cubicBezTo>
                      <a:pt x="143" y="45"/>
                      <a:pt x="143" y="45"/>
                      <a:pt x="143" y="45"/>
                    </a:cubicBezTo>
                    <a:cubicBezTo>
                      <a:pt x="145" y="43"/>
                      <a:pt x="145" y="39"/>
                      <a:pt x="143" y="37"/>
                    </a:cubicBezTo>
                    <a:cubicBezTo>
                      <a:pt x="108" y="2"/>
                      <a:pt x="108" y="2"/>
                      <a:pt x="108" y="2"/>
                    </a:cubicBezTo>
                    <a:cubicBezTo>
                      <a:pt x="106" y="0"/>
                      <a:pt x="102" y="0"/>
                      <a:pt x="100" y="2"/>
                    </a:cubicBezTo>
                    <a:cubicBezTo>
                      <a:pt x="38" y="65"/>
                      <a:pt x="38" y="65"/>
                      <a:pt x="38" y="65"/>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107">
                <a:extLst>
                  <a:ext uri="{FF2B5EF4-FFF2-40B4-BE49-F238E27FC236}">
                    <a16:creationId xmlns:a16="http://schemas.microsoft.com/office/drawing/2014/main" id="{87C42124-875E-4C63-A180-BCD6B5C9B921}"/>
                  </a:ext>
                </a:extLst>
              </p:cNvPr>
              <p:cNvSpPr>
                <a:spLocks/>
              </p:cNvSpPr>
              <p:nvPr/>
            </p:nvSpPr>
            <p:spPr bwMode="auto">
              <a:xfrm>
                <a:off x="9545638" y="1985964"/>
                <a:ext cx="203200" cy="60325"/>
              </a:xfrm>
              <a:custGeom>
                <a:avLst/>
                <a:gdLst>
                  <a:gd name="T0" fmla="*/ 60 w 128"/>
                  <a:gd name="T1" fmla="*/ 0 h 38"/>
                  <a:gd name="T2" fmla="*/ 99 w 128"/>
                  <a:gd name="T3" fmla="*/ 0 h 38"/>
                  <a:gd name="T4" fmla="*/ 124 w 128"/>
                  <a:gd name="T5" fmla="*/ 21 h 38"/>
                  <a:gd name="T6" fmla="*/ 128 w 128"/>
                  <a:gd name="T7" fmla="*/ 38 h 38"/>
                  <a:gd name="T8" fmla="*/ 0 w 128"/>
                  <a:gd name="T9" fmla="*/ 38 h 38"/>
                  <a:gd name="T10" fmla="*/ 3 w 128"/>
                  <a:gd name="T11" fmla="*/ 21 h 38"/>
                  <a:gd name="T12" fmla="*/ 15 w 128"/>
                  <a:gd name="T13" fmla="*/ 4 h 38"/>
                </a:gdLst>
                <a:ahLst/>
                <a:cxnLst>
                  <a:cxn ang="0">
                    <a:pos x="T0" y="T1"/>
                  </a:cxn>
                  <a:cxn ang="0">
                    <a:pos x="T2" y="T3"/>
                  </a:cxn>
                  <a:cxn ang="0">
                    <a:pos x="T4" y="T5"/>
                  </a:cxn>
                  <a:cxn ang="0">
                    <a:pos x="T6" y="T7"/>
                  </a:cxn>
                  <a:cxn ang="0">
                    <a:pos x="T8" y="T9"/>
                  </a:cxn>
                  <a:cxn ang="0">
                    <a:pos x="T10" y="T11"/>
                  </a:cxn>
                  <a:cxn ang="0">
                    <a:pos x="T12" y="T13"/>
                  </a:cxn>
                </a:cxnLst>
                <a:rect l="0" t="0" r="r" b="b"/>
                <a:pathLst>
                  <a:path w="128" h="38">
                    <a:moveTo>
                      <a:pt x="60" y="0"/>
                    </a:moveTo>
                    <a:cubicBezTo>
                      <a:pt x="99" y="0"/>
                      <a:pt x="99" y="0"/>
                      <a:pt x="99" y="0"/>
                    </a:cubicBezTo>
                    <a:cubicBezTo>
                      <a:pt x="111" y="0"/>
                      <a:pt x="121" y="9"/>
                      <a:pt x="124" y="21"/>
                    </a:cubicBezTo>
                    <a:cubicBezTo>
                      <a:pt x="128" y="38"/>
                      <a:pt x="128" y="38"/>
                      <a:pt x="128" y="38"/>
                    </a:cubicBezTo>
                    <a:cubicBezTo>
                      <a:pt x="0" y="38"/>
                      <a:pt x="0" y="38"/>
                      <a:pt x="0" y="38"/>
                    </a:cubicBezTo>
                    <a:cubicBezTo>
                      <a:pt x="3" y="21"/>
                      <a:pt x="3" y="21"/>
                      <a:pt x="3" y="21"/>
                    </a:cubicBezTo>
                    <a:cubicBezTo>
                      <a:pt x="5" y="13"/>
                      <a:pt x="9" y="8"/>
                      <a:pt x="15" y="4"/>
                    </a:cubicBezTo>
                  </a:path>
                </a:pathLst>
              </a:custGeom>
              <a:noFill/>
              <a:ln w="19050" cap="rnd">
                <a:solidFill>
                  <a:srgbClr val="00009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65" name="Rühm 164">
            <a:extLst>
              <a:ext uri="{FF2B5EF4-FFF2-40B4-BE49-F238E27FC236}">
                <a16:creationId xmlns:a16="http://schemas.microsoft.com/office/drawing/2014/main" id="{2290DA71-AA59-4031-89DC-C4ECB09B7C32}"/>
              </a:ext>
            </a:extLst>
          </p:cNvPr>
          <p:cNvGrpSpPr/>
          <p:nvPr/>
        </p:nvGrpSpPr>
        <p:grpSpPr>
          <a:xfrm>
            <a:off x="9529764" y="3219451"/>
            <a:ext cx="711200" cy="850900"/>
            <a:chOff x="9799638" y="3219451"/>
            <a:chExt cx="711200" cy="850900"/>
          </a:xfrm>
        </p:grpSpPr>
        <p:sp>
          <p:nvSpPr>
            <p:cNvPr id="113" name="Freeform 108">
              <a:extLst>
                <a:ext uri="{FF2B5EF4-FFF2-40B4-BE49-F238E27FC236}">
                  <a16:creationId xmlns:a16="http://schemas.microsoft.com/office/drawing/2014/main" id="{01790997-C70B-4541-9D82-E7660C104140}"/>
                </a:ext>
              </a:extLst>
            </p:cNvPr>
            <p:cNvSpPr>
              <a:spLocks/>
            </p:cNvSpPr>
            <p:nvPr/>
          </p:nvSpPr>
          <p:spPr bwMode="auto">
            <a:xfrm>
              <a:off x="9799638" y="3219451"/>
              <a:ext cx="711200" cy="850900"/>
            </a:xfrm>
            <a:custGeom>
              <a:avLst/>
              <a:gdLst>
                <a:gd name="T0" fmla="*/ 153 w 448"/>
                <a:gd name="T1" fmla="*/ 376 h 538"/>
                <a:gd name="T2" fmla="*/ 166 w 448"/>
                <a:gd name="T3" fmla="*/ 357 h 538"/>
                <a:gd name="T4" fmla="*/ 284 w 448"/>
                <a:gd name="T5" fmla="*/ 375 h 538"/>
                <a:gd name="T6" fmla="*/ 430 w 448"/>
                <a:gd name="T7" fmla="*/ 164 h 538"/>
                <a:gd name="T8" fmla="*/ 218 w 448"/>
                <a:gd name="T9" fmla="*/ 18 h 538"/>
                <a:gd name="T10" fmla="*/ 72 w 448"/>
                <a:gd name="T11" fmla="*/ 229 h 538"/>
                <a:gd name="T12" fmla="*/ 131 w 448"/>
                <a:gd name="T13" fmla="*/ 332 h 538"/>
                <a:gd name="T14" fmla="*/ 99 w 448"/>
                <a:gd name="T15" fmla="*/ 379 h 538"/>
                <a:gd name="T16" fmla="*/ 83 w 448"/>
                <a:gd name="T17" fmla="*/ 368 h 538"/>
                <a:gd name="T18" fmla="*/ 13 w 448"/>
                <a:gd name="T19" fmla="*/ 470 h 538"/>
                <a:gd name="T20" fmla="*/ 23 w 448"/>
                <a:gd name="T21" fmla="*/ 526 h 538"/>
                <a:gd name="T22" fmla="*/ 79 w 448"/>
                <a:gd name="T23" fmla="*/ 516 h 538"/>
                <a:gd name="T24" fmla="*/ 149 w 448"/>
                <a:gd name="T25" fmla="*/ 414 h 538"/>
                <a:gd name="T26" fmla="*/ 134 w 448"/>
                <a:gd name="T27" fmla="*/ 40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8" h="538">
                  <a:moveTo>
                    <a:pt x="153" y="376"/>
                  </a:moveTo>
                  <a:cubicBezTo>
                    <a:pt x="166" y="357"/>
                    <a:pt x="166" y="357"/>
                    <a:pt x="166" y="357"/>
                  </a:cubicBezTo>
                  <a:cubicBezTo>
                    <a:pt x="201" y="375"/>
                    <a:pt x="242" y="382"/>
                    <a:pt x="284" y="375"/>
                  </a:cubicBezTo>
                  <a:cubicBezTo>
                    <a:pt x="382" y="357"/>
                    <a:pt x="448" y="262"/>
                    <a:pt x="430" y="164"/>
                  </a:cubicBezTo>
                  <a:cubicBezTo>
                    <a:pt x="411" y="65"/>
                    <a:pt x="317" y="0"/>
                    <a:pt x="218" y="18"/>
                  </a:cubicBezTo>
                  <a:cubicBezTo>
                    <a:pt x="120" y="36"/>
                    <a:pt x="54" y="130"/>
                    <a:pt x="72" y="229"/>
                  </a:cubicBezTo>
                  <a:cubicBezTo>
                    <a:pt x="80" y="271"/>
                    <a:pt x="102" y="306"/>
                    <a:pt x="131" y="332"/>
                  </a:cubicBezTo>
                  <a:cubicBezTo>
                    <a:pt x="99" y="379"/>
                    <a:pt x="99" y="379"/>
                    <a:pt x="99" y="379"/>
                  </a:cubicBezTo>
                  <a:cubicBezTo>
                    <a:pt x="83" y="368"/>
                    <a:pt x="83" y="368"/>
                    <a:pt x="83" y="368"/>
                  </a:cubicBezTo>
                  <a:cubicBezTo>
                    <a:pt x="13" y="470"/>
                    <a:pt x="13" y="470"/>
                    <a:pt x="13" y="470"/>
                  </a:cubicBezTo>
                  <a:cubicBezTo>
                    <a:pt x="0" y="488"/>
                    <a:pt x="5" y="513"/>
                    <a:pt x="23" y="526"/>
                  </a:cubicBezTo>
                  <a:cubicBezTo>
                    <a:pt x="42" y="538"/>
                    <a:pt x="67" y="534"/>
                    <a:pt x="79" y="516"/>
                  </a:cubicBezTo>
                  <a:cubicBezTo>
                    <a:pt x="149" y="414"/>
                    <a:pt x="149" y="414"/>
                    <a:pt x="149" y="414"/>
                  </a:cubicBezTo>
                  <a:cubicBezTo>
                    <a:pt x="134" y="403"/>
                    <a:pt x="134" y="403"/>
                    <a:pt x="134" y="403"/>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Line 109">
              <a:extLst>
                <a:ext uri="{FF2B5EF4-FFF2-40B4-BE49-F238E27FC236}">
                  <a16:creationId xmlns:a16="http://schemas.microsoft.com/office/drawing/2014/main" id="{203AA528-9670-412B-98F1-4C0045EF726F}"/>
                </a:ext>
              </a:extLst>
            </p:cNvPr>
            <p:cNvSpPr>
              <a:spLocks noChangeShapeType="1"/>
            </p:cNvSpPr>
            <p:nvPr/>
          </p:nvSpPr>
          <p:spPr bwMode="auto">
            <a:xfrm flipH="1" flipV="1">
              <a:off x="9994901" y="3846514"/>
              <a:ext cx="17463" cy="11113"/>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89" name="Rühm 188">
            <a:extLst>
              <a:ext uri="{FF2B5EF4-FFF2-40B4-BE49-F238E27FC236}">
                <a16:creationId xmlns:a16="http://schemas.microsoft.com/office/drawing/2014/main" id="{FD645FCC-1F65-46BF-B02C-AA31EFA3E2E5}"/>
              </a:ext>
            </a:extLst>
          </p:cNvPr>
          <p:cNvGrpSpPr/>
          <p:nvPr/>
        </p:nvGrpSpPr>
        <p:grpSpPr>
          <a:xfrm>
            <a:off x="9642477" y="5435601"/>
            <a:ext cx="568325" cy="563563"/>
            <a:chOff x="9912351" y="5435601"/>
            <a:chExt cx="568325" cy="563563"/>
          </a:xfrm>
        </p:grpSpPr>
        <p:sp>
          <p:nvSpPr>
            <p:cNvPr id="115" name="Oval 110">
              <a:extLst>
                <a:ext uri="{FF2B5EF4-FFF2-40B4-BE49-F238E27FC236}">
                  <a16:creationId xmlns:a16="http://schemas.microsoft.com/office/drawing/2014/main" id="{CC3798C0-3C31-4F99-B11C-893F5FA7479B}"/>
                </a:ext>
              </a:extLst>
            </p:cNvPr>
            <p:cNvSpPr>
              <a:spLocks noChangeArrowheads="1"/>
            </p:cNvSpPr>
            <p:nvPr/>
          </p:nvSpPr>
          <p:spPr bwMode="auto">
            <a:xfrm>
              <a:off x="9912351" y="5435601"/>
              <a:ext cx="568325" cy="5635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74" name="Rühm 173">
              <a:extLst>
                <a:ext uri="{FF2B5EF4-FFF2-40B4-BE49-F238E27FC236}">
                  <a16:creationId xmlns:a16="http://schemas.microsoft.com/office/drawing/2014/main" id="{1A20E27B-E5B1-4A80-8285-D398153BAB5E}"/>
                </a:ext>
              </a:extLst>
            </p:cNvPr>
            <p:cNvGrpSpPr/>
            <p:nvPr/>
          </p:nvGrpSpPr>
          <p:grpSpPr>
            <a:xfrm>
              <a:off x="10026651" y="5527676"/>
              <a:ext cx="339725" cy="341313"/>
              <a:chOff x="10026651" y="5527676"/>
              <a:chExt cx="339725" cy="341313"/>
            </a:xfrm>
          </p:grpSpPr>
          <p:sp>
            <p:nvSpPr>
              <p:cNvPr id="116" name="Freeform 111">
                <a:extLst>
                  <a:ext uri="{FF2B5EF4-FFF2-40B4-BE49-F238E27FC236}">
                    <a16:creationId xmlns:a16="http://schemas.microsoft.com/office/drawing/2014/main" id="{8630A168-69F6-4B78-A4B8-41CA434903AA}"/>
                  </a:ext>
                </a:extLst>
              </p:cNvPr>
              <p:cNvSpPr>
                <a:spLocks/>
              </p:cNvSpPr>
              <p:nvPr/>
            </p:nvSpPr>
            <p:spPr bwMode="auto">
              <a:xfrm>
                <a:off x="10048876" y="5527676"/>
                <a:ext cx="317500" cy="317500"/>
              </a:xfrm>
              <a:custGeom>
                <a:avLst/>
                <a:gdLst>
                  <a:gd name="T0" fmla="*/ 200 w 200"/>
                  <a:gd name="T1" fmla="*/ 200 h 200"/>
                  <a:gd name="T2" fmla="*/ 0 w 200"/>
                  <a:gd name="T3" fmla="*/ 200 h 200"/>
                  <a:gd name="T4" fmla="*/ 0 w 200"/>
                  <a:gd name="T5" fmla="*/ 0 h 200"/>
                </a:gdLst>
                <a:ahLst/>
                <a:cxnLst>
                  <a:cxn ang="0">
                    <a:pos x="T0" y="T1"/>
                  </a:cxn>
                  <a:cxn ang="0">
                    <a:pos x="T2" y="T3"/>
                  </a:cxn>
                  <a:cxn ang="0">
                    <a:pos x="T4" y="T5"/>
                  </a:cxn>
                </a:cxnLst>
                <a:rect l="0" t="0" r="r" b="b"/>
                <a:pathLst>
                  <a:path w="200" h="200">
                    <a:moveTo>
                      <a:pt x="200" y="200"/>
                    </a:moveTo>
                    <a:lnTo>
                      <a:pt x="0" y="200"/>
                    </a:lnTo>
                    <a:lnTo>
                      <a:pt x="0" y="0"/>
                    </a:ln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112">
                <a:extLst>
                  <a:ext uri="{FF2B5EF4-FFF2-40B4-BE49-F238E27FC236}">
                    <a16:creationId xmlns:a16="http://schemas.microsoft.com/office/drawing/2014/main" id="{E3253FA0-3300-4B94-80CF-C904F49AAA3F}"/>
                  </a:ext>
                </a:extLst>
              </p:cNvPr>
              <p:cNvSpPr>
                <a:spLocks/>
              </p:cNvSpPr>
              <p:nvPr/>
            </p:nvSpPr>
            <p:spPr bwMode="auto">
              <a:xfrm>
                <a:off x="10026651" y="5527676"/>
                <a:ext cx="46038" cy="23813"/>
              </a:xfrm>
              <a:custGeom>
                <a:avLst/>
                <a:gdLst>
                  <a:gd name="T0" fmla="*/ 0 w 29"/>
                  <a:gd name="T1" fmla="*/ 15 h 15"/>
                  <a:gd name="T2" fmla="*/ 14 w 29"/>
                  <a:gd name="T3" fmla="*/ 0 h 15"/>
                  <a:gd name="T4" fmla="*/ 29 w 29"/>
                  <a:gd name="T5" fmla="*/ 15 h 15"/>
                </a:gdLst>
                <a:ahLst/>
                <a:cxnLst>
                  <a:cxn ang="0">
                    <a:pos x="T0" y="T1"/>
                  </a:cxn>
                  <a:cxn ang="0">
                    <a:pos x="T2" y="T3"/>
                  </a:cxn>
                  <a:cxn ang="0">
                    <a:pos x="T4" y="T5"/>
                  </a:cxn>
                </a:cxnLst>
                <a:rect l="0" t="0" r="r" b="b"/>
                <a:pathLst>
                  <a:path w="29" h="15">
                    <a:moveTo>
                      <a:pt x="0" y="15"/>
                    </a:moveTo>
                    <a:lnTo>
                      <a:pt x="14" y="0"/>
                    </a:lnTo>
                    <a:lnTo>
                      <a:pt x="29" y="15"/>
                    </a:ln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3">
                <a:extLst>
                  <a:ext uri="{FF2B5EF4-FFF2-40B4-BE49-F238E27FC236}">
                    <a16:creationId xmlns:a16="http://schemas.microsoft.com/office/drawing/2014/main" id="{57E6D009-E7DC-409B-A6D3-8A49B544BD6A}"/>
                  </a:ext>
                </a:extLst>
              </p:cNvPr>
              <p:cNvSpPr>
                <a:spLocks/>
              </p:cNvSpPr>
              <p:nvPr/>
            </p:nvSpPr>
            <p:spPr bwMode="auto">
              <a:xfrm>
                <a:off x="10344151" y="5822951"/>
                <a:ext cx="22225" cy="46038"/>
              </a:xfrm>
              <a:custGeom>
                <a:avLst/>
                <a:gdLst>
                  <a:gd name="T0" fmla="*/ 0 w 14"/>
                  <a:gd name="T1" fmla="*/ 0 h 29"/>
                  <a:gd name="T2" fmla="*/ 14 w 14"/>
                  <a:gd name="T3" fmla="*/ 14 h 29"/>
                  <a:gd name="T4" fmla="*/ 0 w 14"/>
                  <a:gd name="T5" fmla="*/ 29 h 29"/>
                </a:gdLst>
                <a:ahLst/>
                <a:cxnLst>
                  <a:cxn ang="0">
                    <a:pos x="T0" y="T1"/>
                  </a:cxn>
                  <a:cxn ang="0">
                    <a:pos x="T2" y="T3"/>
                  </a:cxn>
                  <a:cxn ang="0">
                    <a:pos x="T4" y="T5"/>
                  </a:cxn>
                </a:cxnLst>
                <a:rect l="0" t="0" r="r" b="b"/>
                <a:pathLst>
                  <a:path w="14" h="29">
                    <a:moveTo>
                      <a:pt x="0" y="0"/>
                    </a:moveTo>
                    <a:lnTo>
                      <a:pt x="14" y="14"/>
                    </a:lnTo>
                    <a:lnTo>
                      <a:pt x="0" y="29"/>
                    </a:ln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Freeform 114">
                <a:extLst>
                  <a:ext uri="{FF2B5EF4-FFF2-40B4-BE49-F238E27FC236}">
                    <a16:creationId xmlns:a16="http://schemas.microsoft.com/office/drawing/2014/main" id="{6E74C39D-5EE6-418B-B3BF-32F936D70A68}"/>
                  </a:ext>
                </a:extLst>
              </p:cNvPr>
              <p:cNvSpPr>
                <a:spLocks/>
              </p:cNvSpPr>
              <p:nvPr/>
            </p:nvSpPr>
            <p:spPr bwMode="auto">
              <a:xfrm>
                <a:off x="10112376" y="5583239"/>
                <a:ext cx="200025" cy="200025"/>
              </a:xfrm>
              <a:custGeom>
                <a:avLst/>
                <a:gdLst>
                  <a:gd name="T0" fmla="*/ 126 w 126"/>
                  <a:gd name="T1" fmla="*/ 126 h 126"/>
                  <a:gd name="T2" fmla="*/ 126 w 126"/>
                  <a:gd name="T3" fmla="*/ 126 h 126"/>
                  <a:gd name="T4" fmla="*/ 0 w 126"/>
                  <a:gd name="T5" fmla="*/ 0 h 126"/>
                  <a:gd name="T6" fmla="*/ 0 w 126"/>
                  <a:gd name="T7" fmla="*/ 0 h 126"/>
                </a:gdLst>
                <a:ahLst/>
                <a:cxnLst>
                  <a:cxn ang="0">
                    <a:pos x="T0" y="T1"/>
                  </a:cxn>
                  <a:cxn ang="0">
                    <a:pos x="T2" y="T3"/>
                  </a:cxn>
                  <a:cxn ang="0">
                    <a:pos x="T4" y="T5"/>
                  </a:cxn>
                  <a:cxn ang="0">
                    <a:pos x="T6" y="T7"/>
                  </a:cxn>
                </a:cxnLst>
                <a:rect l="0" t="0" r="r" b="b"/>
                <a:pathLst>
                  <a:path w="126" h="126">
                    <a:moveTo>
                      <a:pt x="126" y="126"/>
                    </a:moveTo>
                    <a:cubicBezTo>
                      <a:pt x="126" y="126"/>
                      <a:pt x="126" y="126"/>
                      <a:pt x="126" y="126"/>
                    </a:cubicBezTo>
                    <a:cubicBezTo>
                      <a:pt x="56" y="126"/>
                      <a:pt x="0" y="69"/>
                      <a:pt x="0" y="0"/>
                    </a:cubicBezTo>
                    <a:cubicBezTo>
                      <a:pt x="0" y="0"/>
                      <a:pt x="0" y="0"/>
                      <a:pt x="0" y="0"/>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71" name="Rühm 170">
            <a:extLst>
              <a:ext uri="{FF2B5EF4-FFF2-40B4-BE49-F238E27FC236}">
                <a16:creationId xmlns:a16="http://schemas.microsoft.com/office/drawing/2014/main" id="{49722B71-D082-4788-814D-B978B5CE397D}"/>
              </a:ext>
            </a:extLst>
          </p:cNvPr>
          <p:cNvGrpSpPr/>
          <p:nvPr/>
        </p:nvGrpSpPr>
        <p:grpSpPr>
          <a:xfrm>
            <a:off x="10131427" y="1892301"/>
            <a:ext cx="652462" cy="831851"/>
            <a:chOff x="10401301" y="1892301"/>
            <a:chExt cx="652462" cy="831851"/>
          </a:xfrm>
        </p:grpSpPr>
        <p:sp>
          <p:nvSpPr>
            <p:cNvPr id="120" name="Freeform 115">
              <a:extLst>
                <a:ext uri="{FF2B5EF4-FFF2-40B4-BE49-F238E27FC236}">
                  <a16:creationId xmlns:a16="http://schemas.microsoft.com/office/drawing/2014/main" id="{BE2675EF-4DB1-4407-973A-B86F7AC5EBBC}"/>
                </a:ext>
              </a:extLst>
            </p:cNvPr>
            <p:cNvSpPr>
              <a:spLocks/>
            </p:cNvSpPr>
            <p:nvPr/>
          </p:nvSpPr>
          <p:spPr bwMode="auto">
            <a:xfrm>
              <a:off x="10510838" y="1949451"/>
              <a:ext cx="39688" cy="38100"/>
            </a:xfrm>
            <a:custGeom>
              <a:avLst/>
              <a:gdLst>
                <a:gd name="T0" fmla="*/ 1 w 25"/>
                <a:gd name="T1" fmla="*/ 0 h 24"/>
                <a:gd name="T2" fmla="*/ 0 w 25"/>
                <a:gd name="T3" fmla="*/ 11 h 24"/>
                <a:gd name="T4" fmla="*/ 11 w 25"/>
                <a:gd name="T5" fmla="*/ 24 h 24"/>
                <a:gd name="T6" fmla="*/ 11 w 25"/>
                <a:gd name="T7" fmla="*/ 24 h 24"/>
                <a:gd name="T8" fmla="*/ 24 w 25"/>
                <a:gd name="T9" fmla="*/ 13 h 24"/>
                <a:gd name="T10" fmla="*/ 25 w 25"/>
                <a:gd name="T11" fmla="*/ 2 h 24"/>
              </a:gdLst>
              <a:ahLst/>
              <a:cxnLst>
                <a:cxn ang="0">
                  <a:pos x="T0" y="T1"/>
                </a:cxn>
                <a:cxn ang="0">
                  <a:pos x="T2" y="T3"/>
                </a:cxn>
                <a:cxn ang="0">
                  <a:pos x="T4" y="T5"/>
                </a:cxn>
                <a:cxn ang="0">
                  <a:pos x="T6" y="T7"/>
                </a:cxn>
                <a:cxn ang="0">
                  <a:pos x="T8" y="T9"/>
                </a:cxn>
                <a:cxn ang="0">
                  <a:pos x="T10" y="T11"/>
                </a:cxn>
              </a:cxnLst>
              <a:rect l="0" t="0" r="r" b="b"/>
              <a:pathLst>
                <a:path w="25" h="24">
                  <a:moveTo>
                    <a:pt x="1" y="0"/>
                  </a:moveTo>
                  <a:cubicBezTo>
                    <a:pt x="0" y="11"/>
                    <a:pt x="0" y="11"/>
                    <a:pt x="0" y="11"/>
                  </a:cubicBezTo>
                  <a:cubicBezTo>
                    <a:pt x="0" y="17"/>
                    <a:pt x="5" y="23"/>
                    <a:pt x="11" y="24"/>
                  </a:cubicBezTo>
                  <a:cubicBezTo>
                    <a:pt x="11" y="24"/>
                    <a:pt x="11" y="24"/>
                    <a:pt x="11" y="24"/>
                  </a:cubicBezTo>
                  <a:cubicBezTo>
                    <a:pt x="18" y="24"/>
                    <a:pt x="24" y="19"/>
                    <a:pt x="24" y="13"/>
                  </a:cubicBezTo>
                  <a:cubicBezTo>
                    <a:pt x="25" y="2"/>
                    <a:pt x="25" y="2"/>
                    <a:pt x="25" y="2"/>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Freeform 116">
              <a:extLst>
                <a:ext uri="{FF2B5EF4-FFF2-40B4-BE49-F238E27FC236}">
                  <a16:creationId xmlns:a16="http://schemas.microsoft.com/office/drawing/2014/main" id="{6D81F7EE-A583-4B5D-9C1D-CC948D811C9F}"/>
                </a:ext>
              </a:extLst>
            </p:cNvPr>
            <p:cNvSpPr>
              <a:spLocks/>
            </p:cNvSpPr>
            <p:nvPr/>
          </p:nvSpPr>
          <p:spPr bwMode="auto">
            <a:xfrm>
              <a:off x="10401301" y="1892301"/>
              <a:ext cx="447675" cy="411163"/>
            </a:xfrm>
            <a:custGeom>
              <a:avLst/>
              <a:gdLst>
                <a:gd name="T0" fmla="*/ 186 w 282"/>
                <a:gd name="T1" fmla="*/ 18 h 260"/>
                <a:gd name="T2" fmla="*/ 186 w 282"/>
                <a:gd name="T3" fmla="*/ 15 h 260"/>
                <a:gd name="T4" fmla="*/ 197 w 282"/>
                <a:gd name="T5" fmla="*/ 0 h 260"/>
                <a:gd name="T6" fmla="*/ 197 w 282"/>
                <a:gd name="T7" fmla="*/ 0 h 260"/>
                <a:gd name="T8" fmla="*/ 211 w 282"/>
                <a:gd name="T9" fmla="*/ 11 h 260"/>
                <a:gd name="T10" fmla="*/ 212 w 282"/>
                <a:gd name="T11" fmla="*/ 14 h 260"/>
                <a:gd name="T12" fmla="*/ 265 w 282"/>
                <a:gd name="T13" fmla="*/ 88 h 260"/>
                <a:gd name="T14" fmla="*/ 141 w 282"/>
                <a:gd name="T15" fmla="*/ 260 h 260"/>
                <a:gd name="T16" fmla="*/ 17 w 282"/>
                <a:gd name="T17" fmla="*/ 88 h 260"/>
                <a:gd name="T18" fmla="*/ 71 w 282"/>
                <a:gd name="T19" fmla="*/ 14 h 260"/>
                <a:gd name="T20" fmla="*/ 71 w 282"/>
                <a:gd name="T21" fmla="*/ 11 h 260"/>
                <a:gd name="T22" fmla="*/ 85 w 282"/>
                <a:gd name="T23" fmla="*/ 0 h 260"/>
                <a:gd name="T24" fmla="*/ 85 w 282"/>
                <a:gd name="T25" fmla="*/ 0 h 260"/>
                <a:gd name="T26" fmla="*/ 97 w 282"/>
                <a:gd name="T27" fmla="*/ 15 h 260"/>
                <a:gd name="T28" fmla="*/ 96 w 282"/>
                <a:gd name="T29" fmla="*/ 18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2" h="260">
                  <a:moveTo>
                    <a:pt x="186" y="18"/>
                  </a:moveTo>
                  <a:cubicBezTo>
                    <a:pt x="186" y="15"/>
                    <a:pt x="186" y="15"/>
                    <a:pt x="186" y="15"/>
                  </a:cubicBezTo>
                  <a:cubicBezTo>
                    <a:pt x="185" y="8"/>
                    <a:pt x="190" y="1"/>
                    <a:pt x="197" y="0"/>
                  </a:cubicBezTo>
                  <a:cubicBezTo>
                    <a:pt x="197" y="0"/>
                    <a:pt x="197" y="0"/>
                    <a:pt x="197" y="0"/>
                  </a:cubicBezTo>
                  <a:cubicBezTo>
                    <a:pt x="204" y="0"/>
                    <a:pt x="210" y="4"/>
                    <a:pt x="211" y="11"/>
                  </a:cubicBezTo>
                  <a:cubicBezTo>
                    <a:pt x="212" y="14"/>
                    <a:pt x="212" y="14"/>
                    <a:pt x="212" y="14"/>
                  </a:cubicBezTo>
                  <a:cubicBezTo>
                    <a:pt x="253" y="8"/>
                    <a:pt x="282" y="37"/>
                    <a:pt x="265" y="88"/>
                  </a:cubicBezTo>
                  <a:cubicBezTo>
                    <a:pt x="241" y="162"/>
                    <a:pt x="201" y="260"/>
                    <a:pt x="141" y="260"/>
                  </a:cubicBezTo>
                  <a:cubicBezTo>
                    <a:pt x="81" y="260"/>
                    <a:pt x="41" y="162"/>
                    <a:pt x="17" y="88"/>
                  </a:cubicBezTo>
                  <a:cubicBezTo>
                    <a:pt x="0" y="37"/>
                    <a:pt x="29" y="8"/>
                    <a:pt x="71" y="14"/>
                  </a:cubicBezTo>
                  <a:cubicBezTo>
                    <a:pt x="71" y="11"/>
                    <a:pt x="71" y="11"/>
                    <a:pt x="71" y="11"/>
                  </a:cubicBezTo>
                  <a:cubicBezTo>
                    <a:pt x="72" y="4"/>
                    <a:pt x="78" y="0"/>
                    <a:pt x="85" y="0"/>
                  </a:cubicBezTo>
                  <a:cubicBezTo>
                    <a:pt x="85" y="0"/>
                    <a:pt x="85" y="0"/>
                    <a:pt x="85" y="0"/>
                  </a:cubicBezTo>
                  <a:cubicBezTo>
                    <a:pt x="92" y="1"/>
                    <a:pt x="97" y="8"/>
                    <a:pt x="97" y="15"/>
                  </a:cubicBezTo>
                  <a:cubicBezTo>
                    <a:pt x="96" y="18"/>
                    <a:pt x="96" y="18"/>
                    <a:pt x="96" y="18"/>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Freeform 117">
              <a:extLst>
                <a:ext uri="{FF2B5EF4-FFF2-40B4-BE49-F238E27FC236}">
                  <a16:creationId xmlns:a16="http://schemas.microsoft.com/office/drawing/2014/main" id="{D3338BE2-F362-4D62-9EAE-6154E80D3CB8}"/>
                </a:ext>
              </a:extLst>
            </p:cNvPr>
            <p:cNvSpPr>
              <a:spLocks/>
            </p:cNvSpPr>
            <p:nvPr/>
          </p:nvSpPr>
          <p:spPr bwMode="auto">
            <a:xfrm>
              <a:off x="10699751" y="1949451"/>
              <a:ext cx="39688" cy="38100"/>
            </a:xfrm>
            <a:custGeom>
              <a:avLst/>
              <a:gdLst>
                <a:gd name="T0" fmla="*/ 24 w 25"/>
                <a:gd name="T1" fmla="*/ 0 h 24"/>
                <a:gd name="T2" fmla="*/ 25 w 25"/>
                <a:gd name="T3" fmla="*/ 11 h 24"/>
                <a:gd name="T4" fmla="*/ 14 w 25"/>
                <a:gd name="T5" fmla="*/ 24 h 24"/>
                <a:gd name="T6" fmla="*/ 14 w 25"/>
                <a:gd name="T7" fmla="*/ 24 h 24"/>
                <a:gd name="T8" fmla="*/ 1 w 25"/>
                <a:gd name="T9" fmla="*/ 13 h 24"/>
                <a:gd name="T10" fmla="*/ 0 w 25"/>
                <a:gd name="T11" fmla="*/ 2 h 24"/>
              </a:gdLst>
              <a:ahLst/>
              <a:cxnLst>
                <a:cxn ang="0">
                  <a:pos x="T0" y="T1"/>
                </a:cxn>
                <a:cxn ang="0">
                  <a:pos x="T2" y="T3"/>
                </a:cxn>
                <a:cxn ang="0">
                  <a:pos x="T4" y="T5"/>
                </a:cxn>
                <a:cxn ang="0">
                  <a:pos x="T6" y="T7"/>
                </a:cxn>
                <a:cxn ang="0">
                  <a:pos x="T8" y="T9"/>
                </a:cxn>
                <a:cxn ang="0">
                  <a:pos x="T10" y="T11"/>
                </a:cxn>
              </a:cxnLst>
              <a:rect l="0" t="0" r="r" b="b"/>
              <a:pathLst>
                <a:path w="25" h="24">
                  <a:moveTo>
                    <a:pt x="24" y="0"/>
                  </a:moveTo>
                  <a:cubicBezTo>
                    <a:pt x="25" y="11"/>
                    <a:pt x="25" y="11"/>
                    <a:pt x="25" y="11"/>
                  </a:cubicBezTo>
                  <a:cubicBezTo>
                    <a:pt x="25" y="17"/>
                    <a:pt x="21" y="23"/>
                    <a:pt x="14" y="24"/>
                  </a:cubicBezTo>
                  <a:cubicBezTo>
                    <a:pt x="14" y="24"/>
                    <a:pt x="14" y="24"/>
                    <a:pt x="14" y="24"/>
                  </a:cubicBezTo>
                  <a:cubicBezTo>
                    <a:pt x="7" y="24"/>
                    <a:pt x="1" y="19"/>
                    <a:pt x="1" y="13"/>
                  </a:cubicBezTo>
                  <a:cubicBezTo>
                    <a:pt x="0" y="2"/>
                    <a:pt x="0" y="2"/>
                    <a:pt x="0" y="2"/>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Oval 118">
              <a:extLst>
                <a:ext uri="{FF2B5EF4-FFF2-40B4-BE49-F238E27FC236}">
                  <a16:creationId xmlns:a16="http://schemas.microsoft.com/office/drawing/2014/main" id="{917731F6-1852-445A-886C-4BB70FE3F31F}"/>
                </a:ext>
              </a:extLst>
            </p:cNvPr>
            <p:cNvSpPr>
              <a:spLocks noChangeArrowheads="1"/>
            </p:cNvSpPr>
            <p:nvPr/>
          </p:nvSpPr>
          <p:spPr bwMode="auto">
            <a:xfrm>
              <a:off x="10879138" y="2290764"/>
              <a:ext cx="174625" cy="171450"/>
            </a:xfrm>
            <a:prstGeom prst="ellipse">
              <a:avLst/>
            </a:pr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Freeform 119">
              <a:extLst>
                <a:ext uri="{FF2B5EF4-FFF2-40B4-BE49-F238E27FC236}">
                  <a16:creationId xmlns:a16="http://schemas.microsoft.com/office/drawing/2014/main" id="{42E24663-081E-4A16-9E01-6578DADAD48F}"/>
                </a:ext>
              </a:extLst>
            </p:cNvPr>
            <p:cNvSpPr>
              <a:spLocks/>
            </p:cNvSpPr>
            <p:nvPr/>
          </p:nvSpPr>
          <p:spPr bwMode="auto">
            <a:xfrm>
              <a:off x="10433051" y="2303464"/>
              <a:ext cx="192088" cy="352425"/>
            </a:xfrm>
            <a:custGeom>
              <a:avLst/>
              <a:gdLst>
                <a:gd name="T0" fmla="*/ 121 w 121"/>
                <a:gd name="T1" fmla="*/ 0 h 223"/>
                <a:gd name="T2" fmla="*/ 121 w 121"/>
                <a:gd name="T3" fmla="*/ 157 h 223"/>
                <a:gd name="T4" fmla="*/ 55 w 121"/>
                <a:gd name="T5" fmla="*/ 223 h 223"/>
                <a:gd name="T6" fmla="*/ 2 w 121"/>
                <a:gd name="T7" fmla="*/ 170 h 223"/>
                <a:gd name="T8" fmla="*/ 44 w 121"/>
                <a:gd name="T9" fmla="*/ 128 h 223"/>
                <a:gd name="T10" fmla="*/ 91 w 121"/>
                <a:gd name="T11" fmla="*/ 152 h 223"/>
              </a:gdLst>
              <a:ahLst/>
              <a:cxnLst>
                <a:cxn ang="0">
                  <a:pos x="T0" y="T1"/>
                </a:cxn>
                <a:cxn ang="0">
                  <a:pos x="T2" y="T3"/>
                </a:cxn>
                <a:cxn ang="0">
                  <a:pos x="T4" y="T5"/>
                </a:cxn>
                <a:cxn ang="0">
                  <a:pos x="T6" y="T7"/>
                </a:cxn>
                <a:cxn ang="0">
                  <a:pos x="T8" y="T9"/>
                </a:cxn>
                <a:cxn ang="0">
                  <a:pos x="T10" y="T11"/>
                </a:cxn>
              </a:cxnLst>
              <a:rect l="0" t="0" r="r" b="b"/>
              <a:pathLst>
                <a:path w="121" h="223">
                  <a:moveTo>
                    <a:pt x="121" y="0"/>
                  </a:moveTo>
                  <a:cubicBezTo>
                    <a:pt x="121" y="157"/>
                    <a:pt x="121" y="157"/>
                    <a:pt x="121" y="157"/>
                  </a:cubicBezTo>
                  <a:cubicBezTo>
                    <a:pt x="121" y="194"/>
                    <a:pt x="91" y="223"/>
                    <a:pt x="55" y="223"/>
                  </a:cubicBezTo>
                  <a:cubicBezTo>
                    <a:pt x="26" y="223"/>
                    <a:pt x="0" y="200"/>
                    <a:pt x="2" y="170"/>
                  </a:cubicBezTo>
                  <a:cubicBezTo>
                    <a:pt x="3" y="144"/>
                    <a:pt x="21" y="130"/>
                    <a:pt x="44" y="128"/>
                  </a:cubicBezTo>
                  <a:cubicBezTo>
                    <a:pt x="44" y="128"/>
                    <a:pt x="74" y="125"/>
                    <a:pt x="91" y="152"/>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Freeform 120">
              <a:extLst>
                <a:ext uri="{FF2B5EF4-FFF2-40B4-BE49-F238E27FC236}">
                  <a16:creationId xmlns:a16="http://schemas.microsoft.com/office/drawing/2014/main" id="{8D8301D3-8BA6-4CD0-8787-94E518C4B6FD}"/>
                </a:ext>
              </a:extLst>
            </p:cNvPr>
            <p:cNvSpPr>
              <a:spLocks/>
            </p:cNvSpPr>
            <p:nvPr/>
          </p:nvSpPr>
          <p:spPr bwMode="auto">
            <a:xfrm>
              <a:off x="10634663" y="2462214"/>
              <a:ext cx="331788" cy="261938"/>
            </a:xfrm>
            <a:custGeom>
              <a:avLst/>
              <a:gdLst>
                <a:gd name="T0" fmla="*/ 0 w 209"/>
                <a:gd name="T1" fmla="*/ 111 h 165"/>
                <a:gd name="T2" fmla="*/ 123 w 209"/>
                <a:gd name="T3" fmla="*/ 165 h 165"/>
                <a:gd name="T4" fmla="*/ 123 w 209"/>
                <a:gd name="T5" fmla="*/ 165 h 165"/>
                <a:gd name="T6" fmla="*/ 209 w 209"/>
                <a:gd name="T7" fmla="*/ 79 h 165"/>
                <a:gd name="T8" fmla="*/ 209 w 209"/>
                <a:gd name="T9" fmla="*/ 0 h 165"/>
              </a:gdLst>
              <a:ahLst/>
              <a:cxnLst>
                <a:cxn ang="0">
                  <a:pos x="T0" y="T1"/>
                </a:cxn>
                <a:cxn ang="0">
                  <a:pos x="T2" y="T3"/>
                </a:cxn>
                <a:cxn ang="0">
                  <a:pos x="T4" y="T5"/>
                </a:cxn>
                <a:cxn ang="0">
                  <a:pos x="T6" y="T7"/>
                </a:cxn>
                <a:cxn ang="0">
                  <a:pos x="T8" y="T9"/>
                </a:cxn>
              </a:cxnLst>
              <a:rect l="0" t="0" r="r" b="b"/>
              <a:pathLst>
                <a:path w="209" h="165">
                  <a:moveTo>
                    <a:pt x="0" y="111"/>
                  </a:moveTo>
                  <a:cubicBezTo>
                    <a:pt x="0" y="111"/>
                    <a:pt x="53" y="165"/>
                    <a:pt x="123" y="165"/>
                  </a:cubicBezTo>
                  <a:cubicBezTo>
                    <a:pt x="123" y="165"/>
                    <a:pt x="123" y="165"/>
                    <a:pt x="123" y="165"/>
                  </a:cubicBezTo>
                  <a:cubicBezTo>
                    <a:pt x="171" y="165"/>
                    <a:pt x="209" y="127"/>
                    <a:pt x="209" y="79"/>
                  </a:cubicBezTo>
                  <a:cubicBezTo>
                    <a:pt x="209" y="0"/>
                    <a:pt x="209" y="0"/>
                    <a:pt x="209" y="0"/>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83" name="Rühm 182">
            <a:extLst>
              <a:ext uri="{FF2B5EF4-FFF2-40B4-BE49-F238E27FC236}">
                <a16:creationId xmlns:a16="http://schemas.microsoft.com/office/drawing/2014/main" id="{D97C0C16-ED33-45B6-9B2E-4F232889D31C}"/>
              </a:ext>
            </a:extLst>
          </p:cNvPr>
          <p:cNvGrpSpPr/>
          <p:nvPr/>
        </p:nvGrpSpPr>
        <p:grpSpPr>
          <a:xfrm>
            <a:off x="9775827" y="4191001"/>
            <a:ext cx="823913" cy="820738"/>
            <a:chOff x="10045701" y="4191001"/>
            <a:chExt cx="823913" cy="820738"/>
          </a:xfrm>
        </p:grpSpPr>
        <p:sp>
          <p:nvSpPr>
            <p:cNvPr id="126" name="Oval 121">
              <a:extLst>
                <a:ext uri="{FF2B5EF4-FFF2-40B4-BE49-F238E27FC236}">
                  <a16:creationId xmlns:a16="http://schemas.microsoft.com/office/drawing/2014/main" id="{2C699432-D0B7-4C18-824F-5493200E67A3}"/>
                </a:ext>
              </a:extLst>
            </p:cNvPr>
            <p:cNvSpPr>
              <a:spLocks noChangeArrowheads="1"/>
            </p:cNvSpPr>
            <p:nvPr/>
          </p:nvSpPr>
          <p:spPr bwMode="auto">
            <a:xfrm>
              <a:off x="10045701" y="4191001"/>
              <a:ext cx="823913" cy="820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75" name="Rühm 174">
              <a:extLst>
                <a:ext uri="{FF2B5EF4-FFF2-40B4-BE49-F238E27FC236}">
                  <a16:creationId xmlns:a16="http://schemas.microsoft.com/office/drawing/2014/main" id="{6AC938E3-1C3C-4B75-9605-53634A891CD1}"/>
                </a:ext>
              </a:extLst>
            </p:cNvPr>
            <p:cNvGrpSpPr/>
            <p:nvPr/>
          </p:nvGrpSpPr>
          <p:grpSpPr>
            <a:xfrm>
              <a:off x="10345738" y="4306889"/>
              <a:ext cx="223838" cy="590550"/>
              <a:chOff x="10345738" y="4306889"/>
              <a:chExt cx="223838" cy="590550"/>
            </a:xfrm>
          </p:grpSpPr>
          <p:sp>
            <p:nvSpPr>
              <p:cNvPr id="127" name="Freeform 122">
                <a:extLst>
                  <a:ext uri="{FF2B5EF4-FFF2-40B4-BE49-F238E27FC236}">
                    <a16:creationId xmlns:a16="http://schemas.microsoft.com/office/drawing/2014/main" id="{47FA9FAA-A715-4DD8-B508-5CAE3C1D915B}"/>
                  </a:ext>
                </a:extLst>
              </p:cNvPr>
              <p:cNvSpPr>
                <a:spLocks/>
              </p:cNvSpPr>
              <p:nvPr/>
            </p:nvSpPr>
            <p:spPr bwMode="auto">
              <a:xfrm>
                <a:off x="10345738" y="4306889"/>
                <a:ext cx="223838" cy="590550"/>
              </a:xfrm>
              <a:custGeom>
                <a:avLst/>
                <a:gdLst>
                  <a:gd name="T0" fmla="*/ 2 w 141"/>
                  <a:gd name="T1" fmla="*/ 0 h 373"/>
                  <a:gd name="T2" fmla="*/ 70 w 141"/>
                  <a:gd name="T3" fmla="*/ 91 h 373"/>
                  <a:gd name="T4" fmla="*/ 139 w 141"/>
                  <a:gd name="T5" fmla="*/ 186 h 373"/>
                  <a:gd name="T6" fmla="*/ 70 w 141"/>
                  <a:gd name="T7" fmla="*/ 282 h 373"/>
                  <a:gd name="T8" fmla="*/ 2 w 141"/>
                  <a:gd name="T9" fmla="*/ 373 h 373"/>
                </a:gdLst>
                <a:ahLst/>
                <a:cxnLst>
                  <a:cxn ang="0">
                    <a:pos x="T0" y="T1"/>
                  </a:cxn>
                  <a:cxn ang="0">
                    <a:pos x="T2" y="T3"/>
                  </a:cxn>
                  <a:cxn ang="0">
                    <a:pos x="T4" y="T5"/>
                  </a:cxn>
                  <a:cxn ang="0">
                    <a:pos x="T6" y="T7"/>
                  </a:cxn>
                  <a:cxn ang="0">
                    <a:pos x="T8" y="T9"/>
                  </a:cxn>
                </a:cxnLst>
                <a:rect l="0" t="0" r="r" b="b"/>
                <a:pathLst>
                  <a:path w="141" h="373">
                    <a:moveTo>
                      <a:pt x="2" y="0"/>
                    </a:moveTo>
                    <a:cubicBezTo>
                      <a:pt x="2" y="9"/>
                      <a:pt x="0" y="45"/>
                      <a:pt x="70" y="91"/>
                    </a:cubicBezTo>
                    <a:cubicBezTo>
                      <a:pt x="141" y="137"/>
                      <a:pt x="139" y="180"/>
                      <a:pt x="139" y="186"/>
                    </a:cubicBezTo>
                    <a:cubicBezTo>
                      <a:pt x="139" y="193"/>
                      <a:pt x="141" y="236"/>
                      <a:pt x="70" y="282"/>
                    </a:cubicBezTo>
                    <a:cubicBezTo>
                      <a:pt x="0" y="328"/>
                      <a:pt x="2" y="364"/>
                      <a:pt x="2" y="373"/>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Freeform 123">
                <a:extLst>
                  <a:ext uri="{FF2B5EF4-FFF2-40B4-BE49-F238E27FC236}">
                    <a16:creationId xmlns:a16="http://schemas.microsoft.com/office/drawing/2014/main" id="{728AA718-220F-45E8-B0D1-DA054E7A2936}"/>
                  </a:ext>
                </a:extLst>
              </p:cNvPr>
              <p:cNvSpPr>
                <a:spLocks/>
              </p:cNvSpPr>
              <p:nvPr/>
            </p:nvSpPr>
            <p:spPr bwMode="auto">
              <a:xfrm>
                <a:off x="10345738" y="4306889"/>
                <a:ext cx="223838" cy="590550"/>
              </a:xfrm>
              <a:custGeom>
                <a:avLst/>
                <a:gdLst>
                  <a:gd name="T0" fmla="*/ 139 w 141"/>
                  <a:gd name="T1" fmla="*/ 0 h 373"/>
                  <a:gd name="T2" fmla="*/ 71 w 141"/>
                  <a:gd name="T3" fmla="*/ 91 h 373"/>
                  <a:gd name="T4" fmla="*/ 2 w 141"/>
                  <a:gd name="T5" fmla="*/ 186 h 373"/>
                  <a:gd name="T6" fmla="*/ 71 w 141"/>
                  <a:gd name="T7" fmla="*/ 282 h 373"/>
                  <a:gd name="T8" fmla="*/ 139 w 141"/>
                  <a:gd name="T9" fmla="*/ 373 h 373"/>
                </a:gdLst>
                <a:ahLst/>
                <a:cxnLst>
                  <a:cxn ang="0">
                    <a:pos x="T0" y="T1"/>
                  </a:cxn>
                  <a:cxn ang="0">
                    <a:pos x="T2" y="T3"/>
                  </a:cxn>
                  <a:cxn ang="0">
                    <a:pos x="T4" y="T5"/>
                  </a:cxn>
                  <a:cxn ang="0">
                    <a:pos x="T6" y="T7"/>
                  </a:cxn>
                  <a:cxn ang="0">
                    <a:pos x="T8" y="T9"/>
                  </a:cxn>
                </a:cxnLst>
                <a:rect l="0" t="0" r="r" b="b"/>
                <a:pathLst>
                  <a:path w="141" h="373">
                    <a:moveTo>
                      <a:pt x="139" y="0"/>
                    </a:moveTo>
                    <a:cubicBezTo>
                      <a:pt x="139" y="9"/>
                      <a:pt x="141" y="45"/>
                      <a:pt x="71" y="91"/>
                    </a:cubicBezTo>
                    <a:cubicBezTo>
                      <a:pt x="0" y="137"/>
                      <a:pt x="2" y="180"/>
                      <a:pt x="2" y="186"/>
                    </a:cubicBezTo>
                    <a:cubicBezTo>
                      <a:pt x="2" y="193"/>
                      <a:pt x="0" y="236"/>
                      <a:pt x="71" y="282"/>
                    </a:cubicBezTo>
                    <a:cubicBezTo>
                      <a:pt x="141" y="328"/>
                      <a:pt x="139" y="364"/>
                      <a:pt x="139" y="373"/>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Freeform 124">
                <a:extLst>
                  <a:ext uri="{FF2B5EF4-FFF2-40B4-BE49-F238E27FC236}">
                    <a16:creationId xmlns:a16="http://schemas.microsoft.com/office/drawing/2014/main" id="{CC331D2F-9D5B-4CCD-8700-2D882ADDAB72}"/>
                  </a:ext>
                </a:extLst>
              </p:cNvPr>
              <p:cNvSpPr>
                <a:spLocks/>
              </p:cNvSpPr>
              <p:nvPr/>
            </p:nvSpPr>
            <p:spPr bwMode="auto">
              <a:xfrm>
                <a:off x="10345738" y="4449764"/>
                <a:ext cx="223838" cy="303213"/>
              </a:xfrm>
              <a:custGeom>
                <a:avLst/>
                <a:gdLst>
                  <a:gd name="T0" fmla="*/ 139 w 141"/>
                  <a:gd name="T1" fmla="*/ 95 h 191"/>
                  <a:gd name="T2" fmla="*/ 71 w 141"/>
                  <a:gd name="T3" fmla="*/ 191 h 191"/>
                  <a:gd name="T4" fmla="*/ 2 w 141"/>
                  <a:gd name="T5" fmla="*/ 95 h 191"/>
                  <a:gd name="T6" fmla="*/ 71 w 141"/>
                  <a:gd name="T7" fmla="*/ 0 h 191"/>
                  <a:gd name="T8" fmla="*/ 139 w 141"/>
                  <a:gd name="T9" fmla="*/ 95 h 191"/>
                </a:gdLst>
                <a:ahLst/>
                <a:cxnLst>
                  <a:cxn ang="0">
                    <a:pos x="T0" y="T1"/>
                  </a:cxn>
                  <a:cxn ang="0">
                    <a:pos x="T2" y="T3"/>
                  </a:cxn>
                  <a:cxn ang="0">
                    <a:pos x="T4" y="T5"/>
                  </a:cxn>
                  <a:cxn ang="0">
                    <a:pos x="T6" y="T7"/>
                  </a:cxn>
                  <a:cxn ang="0">
                    <a:pos x="T8" y="T9"/>
                  </a:cxn>
                </a:cxnLst>
                <a:rect l="0" t="0" r="r" b="b"/>
                <a:pathLst>
                  <a:path w="141" h="191">
                    <a:moveTo>
                      <a:pt x="139" y="95"/>
                    </a:moveTo>
                    <a:cubicBezTo>
                      <a:pt x="139" y="102"/>
                      <a:pt x="141" y="144"/>
                      <a:pt x="71" y="191"/>
                    </a:cubicBezTo>
                    <a:cubicBezTo>
                      <a:pt x="0" y="144"/>
                      <a:pt x="2" y="102"/>
                      <a:pt x="2" y="95"/>
                    </a:cubicBezTo>
                    <a:cubicBezTo>
                      <a:pt x="2" y="89"/>
                      <a:pt x="0" y="47"/>
                      <a:pt x="71" y="0"/>
                    </a:cubicBezTo>
                    <a:cubicBezTo>
                      <a:pt x="141" y="47"/>
                      <a:pt x="139" y="89"/>
                      <a:pt x="139" y="95"/>
                    </a:cubicBezTo>
                    <a:close/>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Line 125">
                <a:extLst>
                  <a:ext uri="{FF2B5EF4-FFF2-40B4-BE49-F238E27FC236}">
                    <a16:creationId xmlns:a16="http://schemas.microsoft.com/office/drawing/2014/main" id="{E20AE7D3-3C69-479D-BBDA-63EFD8DCC428}"/>
                  </a:ext>
                </a:extLst>
              </p:cNvPr>
              <p:cNvSpPr>
                <a:spLocks noChangeShapeType="1"/>
              </p:cNvSpPr>
              <p:nvPr/>
            </p:nvSpPr>
            <p:spPr bwMode="auto">
              <a:xfrm>
                <a:off x="10348913" y="4306889"/>
                <a:ext cx="109538"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Line 126">
                <a:extLst>
                  <a:ext uri="{FF2B5EF4-FFF2-40B4-BE49-F238E27FC236}">
                    <a16:creationId xmlns:a16="http://schemas.microsoft.com/office/drawing/2014/main" id="{A98FBE37-C200-42B9-AEB7-B4ADCF4DCB82}"/>
                  </a:ext>
                </a:extLst>
              </p:cNvPr>
              <p:cNvSpPr>
                <a:spLocks noChangeShapeType="1"/>
              </p:cNvSpPr>
              <p:nvPr/>
            </p:nvSpPr>
            <p:spPr bwMode="auto">
              <a:xfrm flipH="1">
                <a:off x="10456863" y="4897439"/>
                <a:ext cx="109538"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Line 127">
                <a:extLst>
                  <a:ext uri="{FF2B5EF4-FFF2-40B4-BE49-F238E27FC236}">
                    <a16:creationId xmlns:a16="http://schemas.microsoft.com/office/drawing/2014/main" id="{3E080BDB-2EDB-43E1-9EA8-CD1BC3A1609E}"/>
                  </a:ext>
                </a:extLst>
              </p:cNvPr>
              <p:cNvSpPr>
                <a:spLocks noChangeShapeType="1"/>
              </p:cNvSpPr>
              <p:nvPr/>
            </p:nvSpPr>
            <p:spPr bwMode="auto">
              <a:xfrm>
                <a:off x="10498138" y="4600576"/>
                <a:ext cx="0"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Line 128">
                <a:extLst>
                  <a:ext uri="{FF2B5EF4-FFF2-40B4-BE49-F238E27FC236}">
                    <a16:creationId xmlns:a16="http://schemas.microsoft.com/office/drawing/2014/main" id="{4FF297AF-33C0-4CDA-AEF8-D5188A26EB4A}"/>
                  </a:ext>
                </a:extLst>
              </p:cNvPr>
              <p:cNvSpPr>
                <a:spLocks noChangeShapeType="1"/>
              </p:cNvSpPr>
              <p:nvPr/>
            </p:nvSpPr>
            <p:spPr bwMode="auto">
              <a:xfrm>
                <a:off x="10417176" y="4600576"/>
                <a:ext cx="0"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Line 129">
                <a:extLst>
                  <a:ext uri="{FF2B5EF4-FFF2-40B4-BE49-F238E27FC236}">
                    <a16:creationId xmlns:a16="http://schemas.microsoft.com/office/drawing/2014/main" id="{6CB99AF8-3760-4EC8-AD71-5832B9422DA1}"/>
                  </a:ext>
                </a:extLst>
              </p:cNvPr>
              <p:cNvSpPr>
                <a:spLocks noChangeShapeType="1"/>
              </p:cNvSpPr>
              <p:nvPr/>
            </p:nvSpPr>
            <p:spPr bwMode="auto">
              <a:xfrm>
                <a:off x="10482263" y="4567239"/>
                <a:ext cx="0"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Line 130">
                <a:extLst>
                  <a:ext uri="{FF2B5EF4-FFF2-40B4-BE49-F238E27FC236}">
                    <a16:creationId xmlns:a16="http://schemas.microsoft.com/office/drawing/2014/main" id="{3299708D-6053-49ED-9E4E-7B4A07A0C6A0}"/>
                  </a:ext>
                </a:extLst>
              </p:cNvPr>
              <p:cNvSpPr>
                <a:spLocks noChangeShapeType="1"/>
              </p:cNvSpPr>
              <p:nvPr/>
            </p:nvSpPr>
            <p:spPr bwMode="auto">
              <a:xfrm>
                <a:off x="10433051" y="4567239"/>
                <a:ext cx="0"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64" name="Rühm 163">
            <a:extLst>
              <a:ext uri="{FF2B5EF4-FFF2-40B4-BE49-F238E27FC236}">
                <a16:creationId xmlns:a16="http://schemas.microsoft.com/office/drawing/2014/main" id="{1612A026-6814-4337-8A06-858A971713C8}"/>
              </a:ext>
            </a:extLst>
          </p:cNvPr>
          <p:cNvGrpSpPr/>
          <p:nvPr/>
        </p:nvGrpSpPr>
        <p:grpSpPr>
          <a:xfrm>
            <a:off x="10742614" y="3319464"/>
            <a:ext cx="665163" cy="666750"/>
            <a:chOff x="11012488" y="3319464"/>
            <a:chExt cx="665163" cy="666750"/>
          </a:xfrm>
        </p:grpSpPr>
        <p:sp>
          <p:nvSpPr>
            <p:cNvPr id="136" name="Freeform 131">
              <a:extLst>
                <a:ext uri="{FF2B5EF4-FFF2-40B4-BE49-F238E27FC236}">
                  <a16:creationId xmlns:a16="http://schemas.microsoft.com/office/drawing/2014/main" id="{13AD9968-B34F-4D9B-A221-DBCEFC46DF0A}"/>
                </a:ext>
              </a:extLst>
            </p:cNvPr>
            <p:cNvSpPr>
              <a:spLocks/>
            </p:cNvSpPr>
            <p:nvPr/>
          </p:nvSpPr>
          <p:spPr bwMode="auto">
            <a:xfrm>
              <a:off x="11193463" y="3319464"/>
              <a:ext cx="301625" cy="666750"/>
            </a:xfrm>
            <a:custGeom>
              <a:avLst/>
              <a:gdLst>
                <a:gd name="T0" fmla="*/ 13 w 190"/>
                <a:gd name="T1" fmla="*/ 318 h 422"/>
                <a:gd name="T2" fmla="*/ 0 w 190"/>
                <a:gd name="T3" fmla="*/ 211 h 422"/>
                <a:gd name="T4" fmla="*/ 95 w 190"/>
                <a:gd name="T5" fmla="*/ 0 h 422"/>
                <a:gd name="T6" fmla="*/ 190 w 190"/>
                <a:gd name="T7" fmla="*/ 211 h 422"/>
                <a:gd name="T8" fmla="*/ 95 w 190"/>
                <a:gd name="T9" fmla="*/ 422 h 422"/>
                <a:gd name="T10" fmla="*/ 65 w 190"/>
                <a:gd name="T11" fmla="*/ 412 h 422"/>
              </a:gdLst>
              <a:ahLst/>
              <a:cxnLst>
                <a:cxn ang="0">
                  <a:pos x="T0" y="T1"/>
                </a:cxn>
                <a:cxn ang="0">
                  <a:pos x="T2" y="T3"/>
                </a:cxn>
                <a:cxn ang="0">
                  <a:pos x="T4" y="T5"/>
                </a:cxn>
                <a:cxn ang="0">
                  <a:pos x="T6" y="T7"/>
                </a:cxn>
                <a:cxn ang="0">
                  <a:pos x="T8" y="T9"/>
                </a:cxn>
                <a:cxn ang="0">
                  <a:pos x="T10" y="T11"/>
                </a:cxn>
              </a:cxnLst>
              <a:rect l="0" t="0" r="r" b="b"/>
              <a:pathLst>
                <a:path w="190" h="422">
                  <a:moveTo>
                    <a:pt x="13" y="318"/>
                  </a:moveTo>
                  <a:cubicBezTo>
                    <a:pt x="5" y="287"/>
                    <a:pt x="0" y="250"/>
                    <a:pt x="0" y="211"/>
                  </a:cubicBezTo>
                  <a:cubicBezTo>
                    <a:pt x="0" y="95"/>
                    <a:pt x="42" y="0"/>
                    <a:pt x="95" y="0"/>
                  </a:cubicBezTo>
                  <a:cubicBezTo>
                    <a:pt x="147" y="0"/>
                    <a:pt x="190" y="95"/>
                    <a:pt x="190" y="211"/>
                  </a:cubicBezTo>
                  <a:cubicBezTo>
                    <a:pt x="190" y="328"/>
                    <a:pt x="147" y="422"/>
                    <a:pt x="95" y="422"/>
                  </a:cubicBezTo>
                  <a:cubicBezTo>
                    <a:pt x="84" y="422"/>
                    <a:pt x="74" y="419"/>
                    <a:pt x="65" y="412"/>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 name="Freeform 132">
              <a:extLst>
                <a:ext uri="{FF2B5EF4-FFF2-40B4-BE49-F238E27FC236}">
                  <a16:creationId xmlns:a16="http://schemas.microsoft.com/office/drawing/2014/main" id="{47EE1CAF-AEC6-4E44-83C0-2479D301D56D}"/>
                </a:ext>
              </a:extLst>
            </p:cNvPr>
            <p:cNvSpPr>
              <a:spLocks/>
            </p:cNvSpPr>
            <p:nvPr/>
          </p:nvSpPr>
          <p:spPr bwMode="auto">
            <a:xfrm>
              <a:off x="11463338" y="3433764"/>
              <a:ext cx="171450" cy="52388"/>
            </a:xfrm>
            <a:custGeom>
              <a:avLst/>
              <a:gdLst>
                <a:gd name="T0" fmla="*/ 108 w 108"/>
                <a:gd name="T1" fmla="*/ 34 h 34"/>
                <a:gd name="T2" fmla="*/ 0 w 108"/>
                <a:gd name="T3" fmla="*/ 9 h 34"/>
              </a:gdLst>
              <a:ahLst/>
              <a:cxnLst>
                <a:cxn ang="0">
                  <a:pos x="T0" y="T1"/>
                </a:cxn>
                <a:cxn ang="0">
                  <a:pos x="T2" y="T3"/>
                </a:cxn>
              </a:cxnLst>
              <a:rect l="0" t="0" r="r" b="b"/>
              <a:pathLst>
                <a:path w="108" h="34">
                  <a:moveTo>
                    <a:pt x="108" y="34"/>
                  </a:moveTo>
                  <a:cubicBezTo>
                    <a:pt x="92" y="7"/>
                    <a:pt x="51" y="0"/>
                    <a:pt x="0" y="9"/>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Freeform 133">
              <a:extLst>
                <a:ext uri="{FF2B5EF4-FFF2-40B4-BE49-F238E27FC236}">
                  <a16:creationId xmlns:a16="http://schemas.microsoft.com/office/drawing/2014/main" id="{0C3735A8-FC6B-4606-A096-322A190F1309}"/>
                </a:ext>
              </a:extLst>
            </p:cNvPr>
            <p:cNvSpPr>
              <a:spLocks/>
            </p:cNvSpPr>
            <p:nvPr/>
          </p:nvSpPr>
          <p:spPr bwMode="auto">
            <a:xfrm>
              <a:off x="11022013" y="3602039"/>
              <a:ext cx="136525" cy="263525"/>
            </a:xfrm>
            <a:custGeom>
              <a:avLst/>
              <a:gdLst>
                <a:gd name="T0" fmla="*/ 77 w 86"/>
                <a:gd name="T1" fmla="*/ 166 h 166"/>
                <a:gd name="T2" fmla="*/ 20 w 86"/>
                <a:gd name="T3" fmla="*/ 138 h 166"/>
                <a:gd name="T4" fmla="*/ 86 w 86"/>
                <a:gd name="T5" fmla="*/ 0 h 166"/>
              </a:gdLst>
              <a:ahLst/>
              <a:cxnLst>
                <a:cxn ang="0">
                  <a:pos x="T0" y="T1"/>
                </a:cxn>
                <a:cxn ang="0">
                  <a:pos x="T2" y="T3"/>
                </a:cxn>
                <a:cxn ang="0">
                  <a:pos x="T4" y="T5"/>
                </a:cxn>
              </a:cxnLst>
              <a:rect l="0" t="0" r="r" b="b"/>
              <a:pathLst>
                <a:path w="86" h="166">
                  <a:moveTo>
                    <a:pt x="77" y="166"/>
                  </a:moveTo>
                  <a:cubicBezTo>
                    <a:pt x="50" y="164"/>
                    <a:pt x="30" y="155"/>
                    <a:pt x="20" y="138"/>
                  </a:cubicBezTo>
                  <a:cubicBezTo>
                    <a:pt x="0" y="103"/>
                    <a:pt x="31" y="49"/>
                    <a:pt x="86"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Oval 134">
              <a:extLst>
                <a:ext uri="{FF2B5EF4-FFF2-40B4-BE49-F238E27FC236}">
                  <a16:creationId xmlns:a16="http://schemas.microsoft.com/office/drawing/2014/main" id="{9D5A8109-B4CD-4B8C-8267-E7695D5E6236}"/>
                </a:ext>
              </a:extLst>
            </p:cNvPr>
            <p:cNvSpPr>
              <a:spLocks noChangeArrowheads="1"/>
            </p:cNvSpPr>
            <p:nvPr/>
          </p:nvSpPr>
          <p:spPr bwMode="auto">
            <a:xfrm>
              <a:off x="11579226" y="3524251"/>
              <a:ext cx="98425" cy="98425"/>
            </a:xfrm>
            <a:prstGeom prst="ellipse">
              <a:avLst/>
            </a:pr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Oval 135">
              <a:extLst>
                <a:ext uri="{FF2B5EF4-FFF2-40B4-BE49-F238E27FC236}">
                  <a16:creationId xmlns:a16="http://schemas.microsoft.com/office/drawing/2014/main" id="{303BC376-4D88-4D1D-92E8-A17A2C9C9AAC}"/>
                </a:ext>
              </a:extLst>
            </p:cNvPr>
            <p:cNvSpPr>
              <a:spLocks noChangeArrowheads="1"/>
            </p:cNvSpPr>
            <p:nvPr/>
          </p:nvSpPr>
          <p:spPr bwMode="auto">
            <a:xfrm>
              <a:off x="11080751" y="3395664"/>
              <a:ext cx="96838" cy="96838"/>
            </a:xfrm>
            <a:prstGeom prst="ellipse">
              <a:avLst/>
            </a:pr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Oval 136">
              <a:extLst>
                <a:ext uri="{FF2B5EF4-FFF2-40B4-BE49-F238E27FC236}">
                  <a16:creationId xmlns:a16="http://schemas.microsoft.com/office/drawing/2014/main" id="{93B44156-FEA4-4B9B-BCCE-8D0C9D443FF4}"/>
                </a:ext>
              </a:extLst>
            </p:cNvPr>
            <p:cNvSpPr>
              <a:spLocks noChangeArrowheads="1"/>
            </p:cNvSpPr>
            <p:nvPr/>
          </p:nvSpPr>
          <p:spPr bwMode="auto">
            <a:xfrm>
              <a:off x="11193463" y="3856039"/>
              <a:ext cx="96838" cy="96838"/>
            </a:xfrm>
            <a:prstGeom prst="ellipse">
              <a:avLst/>
            </a:pr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137">
              <a:extLst>
                <a:ext uri="{FF2B5EF4-FFF2-40B4-BE49-F238E27FC236}">
                  <a16:creationId xmlns:a16="http://schemas.microsoft.com/office/drawing/2014/main" id="{104F96C6-E2D9-4956-977F-A1794348F0A4}"/>
                </a:ext>
              </a:extLst>
            </p:cNvPr>
            <p:cNvSpPr>
              <a:spLocks/>
            </p:cNvSpPr>
            <p:nvPr/>
          </p:nvSpPr>
          <p:spPr bwMode="auto">
            <a:xfrm>
              <a:off x="11012488" y="3486151"/>
              <a:ext cx="663575" cy="388938"/>
            </a:xfrm>
            <a:custGeom>
              <a:avLst/>
              <a:gdLst>
                <a:gd name="T0" fmla="*/ 239 w 418"/>
                <a:gd name="T1" fmla="*/ 13 h 245"/>
                <a:gd name="T2" fmla="*/ 256 w 418"/>
                <a:gd name="T3" fmla="*/ 23 h 245"/>
                <a:gd name="T4" fmla="*/ 392 w 418"/>
                <a:gd name="T5" fmla="*/ 211 h 245"/>
                <a:gd name="T6" fmla="*/ 284 w 418"/>
                <a:gd name="T7" fmla="*/ 235 h 245"/>
                <a:gd name="T8" fmla="*/ 161 w 418"/>
                <a:gd name="T9" fmla="*/ 187 h 245"/>
                <a:gd name="T10" fmla="*/ 26 w 418"/>
                <a:gd name="T11" fmla="*/ 0 h 245"/>
              </a:gdLst>
              <a:ahLst/>
              <a:cxnLst>
                <a:cxn ang="0">
                  <a:pos x="T0" y="T1"/>
                </a:cxn>
                <a:cxn ang="0">
                  <a:pos x="T2" y="T3"/>
                </a:cxn>
                <a:cxn ang="0">
                  <a:pos x="T4" y="T5"/>
                </a:cxn>
                <a:cxn ang="0">
                  <a:pos x="T6" y="T7"/>
                </a:cxn>
                <a:cxn ang="0">
                  <a:pos x="T8" y="T9"/>
                </a:cxn>
                <a:cxn ang="0">
                  <a:pos x="T10" y="T11"/>
                </a:cxn>
              </a:cxnLst>
              <a:rect l="0" t="0" r="r" b="b"/>
              <a:pathLst>
                <a:path w="418" h="245">
                  <a:moveTo>
                    <a:pt x="239" y="13"/>
                  </a:moveTo>
                  <a:cubicBezTo>
                    <a:pt x="253" y="21"/>
                    <a:pt x="242" y="15"/>
                    <a:pt x="256" y="23"/>
                  </a:cubicBezTo>
                  <a:cubicBezTo>
                    <a:pt x="357" y="81"/>
                    <a:pt x="418" y="165"/>
                    <a:pt x="392" y="211"/>
                  </a:cubicBezTo>
                  <a:cubicBezTo>
                    <a:pt x="376" y="237"/>
                    <a:pt x="335" y="245"/>
                    <a:pt x="284" y="235"/>
                  </a:cubicBezTo>
                  <a:cubicBezTo>
                    <a:pt x="246" y="228"/>
                    <a:pt x="204" y="212"/>
                    <a:pt x="161" y="187"/>
                  </a:cubicBezTo>
                  <a:cubicBezTo>
                    <a:pt x="60" y="129"/>
                    <a:pt x="0" y="45"/>
                    <a:pt x="26"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Freeform 138">
              <a:extLst>
                <a:ext uri="{FF2B5EF4-FFF2-40B4-BE49-F238E27FC236}">
                  <a16:creationId xmlns:a16="http://schemas.microsoft.com/office/drawing/2014/main" id="{8672FAEA-5804-459D-9493-BF0F14A2496F}"/>
                </a:ext>
              </a:extLst>
            </p:cNvPr>
            <p:cNvSpPr>
              <a:spLocks/>
            </p:cNvSpPr>
            <p:nvPr/>
          </p:nvSpPr>
          <p:spPr bwMode="auto">
            <a:xfrm>
              <a:off x="11247438" y="3455989"/>
              <a:ext cx="180975" cy="85725"/>
            </a:xfrm>
            <a:custGeom>
              <a:avLst/>
              <a:gdLst>
                <a:gd name="T0" fmla="*/ 0 w 114"/>
                <a:gd name="T1" fmla="*/ 54 h 54"/>
                <a:gd name="T2" fmla="*/ 55 w 114"/>
                <a:gd name="T3" fmla="*/ 22 h 54"/>
                <a:gd name="T4" fmla="*/ 114 w 114"/>
                <a:gd name="T5" fmla="*/ 0 h 54"/>
              </a:gdLst>
              <a:ahLst/>
              <a:cxnLst>
                <a:cxn ang="0">
                  <a:pos x="T0" y="T1"/>
                </a:cxn>
                <a:cxn ang="0">
                  <a:pos x="T2" y="T3"/>
                </a:cxn>
                <a:cxn ang="0">
                  <a:pos x="T4" y="T5"/>
                </a:cxn>
              </a:cxnLst>
              <a:rect l="0" t="0" r="r" b="b"/>
              <a:pathLst>
                <a:path w="114" h="54">
                  <a:moveTo>
                    <a:pt x="0" y="54"/>
                  </a:moveTo>
                  <a:cubicBezTo>
                    <a:pt x="10" y="47"/>
                    <a:pt x="33" y="32"/>
                    <a:pt x="55" y="22"/>
                  </a:cubicBezTo>
                  <a:cubicBezTo>
                    <a:pt x="89" y="5"/>
                    <a:pt x="114" y="0"/>
                    <a:pt x="114"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Freeform 139">
              <a:extLst>
                <a:ext uri="{FF2B5EF4-FFF2-40B4-BE49-F238E27FC236}">
                  <a16:creationId xmlns:a16="http://schemas.microsoft.com/office/drawing/2014/main" id="{EF0431E3-7FFA-46E8-AB94-CDEE71E9BD45}"/>
                </a:ext>
              </a:extLst>
            </p:cNvPr>
            <p:cNvSpPr>
              <a:spLocks/>
            </p:cNvSpPr>
            <p:nvPr/>
          </p:nvSpPr>
          <p:spPr bwMode="auto">
            <a:xfrm>
              <a:off x="11393488" y="3736976"/>
              <a:ext cx="96838" cy="60325"/>
            </a:xfrm>
            <a:custGeom>
              <a:avLst/>
              <a:gdLst>
                <a:gd name="T0" fmla="*/ 0 w 61"/>
                <a:gd name="T1" fmla="*/ 38 h 38"/>
                <a:gd name="T2" fmla="*/ 16 w 61"/>
                <a:gd name="T3" fmla="*/ 29 h 38"/>
                <a:gd name="T4" fmla="*/ 61 w 61"/>
                <a:gd name="T5" fmla="*/ 0 h 38"/>
              </a:gdLst>
              <a:ahLst/>
              <a:cxnLst>
                <a:cxn ang="0">
                  <a:pos x="T0" y="T1"/>
                </a:cxn>
                <a:cxn ang="0">
                  <a:pos x="T2" y="T3"/>
                </a:cxn>
                <a:cxn ang="0">
                  <a:pos x="T4" y="T5"/>
                </a:cxn>
              </a:cxnLst>
              <a:rect l="0" t="0" r="r" b="b"/>
              <a:pathLst>
                <a:path w="61" h="38">
                  <a:moveTo>
                    <a:pt x="0" y="38"/>
                  </a:moveTo>
                  <a:cubicBezTo>
                    <a:pt x="6" y="36"/>
                    <a:pt x="11" y="33"/>
                    <a:pt x="16" y="29"/>
                  </a:cubicBezTo>
                  <a:cubicBezTo>
                    <a:pt x="32" y="20"/>
                    <a:pt x="47" y="11"/>
                    <a:pt x="61"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84" name="Rühm 183">
            <a:extLst>
              <a:ext uri="{FF2B5EF4-FFF2-40B4-BE49-F238E27FC236}">
                <a16:creationId xmlns:a16="http://schemas.microsoft.com/office/drawing/2014/main" id="{B6ED0BD1-BD72-48FA-AB48-BAF575C38D2B}"/>
              </a:ext>
            </a:extLst>
          </p:cNvPr>
          <p:cNvGrpSpPr/>
          <p:nvPr/>
        </p:nvGrpSpPr>
        <p:grpSpPr>
          <a:xfrm>
            <a:off x="8150227" y="3094039"/>
            <a:ext cx="747713" cy="746125"/>
            <a:chOff x="8420101" y="3094039"/>
            <a:chExt cx="747713" cy="746125"/>
          </a:xfrm>
        </p:grpSpPr>
        <p:sp>
          <p:nvSpPr>
            <p:cNvPr id="145" name="Oval 140">
              <a:extLst>
                <a:ext uri="{FF2B5EF4-FFF2-40B4-BE49-F238E27FC236}">
                  <a16:creationId xmlns:a16="http://schemas.microsoft.com/office/drawing/2014/main" id="{B74D7EC8-3D51-41E6-A80E-2ADA6E2E28A7}"/>
                </a:ext>
              </a:extLst>
            </p:cNvPr>
            <p:cNvSpPr>
              <a:spLocks noChangeArrowheads="1"/>
            </p:cNvSpPr>
            <p:nvPr/>
          </p:nvSpPr>
          <p:spPr bwMode="auto">
            <a:xfrm>
              <a:off x="8420101" y="3094039"/>
              <a:ext cx="747713" cy="7461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76" name="Rühm 175">
              <a:extLst>
                <a:ext uri="{FF2B5EF4-FFF2-40B4-BE49-F238E27FC236}">
                  <a16:creationId xmlns:a16="http://schemas.microsoft.com/office/drawing/2014/main" id="{0474251E-146E-4C6C-B260-D26B29A43949}"/>
                </a:ext>
              </a:extLst>
            </p:cNvPr>
            <p:cNvGrpSpPr/>
            <p:nvPr/>
          </p:nvGrpSpPr>
          <p:grpSpPr>
            <a:xfrm>
              <a:off x="8618538" y="3213101"/>
              <a:ext cx="341313" cy="519113"/>
              <a:chOff x="8618538" y="3213101"/>
              <a:chExt cx="341313" cy="519113"/>
            </a:xfrm>
          </p:grpSpPr>
          <p:sp>
            <p:nvSpPr>
              <p:cNvPr id="146" name="Freeform 141">
                <a:extLst>
                  <a:ext uri="{FF2B5EF4-FFF2-40B4-BE49-F238E27FC236}">
                    <a16:creationId xmlns:a16="http://schemas.microsoft.com/office/drawing/2014/main" id="{43F472D4-AB53-4A86-947A-214BE3087676}"/>
                  </a:ext>
                </a:extLst>
              </p:cNvPr>
              <p:cNvSpPr>
                <a:spLocks/>
              </p:cNvSpPr>
              <p:nvPr/>
            </p:nvSpPr>
            <p:spPr bwMode="auto">
              <a:xfrm>
                <a:off x="8618538" y="3213101"/>
                <a:ext cx="341313" cy="361950"/>
              </a:xfrm>
              <a:custGeom>
                <a:avLst/>
                <a:gdLst>
                  <a:gd name="T0" fmla="*/ 184 w 215"/>
                  <a:gd name="T1" fmla="*/ 185 h 229"/>
                  <a:gd name="T2" fmla="*/ 215 w 215"/>
                  <a:gd name="T3" fmla="*/ 110 h 229"/>
                  <a:gd name="T4" fmla="*/ 101 w 215"/>
                  <a:gd name="T5" fmla="*/ 4 h 229"/>
                  <a:gd name="T6" fmla="*/ 3 w 215"/>
                  <a:gd name="T7" fmla="*/ 101 h 229"/>
                  <a:gd name="T8" fmla="*/ 33 w 215"/>
                  <a:gd name="T9" fmla="*/ 184 h 229"/>
                  <a:gd name="T10" fmla="*/ 52 w 215"/>
                  <a:gd name="T11" fmla="*/ 229 h 229"/>
                  <a:gd name="T12" fmla="*/ 52 w 215"/>
                  <a:gd name="T13" fmla="*/ 229 h 229"/>
                  <a:gd name="T14" fmla="*/ 166 w 215"/>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229">
                    <a:moveTo>
                      <a:pt x="184" y="185"/>
                    </a:moveTo>
                    <a:cubicBezTo>
                      <a:pt x="203" y="166"/>
                      <a:pt x="215" y="139"/>
                      <a:pt x="215" y="110"/>
                    </a:cubicBezTo>
                    <a:cubicBezTo>
                      <a:pt x="215" y="49"/>
                      <a:pt x="163" y="0"/>
                      <a:pt x="101" y="4"/>
                    </a:cubicBezTo>
                    <a:cubicBezTo>
                      <a:pt x="49" y="8"/>
                      <a:pt x="7" y="49"/>
                      <a:pt x="3" y="101"/>
                    </a:cubicBezTo>
                    <a:cubicBezTo>
                      <a:pt x="0" y="133"/>
                      <a:pt x="12" y="163"/>
                      <a:pt x="33" y="184"/>
                    </a:cubicBezTo>
                    <a:cubicBezTo>
                      <a:pt x="45" y="196"/>
                      <a:pt x="52" y="212"/>
                      <a:pt x="52" y="229"/>
                    </a:cubicBezTo>
                    <a:cubicBezTo>
                      <a:pt x="52" y="229"/>
                      <a:pt x="52" y="229"/>
                      <a:pt x="52" y="229"/>
                    </a:cubicBezTo>
                    <a:cubicBezTo>
                      <a:pt x="166" y="229"/>
                      <a:pt x="166" y="229"/>
                      <a:pt x="166" y="229"/>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Line 142">
                <a:extLst>
                  <a:ext uri="{FF2B5EF4-FFF2-40B4-BE49-F238E27FC236}">
                    <a16:creationId xmlns:a16="http://schemas.microsoft.com/office/drawing/2014/main" id="{DD27A4AB-576C-42A4-A4BA-4AD77100D405}"/>
                  </a:ext>
                </a:extLst>
              </p:cNvPr>
              <p:cNvSpPr>
                <a:spLocks noChangeShapeType="1"/>
              </p:cNvSpPr>
              <p:nvPr/>
            </p:nvSpPr>
            <p:spPr bwMode="auto">
              <a:xfrm>
                <a:off x="8699501" y="3611564"/>
                <a:ext cx="182563"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143">
                <a:extLst>
                  <a:ext uri="{FF2B5EF4-FFF2-40B4-BE49-F238E27FC236}">
                    <a16:creationId xmlns:a16="http://schemas.microsoft.com/office/drawing/2014/main" id="{B222564F-3820-428A-A508-70B60062223C}"/>
                  </a:ext>
                </a:extLst>
              </p:cNvPr>
              <p:cNvSpPr>
                <a:spLocks/>
              </p:cNvSpPr>
              <p:nvPr/>
            </p:nvSpPr>
            <p:spPr bwMode="auto">
              <a:xfrm>
                <a:off x="8699501" y="3646489"/>
                <a:ext cx="182563" cy="85725"/>
              </a:xfrm>
              <a:custGeom>
                <a:avLst/>
                <a:gdLst>
                  <a:gd name="T0" fmla="*/ 43 w 115"/>
                  <a:gd name="T1" fmla="*/ 54 h 54"/>
                  <a:gd name="T2" fmla="*/ 0 w 115"/>
                  <a:gd name="T3" fmla="*/ 0 h 54"/>
                  <a:gd name="T4" fmla="*/ 0 w 115"/>
                  <a:gd name="T5" fmla="*/ 0 h 54"/>
                  <a:gd name="T6" fmla="*/ 115 w 115"/>
                  <a:gd name="T7" fmla="*/ 0 h 54"/>
                  <a:gd name="T8" fmla="*/ 115 w 115"/>
                  <a:gd name="T9" fmla="*/ 0 h 54"/>
                  <a:gd name="T10" fmla="*/ 73 w 115"/>
                  <a:gd name="T11" fmla="*/ 54 h 54"/>
                </a:gdLst>
                <a:ahLst/>
                <a:cxnLst>
                  <a:cxn ang="0">
                    <a:pos x="T0" y="T1"/>
                  </a:cxn>
                  <a:cxn ang="0">
                    <a:pos x="T2" y="T3"/>
                  </a:cxn>
                  <a:cxn ang="0">
                    <a:pos x="T4" y="T5"/>
                  </a:cxn>
                  <a:cxn ang="0">
                    <a:pos x="T6" y="T7"/>
                  </a:cxn>
                  <a:cxn ang="0">
                    <a:pos x="T8" y="T9"/>
                  </a:cxn>
                  <a:cxn ang="0">
                    <a:pos x="T10" y="T11"/>
                  </a:cxn>
                </a:cxnLst>
                <a:rect l="0" t="0" r="r" b="b"/>
                <a:pathLst>
                  <a:path w="115" h="54">
                    <a:moveTo>
                      <a:pt x="43" y="54"/>
                    </a:moveTo>
                    <a:cubicBezTo>
                      <a:pt x="18" y="48"/>
                      <a:pt x="0" y="27"/>
                      <a:pt x="0" y="0"/>
                    </a:cubicBezTo>
                    <a:cubicBezTo>
                      <a:pt x="0" y="0"/>
                      <a:pt x="0" y="0"/>
                      <a:pt x="0" y="0"/>
                    </a:cubicBezTo>
                    <a:cubicBezTo>
                      <a:pt x="115" y="0"/>
                      <a:pt x="115" y="0"/>
                      <a:pt x="115" y="0"/>
                    </a:cubicBezTo>
                    <a:cubicBezTo>
                      <a:pt x="115" y="0"/>
                      <a:pt x="115" y="0"/>
                      <a:pt x="115" y="0"/>
                    </a:cubicBezTo>
                    <a:cubicBezTo>
                      <a:pt x="115" y="26"/>
                      <a:pt x="98" y="48"/>
                      <a:pt x="73" y="54"/>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56" name="Rühm 155">
            <a:extLst>
              <a:ext uri="{FF2B5EF4-FFF2-40B4-BE49-F238E27FC236}">
                <a16:creationId xmlns:a16="http://schemas.microsoft.com/office/drawing/2014/main" id="{061E61B9-D4CE-4B1A-BD84-E96759CC31A2}"/>
              </a:ext>
            </a:extLst>
          </p:cNvPr>
          <p:cNvGrpSpPr/>
          <p:nvPr/>
        </p:nvGrpSpPr>
        <p:grpSpPr>
          <a:xfrm>
            <a:off x="5008564" y="4365626"/>
            <a:ext cx="523875" cy="798513"/>
            <a:chOff x="5278438" y="4365626"/>
            <a:chExt cx="523875" cy="798513"/>
          </a:xfrm>
        </p:grpSpPr>
        <p:sp>
          <p:nvSpPr>
            <p:cNvPr id="149" name="Freeform 144">
              <a:extLst>
                <a:ext uri="{FF2B5EF4-FFF2-40B4-BE49-F238E27FC236}">
                  <a16:creationId xmlns:a16="http://schemas.microsoft.com/office/drawing/2014/main" id="{35005C3D-CC58-467D-8762-6A8CE2D0AE32}"/>
                </a:ext>
              </a:extLst>
            </p:cNvPr>
            <p:cNvSpPr>
              <a:spLocks/>
            </p:cNvSpPr>
            <p:nvPr/>
          </p:nvSpPr>
          <p:spPr bwMode="auto">
            <a:xfrm>
              <a:off x="5278438" y="4365626"/>
              <a:ext cx="523875" cy="557213"/>
            </a:xfrm>
            <a:custGeom>
              <a:avLst/>
              <a:gdLst>
                <a:gd name="T0" fmla="*/ 282 w 330"/>
                <a:gd name="T1" fmla="*/ 285 h 352"/>
                <a:gd name="T2" fmla="*/ 330 w 330"/>
                <a:gd name="T3" fmla="*/ 169 h 352"/>
                <a:gd name="T4" fmla="*/ 155 w 330"/>
                <a:gd name="T5" fmla="*/ 6 h 352"/>
                <a:gd name="T6" fmla="*/ 4 w 330"/>
                <a:gd name="T7" fmla="*/ 155 h 352"/>
                <a:gd name="T8" fmla="*/ 50 w 330"/>
                <a:gd name="T9" fmla="*/ 284 h 352"/>
                <a:gd name="T10" fmla="*/ 79 w 330"/>
                <a:gd name="T11" fmla="*/ 352 h 352"/>
                <a:gd name="T12" fmla="*/ 79 w 330"/>
                <a:gd name="T13" fmla="*/ 352 h 352"/>
                <a:gd name="T14" fmla="*/ 254 w 330"/>
                <a:gd name="T15" fmla="*/ 352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0" h="352">
                  <a:moveTo>
                    <a:pt x="282" y="285"/>
                  </a:moveTo>
                  <a:cubicBezTo>
                    <a:pt x="312" y="255"/>
                    <a:pt x="330" y="214"/>
                    <a:pt x="330" y="169"/>
                  </a:cubicBezTo>
                  <a:cubicBezTo>
                    <a:pt x="330" y="75"/>
                    <a:pt x="251" y="0"/>
                    <a:pt x="155" y="6"/>
                  </a:cubicBezTo>
                  <a:cubicBezTo>
                    <a:pt x="75" y="12"/>
                    <a:pt x="11" y="76"/>
                    <a:pt x="4" y="155"/>
                  </a:cubicBezTo>
                  <a:cubicBezTo>
                    <a:pt x="0" y="205"/>
                    <a:pt x="18" y="251"/>
                    <a:pt x="50" y="284"/>
                  </a:cubicBezTo>
                  <a:cubicBezTo>
                    <a:pt x="68" y="302"/>
                    <a:pt x="79" y="326"/>
                    <a:pt x="79" y="352"/>
                  </a:cubicBezTo>
                  <a:cubicBezTo>
                    <a:pt x="79" y="352"/>
                    <a:pt x="79" y="352"/>
                    <a:pt x="79" y="352"/>
                  </a:cubicBezTo>
                  <a:cubicBezTo>
                    <a:pt x="254" y="352"/>
                    <a:pt x="254" y="352"/>
                    <a:pt x="254" y="352"/>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Line 145">
              <a:extLst>
                <a:ext uri="{FF2B5EF4-FFF2-40B4-BE49-F238E27FC236}">
                  <a16:creationId xmlns:a16="http://schemas.microsoft.com/office/drawing/2014/main" id="{A9C8F3A3-E36B-4EF4-8EC8-C98C82CBD27A}"/>
                </a:ext>
              </a:extLst>
            </p:cNvPr>
            <p:cNvSpPr>
              <a:spLocks noChangeShapeType="1"/>
            </p:cNvSpPr>
            <p:nvPr/>
          </p:nvSpPr>
          <p:spPr bwMode="auto">
            <a:xfrm>
              <a:off x="5402263" y="4976814"/>
              <a:ext cx="280988" cy="0"/>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Freeform 146">
              <a:extLst>
                <a:ext uri="{FF2B5EF4-FFF2-40B4-BE49-F238E27FC236}">
                  <a16:creationId xmlns:a16="http://schemas.microsoft.com/office/drawing/2014/main" id="{94BA1261-131D-41AB-B30C-AFE843A83F43}"/>
                </a:ext>
              </a:extLst>
            </p:cNvPr>
            <p:cNvSpPr>
              <a:spLocks/>
            </p:cNvSpPr>
            <p:nvPr/>
          </p:nvSpPr>
          <p:spPr bwMode="auto">
            <a:xfrm>
              <a:off x="5402263" y="5032376"/>
              <a:ext cx="280988" cy="131763"/>
            </a:xfrm>
            <a:custGeom>
              <a:avLst/>
              <a:gdLst>
                <a:gd name="T0" fmla="*/ 66 w 177"/>
                <a:gd name="T1" fmla="*/ 83 h 83"/>
                <a:gd name="T2" fmla="*/ 0 w 177"/>
                <a:gd name="T3" fmla="*/ 0 h 83"/>
                <a:gd name="T4" fmla="*/ 0 w 177"/>
                <a:gd name="T5" fmla="*/ 0 h 83"/>
                <a:gd name="T6" fmla="*/ 177 w 177"/>
                <a:gd name="T7" fmla="*/ 0 h 83"/>
                <a:gd name="T8" fmla="*/ 177 w 177"/>
                <a:gd name="T9" fmla="*/ 0 h 83"/>
                <a:gd name="T10" fmla="*/ 113 w 177"/>
                <a:gd name="T11" fmla="*/ 82 h 83"/>
              </a:gdLst>
              <a:ahLst/>
              <a:cxnLst>
                <a:cxn ang="0">
                  <a:pos x="T0" y="T1"/>
                </a:cxn>
                <a:cxn ang="0">
                  <a:pos x="T2" y="T3"/>
                </a:cxn>
                <a:cxn ang="0">
                  <a:pos x="T4" y="T5"/>
                </a:cxn>
                <a:cxn ang="0">
                  <a:pos x="T6" y="T7"/>
                </a:cxn>
                <a:cxn ang="0">
                  <a:pos x="T8" y="T9"/>
                </a:cxn>
                <a:cxn ang="0">
                  <a:pos x="T10" y="T11"/>
                </a:cxn>
              </a:cxnLst>
              <a:rect l="0" t="0" r="r" b="b"/>
              <a:pathLst>
                <a:path w="177" h="83">
                  <a:moveTo>
                    <a:pt x="66" y="83"/>
                  </a:moveTo>
                  <a:cubicBezTo>
                    <a:pt x="28" y="74"/>
                    <a:pt x="0" y="40"/>
                    <a:pt x="0" y="0"/>
                  </a:cubicBezTo>
                  <a:cubicBezTo>
                    <a:pt x="0" y="0"/>
                    <a:pt x="0" y="0"/>
                    <a:pt x="0" y="0"/>
                  </a:cubicBezTo>
                  <a:cubicBezTo>
                    <a:pt x="177" y="0"/>
                    <a:pt x="177" y="0"/>
                    <a:pt x="177" y="0"/>
                  </a:cubicBezTo>
                  <a:cubicBezTo>
                    <a:pt x="177" y="0"/>
                    <a:pt x="177" y="0"/>
                    <a:pt x="177" y="0"/>
                  </a:cubicBezTo>
                  <a:cubicBezTo>
                    <a:pt x="177" y="40"/>
                    <a:pt x="150" y="73"/>
                    <a:pt x="113" y="82"/>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6" name="Rühm 165">
            <a:extLst>
              <a:ext uri="{FF2B5EF4-FFF2-40B4-BE49-F238E27FC236}">
                <a16:creationId xmlns:a16="http://schemas.microsoft.com/office/drawing/2014/main" id="{6157C005-8AC9-474A-BD18-3D24C706128D}"/>
              </a:ext>
            </a:extLst>
          </p:cNvPr>
          <p:cNvGrpSpPr/>
          <p:nvPr/>
        </p:nvGrpSpPr>
        <p:grpSpPr>
          <a:xfrm>
            <a:off x="11112502" y="2411414"/>
            <a:ext cx="442913" cy="676275"/>
            <a:chOff x="11382376" y="2411414"/>
            <a:chExt cx="442913" cy="676275"/>
          </a:xfrm>
        </p:grpSpPr>
        <p:sp>
          <p:nvSpPr>
            <p:cNvPr id="152" name="Freeform 147">
              <a:extLst>
                <a:ext uri="{FF2B5EF4-FFF2-40B4-BE49-F238E27FC236}">
                  <a16:creationId xmlns:a16="http://schemas.microsoft.com/office/drawing/2014/main" id="{B5A14FB6-3BAF-40C4-9B55-C2450163ABC8}"/>
                </a:ext>
              </a:extLst>
            </p:cNvPr>
            <p:cNvSpPr>
              <a:spLocks/>
            </p:cNvSpPr>
            <p:nvPr/>
          </p:nvSpPr>
          <p:spPr bwMode="auto">
            <a:xfrm>
              <a:off x="11382376" y="2411414"/>
              <a:ext cx="442913" cy="473075"/>
            </a:xfrm>
            <a:custGeom>
              <a:avLst/>
              <a:gdLst>
                <a:gd name="T0" fmla="*/ 238 w 279"/>
                <a:gd name="T1" fmla="*/ 242 h 299"/>
                <a:gd name="T2" fmla="*/ 279 w 279"/>
                <a:gd name="T3" fmla="*/ 144 h 299"/>
                <a:gd name="T4" fmla="*/ 131 w 279"/>
                <a:gd name="T5" fmla="*/ 6 h 299"/>
                <a:gd name="T6" fmla="*/ 3 w 279"/>
                <a:gd name="T7" fmla="*/ 132 h 299"/>
                <a:gd name="T8" fmla="*/ 43 w 279"/>
                <a:gd name="T9" fmla="*/ 241 h 299"/>
                <a:gd name="T10" fmla="*/ 67 w 279"/>
                <a:gd name="T11" fmla="*/ 298 h 299"/>
                <a:gd name="T12" fmla="*/ 67 w 279"/>
                <a:gd name="T13" fmla="*/ 299 h 299"/>
                <a:gd name="T14" fmla="*/ 215 w 279"/>
                <a:gd name="T15" fmla="*/ 299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299">
                  <a:moveTo>
                    <a:pt x="238" y="242"/>
                  </a:moveTo>
                  <a:cubicBezTo>
                    <a:pt x="264" y="217"/>
                    <a:pt x="279" y="182"/>
                    <a:pt x="279" y="144"/>
                  </a:cubicBezTo>
                  <a:cubicBezTo>
                    <a:pt x="279" y="64"/>
                    <a:pt x="212" y="0"/>
                    <a:pt x="131" y="6"/>
                  </a:cubicBezTo>
                  <a:cubicBezTo>
                    <a:pt x="64" y="11"/>
                    <a:pt x="9" y="65"/>
                    <a:pt x="3" y="132"/>
                  </a:cubicBezTo>
                  <a:cubicBezTo>
                    <a:pt x="0" y="174"/>
                    <a:pt x="16" y="213"/>
                    <a:pt x="43" y="241"/>
                  </a:cubicBezTo>
                  <a:cubicBezTo>
                    <a:pt x="58" y="256"/>
                    <a:pt x="67" y="277"/>
                    <a:pt x="67" y="298"/>
                  </a:cubicBezTo>
                  <a:cubicBezTo>
                    <a:pt x="67" y="299"/>
                    <a:pt x="67" y="299"/>
                    <a:pt x="67" y="299"/>
                  </a:cubicBezTo>
                  <a:cubicBezTo>
                    <a:pt x="215" y="299"/>
                    <a:pt x="215" y="299"/>
                    <a:pt x="215" y="299"/>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Line 148">
              <a:extLst>
                <a:ext uri="{FF2B5EF4-FFF2-40B4-BE49-F238E27FC236}">
                  <a16:creationId xmlns:a16="http://schemas.microsoft.com/office/drawing/2014/main" id="{CF9E6D82-EF44-431F-9C93-90E7883E300C}"/>
                </a:ext>
              </a:extLst>
            </p:cNvPr>
            <p:cNvSpPr>
              <a:spLocks noChangeShapeType="1"/>
            </p:cNvSpPr>
            <p:nvPr/>
          </p:nvSpPr>
          <p:spPr bwMode="auto">
            <a:xfrm>
              <a:off x="11487151" y="2928939"/>
              <a:ext cx="238125" cy="0"/>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Freeform 149">
              <a:extLst>
                <a:ext uri="{FF2B5EF4-FFF2-40B4-BE49-F238E27FC236}">
                  <a16:creationId xmlns:a16="http://schemas.microsoft.com/office/drawing/2014/main" id="{7B32A697-E849-4386-A4AB-F8F12D179B84}"/>
                </a:ext>
              </a:extLst>
            </p:cNvPr>
            <p:cNvSpPr>
              <a:spLocks/>
            </p:cNvSpPr>
            <p:nvPr/>
          </p:nvSpPr>
          <p:spPr bwMode="auto">
            <a:xfrm>
              <a:off x="11487151" y="2976564"/>
              <a:ext cx="238125" cy="111125"/>
            </a:xfrm>
            <a:custGeom>
              <a:avLst/>
              <a:gdLst>
                <a:gd name="T0" fmla="*/ 56 w 150"/>
                <a:gd name="T1" fmla="*/ 70 h 70"/>
                <a:gd name="T2" fmla="*/ 0 w 150"/>
                <a:gd name="T3" fmla="*/ 0 h 70"/>
                <a:gd name="T4" fmla="*/ 0 w 150"/>
                <a:gd name="T5" fmla="*/ 0 h 70"/>
                <a:gd name="T6" fmla="*/ 150 w 150"/>
                <a:gd name="T7" fmla="*/ 0 h 70"/>
                <a:gd name="T8" fmla="*/ 150 w 150"/>
                <a:gd name="T9" fmla="*/ 0 h 70"/>
                <a:gd name="T10" fmla="*/ 95 w 150"/>
                <a:gd name="T11" fmla="*/ 69 h 70"/>
              </a:gdLst>
              <a:ahLst/>
              <a:cxnLst>
                <a:cxn ang="0">
                  <a:pos x="T0" y="T1"/>
                </a:cxn>
                <a:cxn ang="0">
                  <a:pos x="T2" y="T3"/>
                </a:cxn>
                <a:cxn ang="0">
                  <a:pos x="T4" y="T5"/>
                </a:cxn>
                <a:cxn ang="0">
                  <a:pos x="T6" y="T7"/>
                </a:cxn>
                <a:cxn ang="0">
                  <a:pos x="T8" y="T9"/>
                </a:cxn>
                <a:cxn ang="0">
                  <a:pos x="T10" y="T11"/>
                </a:cxn>
              </a:cxnLst>
              <a:rect l="0" t="0" r="r" b="b"/>
              <a:pathLst>
                <a:path w="150" h="70">
                  <a:moveTo>
                    <a:pt x="56" y="70"/>
                  </a:moveTo>
                  <a:cubicBezTo>
                    <a:pt x="24" y="62"/>
                    <a:pt x="0" y="34"/>
                    <a:pt x="0" y="0"/>
                  </a:cubicBezTo>
                  <a:cubicBezTo>
                    <a:pt x="0" y="0"/>
                    <a:pt x="0" y="0"/>
                    <a:pt x="0" y="0"/>
                  </a:cubicBezTo>
                  <a:cubicBezTo>
                    <a:pt x="150" y="0"/>
                    <a:pt x="150" y="0"/>
                    <a:pt x="150" y="0"/>
                  </a:cubicBezTo>
                  <a:cubicBezTo>
                    <a:pt x="150" y="0"/>
                    <a:pt x="150" y="0"/>
                    <a:pt x="150" y="0"/>
                  </a:cubicBezTo>
                  <a:cubicBezTo>
                    <a:pt x="150" y="33"/>
                    <a:pt x="127" y="62"/>
                    <a:pt x="95" y="69"/>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130398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di kohatäide 6">
            <a:extLst>
              <a:ext uri="{FF2B5EF4-FFF2-40B4-BE49-F238E27FC236}">
                <a16:creationId xmlns:a16="http://schemas.microsoft.com/office/drawing/2014/main" id="{1A24A127-98B6-438A-BA84-C147B583D2B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10" name="Rectangle 6">
            <a:extLst>
              <a:ext uri="{FF2B5EF4-FFF2-40B4-BE49-F238E27FC236}">
                <a16:creationId xmlns:a16="http://schemas.microsoft.com/office/drawing/2014/main" id="{285E14DB-D060-49BD-939F-8D69259F33BE}"/>
              </a:ext>
            </a:extLst>
          </p:cNvPr>
          <p:cNvSpPr/>
          <p:nvPr/>
        </p:nvSpPr>
        <p:spPr>
          <a:xfrm>
            <a:off x="-10681" y="0"/>
            <a:ext cx="12192000" cy="6858000"/>
          </a:xfrm>
          <a:prstGeom prst="rect">
            <a:avLst/>
          </a:prstGeom>
          <a:gradFill>
            <a:gsLst>
              <a:gs pos="77000">
                <a:schemeClr val="bg1">
                  <a:alpha val="80000"/>
                </a:schemeClr>
              </a:gs>
              <a:gs pos="54000">
                <a:schemeClr val="bg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t-EE" dirty="0" err="1">
                <a:solidFill>
                  <a:srgbClr val="000096"/>
                </a:solidFill>
              </a:rPr>
              <a:t>excellent</a:t>
            </a:r>
            <a:r>
              <a:rPr lang="et-EE" dirty="0">
                <a:solidFill>
                  <a:srgbClr val="000096"/>
                </a:solidFill>
              </a:rPr>
              <a:t> </a:t>
            </a:r>
            <a:r>
              <a:rPr lang="et-EE" dirty="0" err="1">
                <a:solidFill>
                  <a:srgbClr val="000096"/>
                </a:solidFill>
              </a:rPr>
              <a:t>conditions</a:t>
            </a:r>
            <a:endParaRPr lang="et-EE" dirty="0">
              <a:solidFill>
                <a:srgbClr val="000096"/>
              </a:solidFill>
            </a:endParaRPr>
          </a:p>
        </p:txBody>
      </p:sp>
      <p:sp>
        <p:nvSpPr>
          <p:cNvPr id="5" name="Teksti kohatäide 4">
            <a:extLst>
              <a:ext uri="{FF2B5EF4-FFF2-40B4-BE49-F238E27FC236}">
                <a16:creationId xmlns:a16="http://schemas.microsoft.com/office/drawing/2014/main" id="{26E571EB-3365-434F-AE6A-6911F93DFC4C}"/>
              </a:ext>
            </a:extLst>
          </p:cNvPr>
          <p:cNvSpPr>
            <a:spLocks noGrp="1"/>
          </p:cNvSpPr>
          <p:nvPr>
            <p:ph type="body" sz="quarter" idx="12"/>
          </p:nvPr>
        </p:nvSpPr>
        <p:spPr/>
        <p:txBody>
          <a:bodyPr/>
          <a:lstStyle/>
          <a:p>
            <a:r>
              <a:rPr lang="en-US" dirty="0"/>
              <a:t>© Renee </a:t>
            </a:r>
            <a:r>
              <a:rPr lang="en-US" dirty="0" err="1"/>
              <a:t>Altrov</a:t>
            </a:r>
            <a:endParaRPr lang="en-US" dirty="0"/>
          </a:p>
        </p:txBody>
      </p:sp>
    </p:spTree>
    <p:extLst>
      <p:ext uri="{BB962C8B-B14F-4D97-AF65-F5344CB8AC3E}">
        <p14:creationId xmlns:p14="http://schemas.microsoft.com/office/powerpoint/2010/main" val="200086345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B0F53BDC-73ED-4451-8A95-A61BE28DE4D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6">
            <a:extLst>
              <a:ext uri="{FF2B5EF4-FFF2-40B4-BE49-F238E27FC236}">
                <a16:creationId xmlns:a16="http://schemas.microsoft.com/office/drawing/2014/main" id="{4DA96BE6-0CCC-4C93-973E-F551EAAE5878}"/>
              </a:ext>
            </a:extLst>
          </p:cNvPr>
          <p:cNvSpPr/>
          <p:nvPr/>
        </p:nvSpPr>
        <p:spPr>
          <a:xfrm>
            <a:off x="0" y="0"/>
            <a:ext cx="12192000" cy="6858000"/>
          </a:xfrm>
          <a:prstGeom prst="rect">
            <a:avLst/>
          </a:prstGeom>
          <a:gradFill>
            <a:gsLst>
              <a:gs pos="100000">
                <a:srgbClr val="000000">
                  <a:alpha val="50000"/>
                </a:srgbClr>
              </a:gs>
              <a:gs pos="45000">
                <a:srgbClr val="000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t-EE" dirty="0" err="1"/>
              <a:t>science</a:t>
            </a:r>
            <a:r>
              <a:rPr lang="et-EE" dirty="0"/>
              <a:t> </a:t>
            </a:r>
            <a:r>
              <a:rPr lang="et-EE" dirty="0" err="1"/>
              <a:t>for</a:t>
            </a:r>
            <a:r>
              <a:rPr lang="et-EE" dirty="0"/>
              <a:t> </a:t>
            </a:r>
            <a:r>
              <a:rPr lang="et-EE" dirty="0" err="1"/>
              <a:t>business</a:t>
            </a:r>
            <a:endParaRPr lang="et-EE" dirty="0"/>
          </a:p>
        </p:txBody>
      </p:sp>
      <p:sp>
        <p:nvSpPr>
          <p:cNvPr id="5" name="Teksti kohatäide 4">
            <a:extLst>
              <a:ext uri="{FF2B5EF4-FFF2-40B4-BE49-F238E27FC236}">
                <a16:creationId xmlns:a16="http://schemas.microsoft.com/office/drawing/2014/main" id="{1DB65396-7C54-47EA-8E01-B90B82A25D55}"/>
              </a:ext>
            </a:extLst>
          </p:cNvPr>
          <p:cNvSpPr>
            <a:spLocks noGrp="1"/>
          </p:cNvSpPr>
          <p:nvPr>
            <p:ph type="body" sz="quarter" idx="12"/>
          </p:nvPr>
        </p:nvSpPr>
        <p:spPr/>
        <p:txBody>
          <a:bodyPr/>
          <a:lstStyle/>
          <a:p>
            <a:r>
              <a:rPr lang="en-US" dirty="0"/>
              <a:t>© Annika Haas</a:t>
            </a:r>
          </a:p>
        </p:txBody>
      </p:sp>
    </p:spTree>
    <p:extLst>
      <p:ext uri="{BB962C8B-B14F-4D97-AF65-F5344CB8AC3E}">
        <p14:creationId xmlns:p14="http://schemas.microsoft.com/office/powerpoint/2010/main" val="424197470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p:cNvSpPr/>
          <p:nvPr/>
        </p:nvSpPr>
        <p:spPr>
          <a:xfrm>
            <a:off x="-10681" y="0"/>
            <a:ext cx="12192000" cy="6858000"/>
          </a:xfrm>
          <a:prstGeom prst="rect">
            <a:avLst/>
          </a:prstGeom>
          <a:gradFill>
            <a:gsLst>
              <a:gs pos="100000">
                <a:srgbClr val="000000">
                  <a:alpha val="68000"/>
                </a:srgbClr>
              </a:gs>
              <a:gs pos="35000">
                <a:srgbClr val="000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ino"/>
              <a:ea typeface="+mn-ea"/>
              <a:cs typeface="+mn-cs"/>
            </a:endParaRPr>
          </a:p>
        </p:txBody>
      </p:sp>
      <p:sp>
        <p:nvSpPr>
          <p:cNvPr id="3" name="Title 2"/>
          <p:cNvSpPr>
            <a:spLocks noGrp="1"/>
          </p:cNvSpPr>
          <p:nvPr>
            <p:ph type="title"/>
          </p:nvPr>
        </p:nvSpPr>
        <p:spPr>
          <a:xfrm>
            <a:off x="623888" y="658801"/>
            <a:ext cx="5278148" cy="1617674"/>
          </a:xfrm>
        </p:spPr>
        <p:txBody>
          <a:bodyPr/>
          <a:lstStyle/>
          <a:p>
            <a:r>
              <a:rPr lang="et-EE" dirty="0" err="1"/>
              <a:t>Starship</a:t>
            </a:r>
            <a:r>
              <a:rPr lang="et-EE" dirty="0"/>
              <a:t> Technologies  </a:t>
            </a:r>
            <a:endParaRPr lang="en-GB" dirty="0"/>
          </a:p>
        </p:txBody>
      </p:sp>
      <p:sp>
        <p:nvSpPr>
          <p:cNvPr id="5" name="Text Placeholder 4"/>
          <p:cNvSpPr>
            <a:spLocks noGrp="1"/>
          </p:cNvSpPr>
          <p:nvPr>
            <p:ph type="body" sz="quarter" idx="12"/>
          </p:nvPr>
        </p:nvSpPr>
        <p:spPr/>
        <p:txBody>
          <a:bodyPr/>
          <a:lstStyle/>
          <a:p>
            <a:r>
              <a:rPr lang="en-GB" dirty="0"/>
              <a:t>© </a:t>
            </a:r>
            <a:r>
              <a:rPr lang="en-US" dirty="0"/>
              <a:t>Starship Technologies</a:t>
            </a:r>
            <a:endParaRPr lang="en-GB" dirty="0"/>
          </a:p>
        </p:txBody>
      </p:sp>
    </p:spTree>
    <p:extLst>
      <p:ext uri="{BB962C8B-B14F-4D97-AF65-F5344CB8AC3E}">
        <p14:creationId xmlns:p14="http://schemas.microsoft.com/office/powerpoint/2010/main" val="157082309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2.hubspot.net/hubfs/1188159/hq-skelcap.png?t=1525087510584"/>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13630" t="21875" r="15751" b="21875"/>
          <a:stretch/>
        </p:blipFill>
        <p:spPr bwMode="auto">
          <a:xfrm>
            <a:off x="4336563" y="658801"/>
            <a:ext cx="7322037" cy="583226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t-EE" dirty="0" err="1">
                <a:solidFill>
                  <a:srgbClr val="000096"/>
                </a:solidFill>
              </a:rPr>
              <a:t>Skeleton</a:t>
            </a:r>
            <a:r>
              <a:rPr lang="et-EE" dirty="0">
                <a:solidFill>
                  <a:srgbClr val="000096"/>
                </a:solidFill>
              </a:rPr>
              <a:t> Technologies  </a:t>
            </a:r>
            <a:endParaRPr lang="en-GB" dirty="0">
              <a:solidFill>
                <a:srgbClr val="000096"/>
              </a:solidFill>
            </a:endParaRPr>
          </a:p>
        </p:txBody>
      </p:sp>
      <p:sp>
        <p:nvSpPr>
          <p:cNvPr id="8" name="Teksti kohatäide 7">
            <a:extLst>
              <a:ext uri="{FF2B5EF4-FFF2-40B4-BE49-F238E27FC236}">
                <a16:creationId xmlns:a16="http://schemas.microsoft.com/office/drawing/2014/main" id="{45B98EF9-AD30-43E8-917F-85BCD80B9154}"/>
              </a:ext>
            </a:extLst>
          </p:cNvPr>
          <p:cNvSpPr>
            <a:spLocks noGrp="1"/>
          </p:cNvSpPr>
          <p:nvPr>
            <p:ph type="body" sz="quarter" idx="12"/>
          </p:nvPr>
        </p:nvSpPr>
        <p:spPr/>
        <p:txBody>
          <a:bodyPr/>
          <a:lstStyle/>
          <a:p>
            <a:r>
              <a:rPr lang="en-US" dirty="0">
                <a:solidFill>
                  <a:schemeClr val="tx1"/>
                </a:solidFill>
              </a:rPr>
              <a:t>© Skeleton Technologies</a:t>
            </a:r>
          </a:p>
        </p:txBody>
      </p:sp>
    </p:spTree>
    <p:extLst>
      <p:ext uri="{BB962C8B-B14F-4D97-AF65-F5344CB8AC3E}">
        <p14:creationId xmlns:p14="http://schemas.microsoft.com/office/powerpoint/2010/main" val="237190097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err="1">
                <a:solidFill>
                  <a:srgbClr val="0078FF"/>
                </a:solidFill>
              </a:rPr>
              <a:t>scientific</a:t>
            </a:r>
            <a:r>
              <a:rPr lang="et-EE" dirty="0">
                <a:solidFill>
                  <a:srgbClr val="0078FF"/>
                </a:solidFill>
              </a:rPr>
              <a:t> </a:t>
            </a:r>
            <a:r>
              <a:rPr lang="et-EE" dirty="0" err="1">
                <a:solidFill>
                  <a:srgbClr val="0078FF"/>
                </a:solidFill>
              </a:rPr>
              <a:t>publications</a:t>
            </a:r>
            <a:br>
              <a:rPr lang="en-US" dirty="0">
                <a:solidFill>
                  <a:srgbClr val="0078FF"/>
                </a:solidFill>
              </a:rPr>
            </a:br>
            <a:r>
              <a:rPr lang="et-EE" dirty="0">
                <a:solidFill>
                  <a:srgbClr val="0078FF"/>
                </a:solidFill>
              </a:rPr>
              <a:t>and </a:t>
            </a:r>
            <a:r>
              <a:rPr lang="et-EE" dirty="0" err="1">
                <a:solidFill>
                  <a:srgbClr val="0078FF"/>
                </a:solidFill>
              </a:rPr>
              <a:t>citations</a:t>
            </a:r>
            <a:r>
              <a:rPr lang="et-EE" dirty="0">
                <a:solidFill>
                  <a:srgbClr val="0078FF"/>
                </a:solidFill>
              </a:rPr>
              <a:t> </a:t>
            </a:r>
          </a:p>
        </p:txBody>
      </p:sp>
    </p:spTree>
    <p:extLst>
      <p:ext uri="{BB962C8B-B14F-4D97-AF65-F5344CB8AC3E}">
        <p14:creationId xmlns:p14="http://schemas.microsoft.com/office/powerpoint/2010/main" val="377602050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9F3BFD7E-7419-4571-ACAE-0BBFC849495B}"/>
              </a:ext>
            </a:extLst>
          </p:cNvPr>
          <p:cNvSpPr>
            <a:spLocks noGrp="1"/>
          </p:cNvSpPr>
          <p:nvPr>
            <p:ph type="title"/>
          </p:nvPr>
        </p:nvSpPr>
        <p:spPr>
          <a:xfrm>
            <a:off x="623887" y="658801"/>
            <a:ext cx="7793971" cy="969974"/>
          </a:xfrm>
        </p:spPr>
        <p:txBody>
          <a:bodyPr/>
          <a:lstStyle/>
          <a:p>
            <a:r>
              <a:rPr lang="et-EE" dirty="0"/>
              <a:t>10 </a:t>
            </a:r>
            <a:r>
              <a:rPr lang="et-EE" dirty="0" err="1"/>
              <a:t>most</a:t>
            </a:r>
            <a:r>
              <a:rPr lang="et-EE" dirty="0"/>
              <a:t> </a:t>
            </a:r>
            <a:r>
              <a:rPr lang="et-EE" dirty="0" err="1"/>
              <a:t>cited</a:t>
            </a:r>
            <a:r>
              <a:rPr lang="et-EE" dirty="0"/>
              <a:t> </a:t>
            </a:r>
            <a:r>
              <a:rPr lang="et-EE" dirty="0" err="1"/>
              <a:t>fields</a:t>
            </a:r>
            <a:endParaRPr lang="en-US" dirty="0"/>
          </a:p>
        </p:txBody>
      </p:sp>
      <p:sp>
        <p:nvSpPr>
          <p:cNvPr id="5" name="Teksti kohatäide 4">
            <a:extLst>
              <a:ext uri="{FF2B5EF4-FFF2-40B4-BE49-F238E27FC236}">
                <a16:creationId xmlns:a16="http://schemas.microsoft.com/office/drawing/2014/main" id="{2AF7FA3D-FC5B-41A8-A0BF-BF7414A65691}"/>
              </a:ext>
            </a:extLst>
          </p:cNvPr>
          <p:cNvSpPr>
            <a:spLocks noGrp="1"/>
          </p:cNvSpPr>
          <p:nvPr>
            <p:ph type="body" sz="quarter" idx="10"/>
          </p:nvPr>
        </p:nvSpPr>
        <p:spPr>
          <a:xfrm>
            <a:off x="9817240" y="658801"/>
            <a:ext cx="1841360" cy="969974"/>
          </a:xfrm>
        </p:spPr>
        <p:txBody>
          <a:bodyPr/>
          <a:lstStyle/>
          <a:p>
            <a:r>
              <a:rPr lang="et-EE" sz="1200" dirty="0" err="1"/>
              <a:t>Source</a:t>
            </a:r>
            <a:r>
              <a:rPr lang="et-EE" sz="1200" dirty="0"/>
              <a:t>:</a:t>
            </a:r>
            <a:r>
              <a:rPr lang="et-EE" dirty="0"/>
              <a:t> </a:t>
            </a:r>
            <a:r>
              <a:rPr lang="et-EE" dirty="0" err="1"/>
              <a:t>WoS</a:t>
            </a:r>
            <a:r>
              <a:rPr lang="et-EE" dirty="0"/>
              <a:t> (</a:t>
            </a:r>
            <a:r>
              <a:rPr lang="et-EE" dirty="0" err="1"/>
              <a:t>InCites</a:t>
            </a:r>
            <a:r>
              <a:rPr lang="et-EE" dirty="0"/>
              <a:t>) in 2006-2016.</a:t>
            </a:r>
            <a:r>
              <a:rPr lang="et-EE" sz="1200" dirty="0"/>
              <a:t> </a:t>
            </a:r>
          </a:p>
        </p:txBody>
      </p:sp>
      <p:sp>
        <p:nvSpPr>
          <p:cNvPr id="116" name="Line 5">
            <a:extLst>
              <a:ext uri="{FF2B5EF4-FFF2-40B4-BE49-F238E27FC236}">
                <a16:creationId xmlns:a16="http://schemas.microsoft.com/office/drawing/2014/main" id="{C4C1F6C9-3B22-4309-A8F5-576C16A59351}"/>
              </a:ext>
            </a:extLst>
          </p:cNvPr>
          <p:cNvSpPr>
            <a:spLocks noChangeShapeType="1"/>
          </p:cNvSpPr>
          <p:nvPr/>
        </p:nvSpPr>
        <p:spPr bwMode="auto">
          <a:xfrm>
            <a:off x="623888" y="4115835"/>
            <a:ext cx="11034712"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44" name="Rühm 343">
            <a:extLst>
              <a:ext uri="{FF2B5EF4-FFF2-40B4-BE49-F238E27FC236}">
                <a16:creationId xmlns:a16="http://schemas.microsoft.com/office/drawing/2014/main" id="{2BC5FF33-649A-4245-8851-73CFEE7BCF51}"/>
              </a:ext>
            </a:extLst>
          </p:cNvPr>
          <p:cNvGrpSpPr/>
          <p:nvPr/>
        </p:nvGrpSpPr>
        <p:grpSpPr>
          <a:xfrm>
            <a:off x="1609915" y="3681934"/>
            <a:ext cx="1225550" cy="2585764"/>
            <a:chOff x="2163763" y="3681934"/>
            <a:chExt cx="1225550" cy="2585764"/>
          </a:xfrm>
        </p:grpSpPr>
        <p:sp>
          <p:nvSpPr>
            <p:cNvPr id="14" name="TextBox 13">
              <a:extLst>
                <a:ext uri="{FF2B5EF4-FFF2-40B4-BE49-F238E27FC236}">
                  <a16:creationId xmlns:a16="http://schemas.microsoft.com/office/drawing/2014/main" id="{73C1CC3C-FC81-4202-88D1-95D0F52354D6}"/>
                </a:ext>
              </a:extLst>
            </p:cNvPr>
            <p:cNvSpPr txBox="1"/>
            <p:nvPr/>
          </p:nvSpPr>
          <p:spPr>
            <a:xfrm>
              <a:off x="2163763" y="5633769"/>
              <a:ext cx="1225550" cy="633929"/>
            </a:xfrm>
            <a:prstGeom prst="rect">
              <a:avLst/>
            </a:prstGeom>
            <a:noFill/>
          </p:spPr>
          <p:txBody>
            <a:bodyPr wrap="square" lIns="0" tIns="0" rIns="0" bIns="0" rtlCol="0" anchor="t" anchorCtr="0">
              <a:noAutofit/>
            </a:bodyPr>
            <a:lstStyle/>
            <a:p>
              <a:pPr algn="ctr"/>
              <a:r>
                <a:rPr lang="en-US" sz="1200" dirty="0">
                  <a:solidFill>
                    <a:schemeClr val="bg1"/>
                  </a:solidFill>
                </a:rPr>
                <a:t>molecular biology and genetics</a:t>
              </a:r>
            </a:p>
          </p:txBody>
        </p:sp>
        <p:sp>
          <p:nvSpPr>
            <p:cNvPr id="237" name="Line 126">
              <a:extLst>
                <a:ext uri="{FF2B5EF4-FFF2-40B4-BE49-F238E27FC236}">
                  <a16:creationId xmlns:a16="http://schemas.microsoft.com/office/drawing/2014/main" id="{390C80E6-7F5A-4F96-8EF3-4D5AD866347B}"/>
                </a:ext>
              </a:extLst>
            </p:cNvPr>
            <p:cNvSpPr>
              <a:spLocks noChangeShapeType="1"/>
            </p:cNvSpPr>
            <p:nvPr/>
          </p:nvSpPr>
          <p:spPr bwMode="auto">
            <a:xfrm flipV="1">
              <a:off x="2776538" y="4198537"/>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20" name="Rühm 319">
              <a:extLst>
                <a:ext uri="{FF2B5EF4-FFF2-40B4-BE49-F238E27FC236}">
                  <a16:creationId xmlns:a16="http://schemas.microsoft.com/office/drawing/2014/main" id="{756402EE-DA01-448C-8107-5D7EAA1AB131}"/>
                </a:ext>
              </a:extLst>
            </p:cNvPr>
            <p:cNvGrpSpPr>
              <a:grpSpLocks noChangeAspect="1"/>
            </p:cNvGrpSpPr>
            <p:nvPr/>
          </p:nvGrpSpPr>
          <p:grpSpPr>
            <a:xfrm>
              <a:off x="2301861" y="4628880"/>
              <a:ext cx="949355" cy="918000"/>
              <a:chOff x="2346326" y="4213225"/>
              <a:chExt cx="865188" cy="836613"/>
            </a:xfrm>
          </p:grpSpPr>
          <p:sp>
            <p:nvSpPr>
              <p:cNvPr id="236" name="Freeform 125">
                <a:extLst>
                  <a:ext uri="{FF2B5EF4-FFF2-40B4-BE49-F238E27FC236}">
                    <a16:creationId xmlns:a16="http://schemas.microsoft.com/office/drawing/2014/main" id="{6CB3D0BC-A1F8-4603-B428-C044AF951217}"/>
                  </a:ext>
                </a:extLst>
              </p:cNvPr>
              <p:cNvSpPr>
                <a:spLocks/>
              </p:cNvSpPr>
              <p:nvPr/>
            </p:nvSpPr>
            <p:spPr bwMode="auto">
              <a:xfrm>
                <a:off x="2346326" y="4213225"/>
                <a:ext cx="865188" cy="836613"/>
              </a:xfrm>
              <a:custGeom>
                <a:avLst/>
                <a:gdLst>
                  <a:gd name="T0" fmla="*/ 101 w 174"/>
                  <a:gd name="T1" fmla="*/ 167 h 168"/>
                  <a:gd name="T2" fmla="*/ 167 w 174"/>
                  <a:gd name="T3" fmla="*/ 73 h 168"/>
                  <a:gd name="T4" fmla="*/ 73 w 174"/>
                  <a:gd name="T5" fmla="*/ 8 h 168"/>
                  <a:gd name="T6" fmla="*/ 8 w 174"/>
                  <a:gd name="T7" fmla="*/ 101 h 168"/>
                  <a:gd name="T8" fmla="*/ 87 w 174"/>
                  <a:gd name="T9" fmla="*/ 168 h 168"/>
                </a:gdLst>
                <a:ahLst/>
                <a:cxnLst>
                  <a:cxn ang="0">
                    <a:pos x="T0" y="T1"/>
                  </a:cxn>
                  <a:cxn ang="0">
                    <a:pos x="T2" y="T3"/>
                  </a:cxn>
                  <a:cxn ang="0">
                    <a:pos x="T4" y="T5"/>
                  </a:cxn>
                  <a:cxn ang="0">
                    <a:pos x="T6" y="T7"/>
                  </a:cxn>
                  <a:cxn ang="0">
                    <a:pos x="T8" y="T9"/>
                  </a:cxn>
                </a:cxnLst>
                <a:rect l="0" t="0" r="r" b="b"/>
                <a:pathLst>
                  <a:path w="174" h="168">
                    <a:moveTo>
                      <a:pt x="101" y="167"/>
                    </a:moveTo>
                    <a:cubicBezTo>
                      <a:pt x="145" y="159"/>
                      <a:pt x="174" y="117"/>
                      <a:pt x="167" y="73"/>
                    </a:cubicBezTo>
                    <a:cubicBezTo>
                      <a:pt x="159" y="29"/>
                      <a:pt x="117" y="0"/>
                      <a:pt x="73" y="8"/>
                    </a:cubicBezTo>
                    <a:cubicBezTo>
                      <a:pt x="29" y="16"/>
                      <a:pt x="0" y="57"/>
                      <a:pt x="8" y="101"/>
                    </a:cubicBezTo>
                    <a:cubicBezTo>
                      <a:pt x="14" y="140"/>
                      <a:pt x="48" y="168"/>
                      <a:pt x="87" y="168"/>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8" name="Freeform 127">
                <a:extLst>
                  <a:ext uri="{FF2B5EF4-FFF2-40B4-BE49-F238E27FC236}">
                    <a16:creationId xmlns:a16="http://schemas.microsoft.com/office/drawing/2014/main" id="{AB24FE1B-5150-42FE-B7B8-009364CA8D5B}"/>
                  </a:ext>
                </a:extLst>
              </p:cNvPr>
              <p:cNvSpPr>
                <a:spLocks/>
              </p:cNvSpPr>
              <p:nvPr/>
            </p:nvSpPr>
            <p:spPr bwMode="auto">
              <a:xfrm>
                <a:off x="2640013" y="4383088"/>
                <a:ext cx="273050" cy="536575"/>
              </a:xfrm>
              <a:custGeom>
                <a:avLst/>
                <a:gdLst>
                  <a:gd name="T0" fmla="*/ 0 w 55"/>
                  <a:gd name="T1" fmla="*/ 0 h 108"/>
                  <a:gd name="T2" fmla="*/ 55 w 55"/>
                  <a:gd name="T3" fmla="*/ 108 h 108"/>
                </a:gdLst>
                <a:ahLst/>
                <a:cxnLst>
                  <a:cxn ang="0">
                    <a:pos x="T0" y="T1"/>
                  </a:cxn>
                  <a:cxn ang="0">
                    <a:pos x="T2" y="T3"/>
                  </a:cxn>
                </a:cxnLst>
                <a:rect l="0" t="0" r="r" b="b"/>
                <a:pathLst>
                  <a:path w="55" h="108">
                    <a:moveTo>
                      <a:pt x="0" y="0"/>
                    </a:moveTo>
                    <a:cubicBezTo>
                      <a:pt x="0" y="53"/>
                      <a:pt x="55" y="55"/>
                      <a:pt x="55" y="108"/>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Freeform 128">
                <a:extLst>
                  <a:ext uri="{FF2B5EF4-FFF2-40B4-BE49-F238E27FC236}">
                    <a16:creationId xmlns:a16="http://schemas.microsoft.com/office/drawing/2014/main" id="{B03AF821-24C7-464E-9D02-2B3F42F2BDD0}"/>
                  </a:ext>
                </a:extLst>
              </p:cNvPr>
              <p:cNvSpPr>
                <a:spLocks/>
              </p:cNvSpPr>
              <p:nvPr/>
            </p:nvSpPr>
            <p:spPr bwMode="auto">
              <a:xfrm>
                <a:off x="2640013" y="4695825"/>
                <a:ext cx="88900" cy="223838"/>
              </a:xfrm>
              <a:custGeom>
                <a:avLst/>
                <a:gdLst>
                  <a:gd name="T0" fmla="*/ 18 w 18"/>
                  <a:gd name="T1" fmla="*/ 0 h 45"/>
                  <a:gd name="T2" fmla="*/ 0 w 18"/>
                  <a:gd name="T3" fmla="*/ 45 h 45"/>
                </a:gdLst>
                <a:ahLst/>
                <a:cxnLst>
                  <a:cxn ang="0">
                    <a:pos x="T0" y="T1"/>
                  </a:cxn>
                  <a:cxn ang="0">
                    <a:pos x="T2" y="T3"/>
                  </a:cxn>
                </a:cxnLst>
                <a:rect l="0" t="0" r="r" b="b"/>
                <a:pathLst>
                  <a:path w="18" h="45">
                    <a:moveTo>
                      <a:pt x="18" y="0"/>
                    </a:moveTo>
                    <a:cubicBezTo>
                      <a:pt x="8" y="11"/>
                      <a:pt x="0" y="24"/>
                      <a:pt x="0" y="45"/>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0" name="Freeform 129">
                <a:extLst>
                  <a:ext uri="{FF2B5EF4-FFF2-40B4-BE49-F238E27FC236}">
                    <a16:creationId xmlns:a16="http://schemas.microsoft.com/office/drawing/2014/main" id="{086EEE8C-511E-4214-882F-C1933ADF071D}"/>
                  </a:ext>
                </a:extLst>
              </p:cNvPr>
              <p:cNvSpPr>
                <a:spLocks/>
              </p:cNvSpPr>
              <p:nvPr/>
            </p:nvSpPr>
            <p:spPr bwMode="auto">
              <a:xfrm>
                <a:off x="2817813" y="4383088"/>
                <a:ext cx="95250" cy="223838"/>
              </a:xfrm>
              <a:custGeom>
                <a:avLst/>
                <a:gdLst>
                  <a:gd name="T0" fmla="*/ 19 w 19"/>
                  <a:gd name="T1" fmla="*/ 0 h 45"/>
                  <a:gd name="T2" fmla="*/ 0 w 19"/>
                  <a:gd name="T3" fmla="*/ 45 h 45"/>
                </a:gdLst>
                <a:ahLst/>
                <a:cxnLst>
                  <a:cxn ang="0">
                    <a:pos x="T0" y="T1"/>
                  </a:cxn>
                  <a:cxn ang="0">
                    <a:pos x="T2" y="T3"/>
                  </a:cxn>
                </a:cxnLst>
                <a:rect l="0" t="0" r="r" b="b"/>
                <a:pathLst>
                  <a:path w="19" h="45">
                    <a:moveTo>
                      <a:pt x="19" y="0"/>
                    </a:moveTo>
                    <a:cubicBezTo>
                      <a:pt x="19" y="21"/>
                      <a:pt x="10" y="34"/>
                      <a:pt x="0" y="45"/>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 name="Line 130">
                <a:extLst>
                  <a:ext uri="{FF2B5EF4-FFF2-40B4-BE49-F238E27FC236}">
                    <a16:creationId xmlns:a16="http://schemas.microsoft.com/office/drawing/2014/main" id="{8090AF37-F464-40CF-951B-D590DDBD91BD}"/>
                  </a:ext>
                </a:extLst>
              </p:cNvPr>
              <p:cNvSpPr>
                <a:spLocks noChangeShapeType="1"/>
              </p:cNvSpPr>
              <p:nvPr/>
            </p:nvSpPr>
            <p:spPr bwMode="auto">
              <a:xfrm flipH="1">
                <a:off x="2778126" y="4751388"/>
                <a:ext cx="74613"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 name="Line 131">
                <a:extLst>
                  <a:ext uri="{FF2B5EF4-FFF2-40B4-BE49-F238E27FC236}">
                    <a16:creationId xmlns:a16="http://schemas.microsoft.com/office/drawing/2014/main" id="{2A28A332-7C14-4397-A509-BEC909C31F11}"/>
                  </a:ext>
                </a:extLst>
              </p:cNvPr>
              <p:cNvSpPr>
                <a:spLocks noChangeShapeType="1"/>
              </p:cNvSpPr>
              <p:nvPr/>
            </p:nvSpPr>
            <p:spPr bwMode="auto">
              <a:xfrm flipH="1">
                <a:off x="2743201" y="4821238"/>
                <a:ext cx="134938"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 name="Line 132">
                <a:extLst>
                  <a:ext uri="{FF2B5EF4-FFF2-40B4-BE49-F238E27FC236}">
                    <a16:creationId xmlns:a16="http://schemas.microsoft.com/office/drawing/2014/main" id="{4E6B7C89-C3E2-400D-8693-4D2559F64DA2}"/>
                  </a:ext>
                </a:extLst>
              </p:cNvPr>
              <p:cNvSpPr>
                <a:spLocks noChangeShapeType="1"/>
              </p:cNvSpPr>
              <p:nvPr/>
            </p:nvSpPr>
            <p:spPr bwMode="auto">
              <a:xfrm flipH="1">
                <a:off x="2719388" y="4895850"/>
                <a:ext cx="173038"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4" name="Line 133">
                <a:extLst>
                  <a:ext uri="{FF2B5EF4-FFF2-40B4-BE49-F238E27FC236}">
                    <a16:creationId xmlns:a16="http://schemas.microsoft.com/office/drawing/2014/main" id="{C35AE777-0C5E-4F52-9CF9-383F48B9075C}"/>
                  </a:ext>
                </a:extLst>
              </p:cNvPr>
              <p:cNvSpPr>
                <a:spLocks noChangeShapeType="1"/>
              </p:cNvSpPr>
              <p:nvPr/>
            </p:nvSpPr>
            <p:spPr bwMode="auto">
              <a:xfrm>
                <a:off x="2693988" y="4546600"/>
                <a:ext cx="74613"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 name="Line 134">
                <a:extLst>
                  <a:ext uri="{FF2B5EF4-FFF2-40B4-BE49-F238E27FC236}">
                    <a16:creationId xmlns:a16="http://schemas.microsoft.com/office/drawing/2014/main" id="{3A7967F2-3306-4032-85FB-B7E6D91F2F1E}"/>
                  </a:ext>
                </a:extLst>
              </p:cNvPr>
              <p:cNvSpPr>
                <a:spLocks noChangeShapeType="1"/>
              </p:cNvSpPr>
              <p:nvPr/>
            </p:nvSpPr>
            <p:spPr bwMode="auto">
              <a:xfrm>
                <a:off x="2674938" y="4471988"/>
                <a:ext cx="128588"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 name="Line 135">
                <a:extLst>
                  <a:ext uri="{FF2B5EF4-FFF2-40B4-BE49-F238E27FC236}">
                    <a16:creationId xmlns:a16="http://schemas.microsoft.com/office/drawing/2014/main" id="{A949F742-3CE2-411F-9422-1E762FDA8B89}"/>
                  </a:ext>
                </a:extLst>
              </p:cNvPr>
              <p:cNvSpPr>
                <a:spLocks noChangeShapeType="1"/>
              </p:cNvSpPr>
              <p:nvPr/>
            </p:nvSpPr>
            <p:spPr bwMode="auto">
              <a:xfrm>
                <a:off x="2654301" y="4402138"/>
                <a:ext cx="174625"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28" name="TextBox 327">
              <a:extLst>
                <a:ext uri="{FF2B5EF4-FFF2-40B4-BE49-F238E27FC236}">
                  <a16:creationId xmlns:a16="http://schemas.microsoft.com/office/drawing/2014/main" id="{DB3E5196-E3D1-409F-B706-FB5CE1CB578C}"/>
                </a:ext>
              </a:extLst>
            </p:cNvPr>
            <p:cNvSpPr txBox="1"/>
            <p:nvPr/>
          </p:nvSpPr>
          <p:spPr>
            <a:xfrm>
              <a:off x="2459038" y="3681934"/>
              <a:ext cx="635001" cy="431245"/>
            </a:xfrm>
            <a:prstGeom prst="rect">
              <a:avLst/>
            </a:prstGeom>
            <a:noFill/>
          </p:spPr>
          <p:txBody>
            <a:bodyPr wrap="square" lIns="0" tIns="0" rIns="0" bIns="0" rtlCol="0" anchor="ctr" anchorCtr="0">
              <a:noAutofit/>
            </a:bodyPr>
            <a:lstStyle/>
            <a:p>
              <a:pPr algn="ctr"/>
              <a:r>
                <a:rPr lang="en-US" sz="1200" b="1" dirty="0">
                  <a:solidFill>
                    <a:schemeClr val="bg1"/>
                  </a:solidFill>
                </a:rPr>
                <a:t>2.</a:t>
              </a:r>
            </a:p>
          </p:txBody>
        </p:sp>
      </p:grpSp>
      <p:grpSp>
        <p:nvGrpSpPr>
          <p:cNvPr id="346" name="Rühm 345">
            <a:extLst>
              <a:ext uri="{FF2B5EF4-FFF2-40B4-BE49-F238E27FC236}">
                <a16:creationId xmlns:a16="http://schemas.microsoft.com/office/drawing/2014/main" id="{79044263-D5F9-4D9E-8108-2CB2F3A7AF0F}"/>
              </a:ext>
            </a:extLst>
          </p:cNvPr>
          <p:cNvGrpSpPr/>
          <p:nvPr/>
        </p:nvGrpSpPr>
        <p:grpSpPr>
          <a:xfrm>
            <a:off x="3845605" y="3681934"/>
            <a:ext cx="1225550" cy="2585764"/>
            <a:chOff x="3589973" y="3681934"/>
            <a:chExt cx="1225550" cy="2585764"/>
          </a:xfrm>
        </p:grpSpPr>
        <p:sp>
          <p:nvSpPr>
            <p:cNvPr id="15" name="TextBox 14">
              <a:extLst>
                <a:ext uri="{FF2B5EF4-FFF2-40B4-BE49-F238E27FC236}">
                  <a16:creationId xmlns:a16="http://schemas.microsoft.com/office/drawing/2014/main" id="{214240A9-8C22-4E8B-9EE4-55551E6A614B}"/>
                </a:ext>
              </a:extLst>
            </p:cNvPr>
            <p:cNvSpPr txBox="1"/>
            <p:nvPr/>
          </p:nvSpPr>
          <p:spPr>
            <a:xfrm>
              <a:off x="3589973" y="5633769"/>
              <a:ext cx="1225550" cy="633929"/>
            </a:xfrm>
            <a:prstGeom prst="rect">
              <a:avLst/>
            </a:prstGeom>
            <a:noFill/>
          </p:spPr>
          <p:txBody>
            <a:bodyPr wrap="square" lIns="0" tIns="0" rIns="0" bIns="0" rtlCol="0" anchor="t" anchorCtr="0">
              <a:noAutofit/>
            </a:bodyPr>
            <a:lstStyle/>
            <a:p>
              <a:pPr algn="ctr"/>
              <a:r>
                <a:rPr lang="en-US" sz="1200" dirty="0">
                  <a:solidFill>
                    <a:schemeClr val="bg1"/>
                  </a:solidFill>
                </a:rPr>
                <a:t>pharmacology and toxicology</a:t>
              </a:r>
            </a:p>
          </p:txBody>
        </p:sp>
        <p:grpSp>
          <p:nvGrpSpPr>
            <p:cNvPr id="319" name="Rühm 318">
              <a:extLst>
                <a:ext uri="{FF2B5EF4-FFF2-40B4-BE49-F238E27FC236}">
                  <a16:creationId xmlns:a16="http://schemas.microsoft.com/office/drawing/2014/main" id="{C9BB564A-BC98-49B7-B336-AE3EB4D4A936}"/>
                </a:ext>
              </a:extLst>
            </p:cNvPr>
            <p:cNvGrpSpPr>
              <a:grpSpLocks noChangeAspect="1"/>
            </p:cNvGrpSpPr>
            <p:nvPr/>
          </p:nvGrpSpPr>
          <p:grpSpPr>
            <a:xfrm>
              <a:off x="3725458" y="4628880"/>
              <a:ext cx="954580" cy="918000"/>
              <a:chOff x="3829051" y="4213225"/>
              <a:chExt cx="869950" cy="836613"/>
            </a:xfrm>
          </p:grpSpPr>
          <p:sp>
            <p:nvSpPr>
              <p:cNvPr id="274" name="Freeform 163">
                <a:extLst>
                  <a:ext uri="{FF2B5EF4-FFF2-40B4-BE49-F238E27FC236}">
                    <a16:creationId xmlns:a16="http://schemas.microsoft.com/office/drawing/2014/main" id="{88224986-6B29-45C6-9DED-95762641BC2F}"/>
                  </a:ext>
                </a:extLst>
              </p:cNvPr>
              <p:cNvSpPr>
                <a:spLocks/>
              </p:cNvSpPr>
              <p:nvPr/>
            </p:nvSpPr>
            <p:spPr bwMode="auto">
              <a:xfrm>
                <a:off x="3829051" y="4213225"/>
                <a:ext cx="869950" cy="836613"/>
              </a:xfrm>
              <a:custGeom>
                <a:avLst/>
                <a:gdLst>
                  <a:gd name="T0" fmla="*/ 102 w 175"/>
                  <a:gd name="T1" fmla="*/ 167 h 168"/>
                  <a:gd name="T2" fmla="*/ 167 w 175"/>
                  <a:gd name="T3" fmla="*/ 73 h 168"/>
                  <a:gd name="T4" fmla="*/ 74 w 175"/>
                  <a:gd name="T5" fmla="*/ 8 h 168"/>
                  <a:gd name="T6" fmla="*/ 8 w 175"/>
                  <a:gd name="T7" fmla="*/ 101 h 168"/>
                  <a:gd name="T8" fmla="*/ 88 w 175"/>
                  <a:gd name="T9" fmla="*/ 168 h 168"/>
                </a:gdLst>
                <a:ahLst/>
                <a:cxnLst>
                  <a:cxn ang="0">
                    <a:pos x="T0" y="T1"/>
                  </a:cxn>
                  <a:cxn ang="0">
                    <a:pos x="T2" y="T3"/>
                  </a:cxn>
                  <a:cxn ang="0">
                    <a:pos x="T4" y="T5"/>
                  </a:cxn>
                  <a:cxn ang="0">
                    <a:pos x="T6" y="T7"/>
                  </a:cxn>
                  <a:cxn ang="0">
                    <a:pos x="T8" y="T9"/>
                  </a:cxn>
                </a:cxnLst>
                <a:rect l="0" t="0" r="r" b="b"/>
                <a:pathLst>
                  <a:path w="175" h="168">
                    <a:moveTo>
                      <a:pt x="102" y="167"/>
                    </a:moveTo>
                    <a:cubicBezTo>
                      <a:pt x="146" y="159"/>
                      <a:pt x="175" y="117"/>
                      <a:pt x="167" y="73"/>
                    </a:cubicBezTo>
                    <a:cubicBezTo>
                      <a:pt x="159" y="29"/>
                      <a:pt x="118" y="0"/>
                      <a:pt x="74" y="8"/>
                    </a:cubicBezTo>
                    <a:cubicBezTo>
                      <a:pt x="30" y="16"/>
                      <a:pt x="0" y="57"/>
                      <a:pt x="8" y="101"/>
                    </a:cubicBezTo>
                    <a:cubicBezTo>
                      <a:pt x="15" y="140"/>
                      <a:pt x="48" y="168"/>
                      <a:pt x="88" y="168"/>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5" name="Freeform 164">
                <a:extLst>
                  <a:ext uri="{FF2B5EF4-FFF2-40B4-BE49-F238E27FC236}">
                    <a16:creationId xmlns:a16="http://schemas.microsoft.com/office/drawing/2014/main" id="{96BD1B62-B161-4B71-8B2E-5472EA23BC4B}"/>
                  </a:ext>
                </a:extLst>
              </p:cNvPr>
              <p:cNvSpPr>
                <a:spLocks/>
              </p:cNvSpPr>
              <p:nvPr/>
            </p:nvSpPr>
            <p:spPr bwMode="auto">
              <a:xfrm>
                <a:off x="4062413" y="4427538"/>
                <a:ext cx="398463" cy="468313"/>
              </a:xfrm>
              <a:custGeom>
                <a:avLst/>
                <a:gdLst>
                  <a:gd name="T0" fmla="*/ 32 w 80"/>
                  <a:gd name="T1" fmla="*/ 11 h 94"/>
                  <a:gd name="T2" fmla="*/ 32 w 80"/>
                  <a:gd name="T3" fmla="*/ 42 h 94"/>
                  <a:gd name="T4" fmla="*/ 2 w 80"/>
                  <a:gd name="T5" fmla="*/ 86 h 94"/>
                  <a:gd name="T6" fmla="*/ 4 w 80"/>
                  <a:gd name="T7" fmla="*/ 93 h 94"/>
                  <a:gd name="T8" fmla="*/ 7 w 80"/>
                  <a:gd name="T9" fmla="*/ 94 h 94"/>
                  <a:gd name="T10" fmla="*/ 75 w 80"/>
                  <a:gd name="T11" fmla="*/ 94 h 94"/>
                  <a:gd name="T12" fmla="*/ 80 w 80"/>
                  <a:gd name="T13" fmla="*/ 89 h 94"/>
                  <a:gd name="T14" fmla="*/ 79 w 80"/>
                  <a:gd name="T15" fmla="*/ 86 h 94"/>
                  <a:gd name="T16" fmla="*/ 49 w 80"/>
                  <a:gd name="T17" fmla="*/ 42 h 94"/>
                  <a:gd name="T18" fmla="*/ 49 w 80"/>
                  <a:gd name="T19"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94">
                    <a:moveTo>
                      <a:pt x="32" y="11"/>
                    </a:moveTo>
                    <a:cubicBezTo>
                      <a:pt x="32" y="42"/>
                      <a:pt x="32" y="42"/>
                      <a:pt x="32" y="42"/>
                    </a:cubicBezTo>
                    <a:cubicBezTo>
                      <a:pt x="2" y="86"/>
                      <a:pt x="2" y="86"/>
                      <a:pt x="2" y="86"/>
                    </a:cubicBezTo>
                    <a:cubicBezTo>
                      <a:pt x="0" y="88"/>
                      <a:pt x="1" y="92"/>
                      <a:pt x="4" y="93"/>
                    </a:cubicBezTo>
                    <a:cubicBezTo>
                      <a:pt x="4" y="94"/>
                      <a:pt x="6" y="94"/>
                      <a:pt x="7" y="94"/>
                    </a:cubicBezTo>
                    <a:cubicBezTo>
                      <a:pt x="75" y="94"/>
                      <a:pt x="75" y="94"/>
                      <a:pt x="75" y="94"/>
                    </a:cubicBezTo>
                    <a:cubicBezTo>
                      <a:pt x="78" y="94"/>
                      <a:pt x="80" y="92"/>
                      <a:pt x="80" y="89"/>
                    </a:cubicBezTo>
                    <a:cubicBezTo>
                      <a:pt x="80" y="88"/>
                      <a:pt x="80" y="87"/>
                      <a:pt x="79" y="86"/>
                    </a:cubicBezTo>
                    <a:cubicBezTo>
                      <a:pt x="49" y="42"/>
                      <a:pt x="49" y="42"/>
                      <a:pt x="49" y="42"/>
                    </a:cubicBezTo>
                    <a:cubicBezTo>
                      <a:pt x="49" y="0"/>
                      <a:pt x="49" y="0"/>
                      <a:pt x="49" y="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6" name="Freeform 165">
                <a:extLst>
                  <a:ext uri="{FF2B5EF4-FFF2-40B4-BE49-F238E27FC236}">
                    <a16:creationId xmlns:a16="http://schemas.microsoft.com/office/drawing/2014/main" id="{95F05016-9AC2-4BFF-9DEE-D38E04C84D4B}"/>
                  </a:ext>
                </a:extLst>
              </p:cNvPr>
              <p:cNvSpPr>
                <a:spLocks/>
              </p:cNvSpPr>
              <p:nvPr/>
            </p:nvSpPr>
            <p:spPr bwMode="auto">
              <a:xfrm>
                <a:off x="4197351" y="4373563"/>
                <a:ext cx="138113" cy="53975"/>
              </a:xfrm>
              <a:custGeom>
                <a:avLst/>
                <a:gdLst>
                  <a:gd name="T0" fmla="*/ 22 w 28"/>
                  <a:gd name="T1" fmla="*/ 11 h 11"/>
                  <a:gd name="T2" fmla="*/ 28 w 28"/>
                  <a:gd name="T3" fmla="*/ 5 h 11"/>
                  <a:gd name="T4" fmla="*/ 22 w 28"/>
                  <a:gd name="T5" fmla="*/ 0 h 11"/>
                  <a:gd name="T6" fmla="*/ 5 w 28"/>
                  <a:gd name="T7" fmla="*/ 0 h 11"/>
                  <a:gd name="T8" fmla="*/ 0 w 28"/>
                  <a:gd name="T9" fmla="*/ 5 h 11"/>
                  <a:gd name="T10" fmla="*/ 5 w 28"/>
                  <a:gd name="T11" fmla="*/ 11 h 11"/>
                </a:gdLst>
                <a:ahLst/>
                <a:cxnLst>
                  <a:cxn ang="0">
                    <a:pos x="T0" y="T1"/>
                  </a:cxn>
                  <a:cxn ang="0">
                    <a:pos x="T2" y="T3"/>
                  </a:cxn>
                  <a:cxn ang="0">
                    <a:pos x="T4" y="T5"/>
                  </a:cxn>
                  <a:cxn ang="0">
                    <a:pos x="T6" y="T7"/>
                  </a:cxn>
                  <a:cxn ang="0">
                    <a:pos x="T8" y="T9"/>
                  </a:cxn>
                  <a:cxn ang="0">
                    <a:pos x="T10" y="T11"/>
                  </a:cxn>
                </a:cxnLst>
                <a:rect l="0" t="0" r="r" b="b"/>
                <a:pathLst>
                  <a:path w="28" h="11">
                    <a:moveTo>
                      <a:pt x="22" y="11"/>
                    </a:moveTo>
                    <a:cubicBezTo>
                      <a:pt x="25" y="11"/>
                      <a:pt x="28" y="8"/>
                      <a:pt x="28" y="5"/>
                    </a:cubicBezTo>
                    <a:cubicBezTo>
                      <a:pt x="28" y="2"/>
                      <a:pt x="25" y="0"/>
                      <a:pt x="22" y="0"/>
                    </a:cubicBezTo>
                    <a:cubicBezTo>
                      <a:pt x="5" y="0"/>
                      <a:pt x="5" y="0"/>
                      <a:pt x="5" y="0"/>
                    </a:cubicBezTo>
                    <a:cubicBezTo>
                      <a:pt x="2" y="0"/>
                      <a:pt x="0" y="2"/>
                      <a:pt x="0" y="5"/>
                    </a:cubicBezTo>
                    <a:cubicBezTo>
                      <a:pt x="0" y="8"/>
                      <a:pt x="2" y="11"/>
                      <a:pt x="5" y="11"/>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7" name="Line 166">
                <a:extLst>
                  <a:ext uri="{FF2B5EF4-FFF2-40B4-BE49-F238E27FC236}">
                    <a16:creationId xmlns:a16="http://schemas.microsoft.com/office/drawing/2014/main" id="{F2E95776-1395-45F5-AB48-4EF19E72F142}"/>
                  </a:ext>
                </a:extLst>
              </p:cNvPr>
              <p:cNvSpPr>
                <a:spLocks noChangeShapeType="1"/>
              </p:cNvSpPr>
              <p:nvPr/>
            </p:nvSpPr>
            <p:spPr bwMode="auto">
              <a:xfrm>
                <a:off x="4197351" y="4676775"/>
                <a:ext cx="69850"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8" name="Line 167">
                <a:extLst>
                  <a:ext uri="{FF2B5EF4-FFF2-40B4-BE49-F238E27FC236}">
                    <a16:creationId xmlns:a16="http://schemas.microsoft.com/office/drawing/2014/main" id="{7AADD125-6E97-48EE-BC3C-3A99454ACC7A}"/>
                  </a:ext>
                </a:extLst>
              </p:cNvPr>
              <p:cNvSpPr>
                <a:spLocks noChangeShapeType="1"/>
              </p:cNvSpPr>
              <p:nvPr/>
            </p:nvSpPr>
            <p:spPr bwMode="auto">
              <a:xfrm>
                <a:off x="4146551" y="4751388"/>
                <a:ext cx="144463"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 name="Line 168">
                <a:extLst>
                  <a:ext uri="{FF2B5EF4-FFF2-40B4-BE49-F238E27FC236}">
                    <a16:creationId xmlns:a16="http://schemas.microsoft.com/office/drawing/2014/main" id="{48939296-04E4-4FE5-8157-0F7732B60BCC}"/>
                  </a:ext>
                </a:extLst>
              </p:cNvPr>
              <p:cNvSpPr>
                <a:spLocks noChangeShapeType="1"/>
              </p:cNvSpPr>
              <p:nvPr/>
            </p:nvSpPr>
            <p:spPr bwMode="auto">
              <a:xfrm>
                <a:off x="4092576" y="4830763"/>
                <a:ext cx="228600"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80" name="Line 169">
              <a:extLst>
                <a:ext uri="{FF2B5EF4-FFF2-40B4-BE49-F238E27FC236}">
                  <a16:creationId xmlns:a16="http://schemas.microsoft.com/office/drawing/2014/main" id="{3B01E8D8-295D-4982-907C-24E083FFA58E}"/>
                </a:ext>
              </a:extLst>
            </p:cNvPr>
            <p:cNvSpPr>
              <a:spLocks noChangeShapeType="1"/>
            </p:cNvSpPr>
            <p:nvPr/>
          </p:nvSpPr>
          <p:spPr bwMode="auto">
            <a:xfrm flipV="1">
              <a:off x="4202748" y="4198537"/>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 name="TextBox 329">
              <a:extLst>
                <a:ext uri="{FF2B5EF4-FFF2-40B4-BE49-F238E27FC236}">
                  <a16:creationId xmlns:a16="http://schemas.microsoft.com/office/drawing/2014/main" id="{B98F0918-2F90-4110-B0AC-AA85FCA175AB}"/>
                </a:ext>
              </a:extLst>
            </p:cNvPr>
            <p:cNvSpPr txBox="1"/>
            <p:nvPr/>
          </p:nvSpPr>
          <p:spPr>
            <a:xfrm>
              <a:off x="3885248" y="3681934"/>
              <a:ext cx="635001" cy="431245"/>
            </a:xfrm>
            <a:prstGeom prst="rect">
              <a:avLst/>
            </a:prstGeom>
            <a:noFill/>
          </p:spPr>
          <p:txBody>
            <a:bodyPr wrap="square" lIns="0" tIns="0" rIns="0" bIns="0" rtlCol="0" anchor="ctr" anchorCtr="0">
              <a:noAutofit/>
            </a:bodyPr>
            <a:lstStyle/>
            <a:p>
              <a:pPr algn="ctr"/>
              <a:r>
                <a:rPr lang="en-US" sz="1200" b="1" dirty="0">
                  <a:solidFill>
                    <a:schemeClr val="bg1"/>
                  </a:solidFill>
                </a:rPr>
                <a:t>4.</a:t>
              </a:r>
            </a:p>
          </p:txBody>
        </p:sp>
      </p:grpSp>
      <p:grpSp>
        <p:nvGrpSpPr>
          <p:cNvPr id="348" name="Rühm 347">
            <a:extLst>
              <a:ext uri="{FF2B5EF4-FFF2-40B4-BE49-F238E27FC236}">
                <a16:creationId xmlns:a16="http://schemas.microsoft.com/office/drawing/2014/main" id="{FCE2E00D-6D82-411E-AA8F-0CDA82848C3D}"/>
              </a:ext>
            </a:extLst>
          </p:cNvPr>
          <p:cNvGrpSpPr/>
          <p:nvPr/>
        </p:nvGrpSpPr>
        <p:grpSpPr>
          <a:xfrm>
            <a:off x="6081295" y="3681934"/>
            <a:ext cx="1225550" cy="2585764"/>
            <a:chOff x="5153820" y="3681934"/>
            <a:chExt cx="1225550" cy="2585764"/>
          </a:xfrm>
        </p:grpSpPr>
        <p:sp>
          <p:nvSpPr>
            <p:cNvPr id="16" name="TextBox 15">
              <a:extLst>
                <a:ext uri="{FF2B5EF4-FFF2-40B4-BE49-F238E27FC236}">
                  <a16:creationId xmlns:a16="http://schemas.microsoft.com/office/drawing/2014/main" id="{75947C91-A7E6-43FA-945F-0633CF39C1E3}"/>
                </a:ext>
              </a:extLst>
            </p:cNvPr>
            <p:cNvSpPr txBox="1"/>
            <p:nvPr/>
          </p:nvSpPr>
          <p:spPr>
            <a:xfrm>
              <a:off x="5153820" y="5633769"/>
              <a:ext cx="1225550" cy="633929"/>
            </a:xfrm>
            <a:prstGeom prst="rect">
              <a:avLst/>
            </a:prstGeom>
            <a:noFill/>
          </p:spPr>
          <p:txBody>
            <a:bodyPr wrap="square" lIns="0" tIns="0" rIns="0" bIns="0" rtlCol="0" anchor="t" anchorCtr="0">
              <a:noAutofit/>
            </a:bodyPr>
            <a:lstStyle/>
            <a:p>
              <a:pPr algn="ctr"/>
              <a:r>
                <a:rPr lang="en-US" sz="1200" dirty="0">
                  <a:solidFill>
                    <a:schemeClr val="bg1"/>
                  </a:solidFill>
                </a:rPr>
                <a:t>psychiatry and psychology</a:t>
              </a:r>
            </a:p>
          </p:txBody>
        </p:sp>
        <p:sp>
          <p:nvSpPr>
            <p:cNvPr id="306" name="Line 195">
              <a:extLst>
                <a:ext uri="{FF2B5EF4-FFF2-40B4-BE49-F238E27FC236}">
                  <a16:creationId xmlns:a16="http://schemas.microsoft.com/office/drawing/2014/main" id="{5F001091-A50A-41E4-9DAD-3C92015154A2}"/>
                </a:ext>
              </a:extLst>
            </p:cNvPr>
            <p:cNvSpPr>
              <a:spLocks noChangeShapeType="1"/>
            </p:cNvSpPr>
            <p:nvPr/>
          </p:nvSpPr>
          <p:spPr bwMode="auto">
            <a:xfrm>
              <a:off x="5766595" y="4198537"/>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18" name="Rühm 317">
              <a:extLst>
                <a:ext uri="{FF2B5EF4-FFF2-40B4-BE49-F238E27FC236}">
                  <a16:creationId xmlns:a16="http://schemas.microsoft.com/office/drawing/2014/main" id="{734578CB-C8C2-4436-B70B-91C00EADB6CF}"/>
                </a:ext>
              </a:extLst>
            </p:cNvPr>
            <p:cNvGrpSpPr>
              <a:grpSpLocks noChangeAspect="1"/>
            </p:cNvGrpSpPr>
            <p:nvPr/>
          </p:nvGrpSpPr>
          <p:grpSpPr>
            <a:xfrm>
              <a:off x="5291918" y="4628880"/>
              <a:ext cx="949355" cy="918000"/>
              <a:chOff x="5316538" y="4213225"/>
              <a:chExt cx="865188" cy="836613"/>
            </a:xfrm>
          </p:grpSpPr>
          <p:sp>
            <p:nvSpPr>
              <p:cNvPr id="307" name="Freeform 196">
                <a:extLst>
                  <a:ext uri="{FF2B5EF4-FFF2-40B4-BE49-F238E27FC236}">
                    <a16:creationId xmlns:a16="http://schemas.microsoft.com/office/drawing/2014/main" id="{6BDFB5A4-F04A-403A-B770-5791F5361110}"/>
                  </a:ext>
                </a:extLst>
              </p:cNvPr>
              <p:cNvSpPr>
                <a:spLocks/>
              </p:cNvSpPr>
              <p:nvPr/>
            </p:nvSpPr>
            <p:spPr bwMode="auto">
              <a:xfrm>
                <a:off x="5316538" y="4213225"/>
                <a:ext cx="865188" cy="836613"/>
              </a:xfrm>
              <a:custGeom>
                <a:avLst/>
                <a:gdLst>
                  <a:gd name="T0" fmla="*/ 101 w 174"/>
                  <a:gd name="T1" fmla="*/ 167 h 168"/>
                  <a:gd name="T2" fmla="*/ 167 w 174"/>
                  <a:gd name="T3" fmla="*/ 73 h 168"/>
                  <a:gd name="T4" fmla="*/ 73 w 174"/>
                  <a:gd name="T5" fmla="*/ 8 h 168"/>
                  <a:gd name="T6" fmla="*/ 8 w 174"/>
                  <a:gd name="T7" fmla="*/ 101 h 168"/>
                  <a:gd name="T8" fmla="*/ 87 w 174"/>
                  <a:gd name="T9" fmla="*/ 168 h 168"/>
                </a:gdLst>
                <a:ahLst/>
                <a:cxnLst>
                  <a:cxn ang="0">
                    <a:pos x="T0" y="T1"/>
                  </a:cxn>
                  <a:cxn ang="0">
                    <a:pos x="T2" y="T3"/>
                  </a:cxn>
                  <a:cxn ang="0">
                    <a:pos x="T4" y="T5"/>
                  </a:cxn>
                  <a:cxn ang="0">
                    <a:pos x="T6" y="T7"/>
                  </a:cxn>
                  <a:cxn ang="0">
                    <a:pos x="T8" y="T9"/>
                  </a:cxn>
                </a:cxnLst>
                <a:rect l="0" t="0" r="r" b="b"/>
                <a:pathLst>
                  <a:path w="174" h="168">
                    <a:moveTo>
                      <a:pt x="101" y="167"/>
                    </a:moveTo>
                    <a:cubicBezTo>
                      <a:pt x="145" y="159"/>
                      <a:pt x="174" y="117"/>
                      <a:pt x="167" y="73"/>
                    </a:cubicBezTo>
                    <a:cubicBezTo>
                      <a:pt x="159" y="29"/>
                      <a:pt x="117" y="0"/>
                      <a:pt x="73" y="8"/>
                    </a:cubicBezTo>
                    <a:cubicBezTo>
                      <a:pt x="29" y="15"/>
                      <a:pt x="0" y="57"/>
                      <a:pt x="8" y="101"/>
                    </a:cubicBezTo>
                    <a:cubicBezTo>
                      <a:pt x="14" y="140"/>
                      <a:pt x="48" y="168"/>
                      <a:pt x="87" y="168"/>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 name="Freeform 197">
                <a:extLst>
                  <a:ext uri="{FF2B5EF4-FFF2-40B4-BE49-F238E27FC236}">
                    <a16:creationId xmlns:a16="http://schemas.microsoft.com/office/drawing/2014/main" id="{9A971649-1159-4E7F-8506-7DED5DD91422}"/>
                  </a:ext>
                </a:extLst>
              </p:cNvPr>
              <p:cNvSpPr>
                <a:spLocks/>
              </p:cNvSpPr>
              <p:nvPr/>
            </p:nvSpPr>
            <p:spPr bwMode="auto">
              <a:xfrm>
                <a:off x="5505451" y="4383088"/>
                <a:ext cx="442913" cy="522288"/>
              </a:xfrm>
              <a:custGeom>
                <a:avLst/>
                <a:gdLst>
                  <a:gd name="T0" fmla="*/ 51 w 89"/>
                  <a:gd name="T1" fmla="*/ 105 h 105"/>
                  <a:gd name="T2" fmla="*/ 51 w 89"/>
                  <a:gd name="T3" fmla="*/ 105 h 105"/>
                  <a:gd name="T4" fmla="*/ 14 w 89"/>
                  <a:gd name="T5" fmla="*/ 68 h 105"/>
                  <a:gd name="T6" fmla="*/ 0 w 89"/>
                  <a:gd name="T7" fmla="*/ 67 h 105"/>
                  <a:gd name="T8" fmla="*/ 14 w 89"/>
                  <a:gd name="T9" fmla="*/ 38 h 105"/>
                  <a:gd name="T10" fmla="*/ 51 w 89"/>
                  <a:gd name="T11" fmla="*/ 0 h 105"/>
                  <a:gd name="T12" fmla="*/ 89 w 89"/>
                  <a:gd name="T13" fmla="*/ 38 h 105"/>
                  <a:gd name="T14" fmla="*/ 89 w 89"/>
                  <a:gd name="T15" fmla="*/ 68 h 105"/>
                  <a:gd name="T16" fmla="*/ 78 w 89"/>
                  <a:gd name="T17" fmla="*/ 9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105">
                    <a:moveTo>
                      <a:pt x="51" y="105"/>
                    </a:moveTo>
                    <a:cubicBezTo>
                      <a:pt x="51" y="105"/>
                      <a:pt x="51" y="105"/>
                      <a:pt x="51" y="105"/>
                    </a:cubicBezTo>
                    <a:cubicBezTo>
                      <a:pt x="18" y="105"/>
                      <a:pt x="14" y="94"/>
                      <a:pt x="14" y="68"/>
                    </a:cubicBezTo>
                    <a:cubicBezTo>
                      <a:pt x="0" y="67"/>
                      <a:pt x="0" y="67"/>
                      <a:pt x="0" y="67"/>
                    </a:cubicBezTo>
                    <a:cubicBezTo>
                      <a:pt x="14" y="38"/>
                      <a:pt x="14" y="38"/>
                      <a:pt x="14" y="38"/>
                    </a:cubicBezTo>
                    <a:cubicBezTo>
                      <a:pt x="14" y="17"/>
                      <a:pt x="31" y="0"/>
                      <a:pt x="51" y="0"/>
                    </a:cubicBezTo>
                    <a:cubicBezTo>
                      <a:pt x="72" y="0"/>
                      <a:pt x="89" y="17"/>
                      <a:pt x="89" y="38"/>
                    </a:cubicBezTo>
                    <a:cubicBezTo>
                      <a:pt x="89" y="68"/>
                      <a:pt x="89" y="68"/>
                      <a:pt x="89" y="68"/>
                    </a:cubicBezTo>
                    <a:cubicBezTo>
                      <a:pt x="89" y="78"/>
                      <a:pt x="85" y="87"/>
                      <a:pt x="78" y="94"/>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 name="Freeform 198">
                <a:extLst>
                  <a:ext uri="{FF2B5EF4-FFF2-40B4-BE49-F238E27FC236}">
                    <a16:creationId xmlns:a16="http://schemas.microsoft.com/office/drawing/2014/main" id="{813B41EA-8AA1-4829-AA5C-588298F60573}"/>
                  </a:ext>
                </a:extLst>
              </p:cNvPr>
              <p:cNvSpPr>
                <a:spLocks/>
              </p:cNvSpPr>
              <p:nvPr/>
            </p:nvSpPr>
            <p:spPr bwMode="auto">
              <a:xfrm>
                <a:off x="5664201" y="4487863"/>
                <a:ext cx="204788" cy="173038"/>
              </a:xfrm>
              <a:custGeom>
                <a:avLst/>
                <a:gdLst>
                  <a:gd name="T0" fmla="*/ 32 w 41"/>
                  <a:gd name="T1" fmla="*/ 24 h 35"/>
                  <a:gd name="T2" fmla="*/ 37 w 41"/>
                  <a:gd name="T3" fmla="*/ 20 h 35"/>
                  <a:gd name="T4" fmla="*/ 37 w 41"/>
                  <a:gd name="T5" fmla="*/ 4 h 35"/>
                  <a:gd name="T6" fmla="*/ 21 w 41"/>
                  <a:gd name="T7" fmla="*/ 4 h 35"/>
                  <a:gd name="T8" fmla="*/ 20 w 41"/>
                  <a:gd name="T9" fmla="*/ 5 h 35"/>
                  <a:gd name="T10" fmla="*/ 20 w 41"/>
                  <a:gd name="T11" fmla="*/ 4 h 35"/>
                  <a:gd name="T12" fmla="*/ 4 w 41"/>
                  <a:gd name="T13" fmla="*/ 4 h 35"/>
                  <a:gd name="T14" fmla="*/ 4 w 41"/>
                  <a:gd name="T15" fmla="*/ 20 h 35"/>
                  <a:gd name="T16" fmla="*/ 20 w 4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32" y="24"/>
                    </a:moveTo>
                    <a:cubicBezTo>
                      <a:pt x="37" y="20"/>
                      <a:pt x="37" y="20"/>
                      <a:pt x="37" y="20"/>
                    </a:cubicBezTo>
                    <a:cubicBezTo>
                      <a:pt x="41" y="16"/>
                      <a:pt x="41" y="9"/>
                      <a:pt x="37" y="4"/>
                    </a:cubicBezTo>
                    <a:cubicBezTo>
                      <a:pt x="32" y="0"/>
                      <a:pt x="25" y="0"/>
                      <a:pt x="21" y="4"/>
                    </a:cubicBezTo>
                    <a:cubicBezTo>
                      <a:pt x="21" y="5"/>
                      <a:pt x="21" y="5"/>
                      <a:pt x="20" y="5"/>
                    </a:cubicBezTo>
                    <a:cubicBezTo>
                      <a:pt x="20" y="5"/>
                      <a:pt x="20" y="5"/>
                      <a:pt x="20" y="4"/>
                    </a:cubicBezTo>
                    <a:cubicBezTo>
                      <a:pt x="15" y="0"/>
                      <a:pt x="8" y="0"/>
                      <a:pt x="4" y="4"/>
                    </a:cubicBezTo>
                    <a:cubicBezTo>
                      <a:pt x="0" y="9"/>
                      <a:pt x="0" y="16"/>
                      <a:pt x="4" y="20"/>
                    </a:cubicBezTo>
                    <a:cubicBezTo>
                      <a:pt x="20" y="35"/>
                      <a:pt x="20" y="35"/>
                      <a:pt x="20" y="35"/>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32" name="TextBox 331">
              <a:extLst>
                <a:ext uri="{FF2B5EF4-FFF2-40B4-BE49-F238E27FC236}">
                  <a16:creationId xmlns:a16="http://schemas.microsoft.com/office/drawing/2014/main" id="{48A3E2A4-BE49-48AA-91F2-284D3E1B8E25}"/>
                </a:ext>
              </a:extLst>
            </p:cNvPr>
            <p:cNvSpPr txBox="1"/>
            <p:nvPr/>
          </p:nvSpPr>
          <p:spPr>
            <a:xfrm>
              <a:off x="5449095" y="3681934"/>
              <a:ext cx="635001" cy="431245"/>
            </a:xfrm>
            <a:prstGeom prst="rect">
              <a:avLst/>
            </a:prstGeom>
            <a:noFill/>
          </p:spPr>
          <p:txBody>
            <a:bodyPr wrap="square" lIns="0" tIns="0" rIns="0" bIns="0" rtlCol="0" anchor="ctr" anchorCtr="0">
              <a:noAutofit/>
            </a:bodyPr>
            <a:lstStyle/>
            <a:p>
              <a:pPr algn="ctr"/>
              <a:r>
                <a:rPr lang="en-US" sz="1200" b="1" dirty="0">
                  <a:solidFill>
                    <a:schemeClr val="bg1"/>
                  </a:solidFill>
                </a:rPr>
                <a:t>6.</a:t>
              </a:r>
            </a:p>
          </p:txBody>
        </p:sp>
      </p:grpSp>
      <p:grpSp>
        <p:nvGrpSpPr>
          <p:cNvPr id="341" name="Rühm 340">
            <a:extLst>
              <a:ext uri="{FF2B5EF4-FFF2-40B4-BE49-F238E27FC236}">
                <a16:creationId xmlns:a16="http://schemas.microsoft.com/office/drawing/2014/main" id="{1D91418E-50B2-4CC3-9447-928F8D73382C}"/>
              </a:ext>
            </a:extLst>
          </p:cNvPr>
          <p:cNvGrpSpPr/>
          <p:nvPr/>
        </p:nvGrpSpPr>
        <p:grpSpPr>
          <a:xfrm>
            <a:off x="8316985" y="3681934"/>
            <a:ext cx="1225550" cy="2585764"/>
            <a:chOff x="6659563" y="3681934"/>
            <a:chExt cx="1225550" cy="2585764"/>
          </a:xfrm>
        </p:grpSpPr>
        <p:sp>
          <p:nvSpPr>
            <p:cNvPr id="17" name="TextBox 16">
              <a:extLst>
                <a:ext uri="{FF2B5EF4-FFF2-40B4-BE49-F238E27FC236}">
                  <a16:creationId xmlns:a16="http://schemas.microsoft.com/office/drawing/2014/main" id="{03B7724E-A9C8-4100-B38E-D095A8291871}"/>
                </a:ext>
              </a:extLst>
            </p:cNvPr>
            <p:cNvSpPr txBox="1"/>
            <p:nvPr/>
          </p:nvSpPr>
          <p:spPr>
            <a:xfrm>
              <a:off x="6659563" y="5633769"/>
              <a:ext cx="1225550" cy="633929"/>
            </a:xfrm>
            <a:prstGeom prst="rect">
              <a:avLst/>
            </a:prstGeom>
            <a:noFill/>
          </p:spPr>
          <p:txBody>
            <a:bodyPr wrap="square" lIns="0" tIns="0" rIns="0" bIns="0" rtlCol="0" anchor="t" anchorCtr="0">
              <a:noAutofit/>
            </a:bodyPr>
            <a:lstStyle/>
            <a:p>
              <a:pPr algn="ctr"/>
              <a:r>
                <a:rPr lang="en-US" sz="1200" dirty="0">
                  <a:solidFill>
                    <a:schemeClr val="bg1"/>
                  </a:solidFill>
                </a:rPr>
                <a:t>environmental sciences and ecology</a:t>
              </a:r>
            </a:p>
          </p:txBody>
        </p:sp>
        <p:sp>
          <p:nvSpPr>
            <p:cNvPr id="87" name="Line 271">
              <a:extLst>
                <a:ext uri="{FF2B5EF4-FFF2-40B4-BE49-F238E27FC236}">
                  <a16:creationId xmlns:a16="http://schemas.microsoft.com/office/drawing/2014/main" id="{288961E3-100B-42A8-BA44-211887F30ADB}"/>
                </a:ext>
              </a:extLst>
            </p:cNvPr>
            <p:cNvSpPr>
              <a:spLocks noChangeShapeType="1"/>
            </p:cNvSpPr>
            <p:nvPr/>
          </p:nvSpPr>
          <p:spPr bwMode="auto">
            <a:xfrm flipV="1">
              <a:off x="7272338" y="4198537"/>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17" name="Rühm 316">
              <a:extLst>
                <a:ext uri="{FF2B5EF4-FFF2-40B4-BE49-F238E27FC236}">
                  <a16:creationId xmlns:a16="http://schemas.microsoft.com/office/drawing/2014/main" id="{EE56C47A-B95D-4116-B9D8-F6EE3A6B23C7}"/>
                </a:ext>
              </a:extLst>
            </p:cNvPr>
            <p:cNvGrpSpPr>
              <a:grpSpLocks noChangeAspect="1"/>
            </p:cNvGrpSpPr>
            <p:nvPr/>
          </p:nvGrpSpPr>
          <p:grpSpPr>
            <a:xfrm>
              <a:off x="6795048" y="4628880"/>
              <a:ext cx="954580" cy="918000"/>
              <a:chOff x="6799263" y="4213225"/>
              <a:chExt cx="869950" cy="836613"/>
            </a:xfrm>
          </p:grpSpPr>
          <p:sp>
            <p:nvSpPr>
              <p:cNvPr id="88" name="Freeform 272">
                <a:extLst>
                  <a:ext uri="{FF2B5EF4-FFF2-40B4-BE49-F238E27FC236}">
                    <a16:creationId xmlns:a16="http://schemas.microsoft.com/office/drawing/2014/main" id="{3D8F09F2-2427-4A61-8F79-A39B4475F4DE}"/>
                  </a:ext>
                </a:extLst>
              </p:cNvPr>
              <p:cNvSpPr>
                <a:spLocks/>
              </p:cNvSpPr>
              <p:nvPr/>
            </p:nvSpPr>
            <p:spPr bwMode="auto">
              <a:xfrm>
                <a:off x="7067551" y="4373563"/>
                <a:ext cx="338138" cy="471488"/>
              </a:xfrm>
              <a:custGeom>
                <a:avLst/>
                <a:gdLst>
                  <a:gd name="T0" fmla="*/ 34 w 68"/>
                  <a:gd name="T1" fmla="*/ 95 h 95"/>
                  <a:gd name="T2" fmla="*/ 67 w 68"/>
                  <a:gd name="T3" fmla="*/ 62 h 95"/>
                  <a:gd name="T4" fmla="*/ 34 w 68"/>
                  <a:gd name="T5" fmla="*/ 0 h 95"/>
                  <a:gd name="T6" fmla="*/ 0 w 68"/>
                  <a:gd name="T7" fmla="*/ 62 h 95"/>
                  <a:gd name="T8" fmla="*/ 19 w 68"/>
                  <a:gd name="T9" fmla="*/ 91 h 95"/>
                </a:gdLst>
                <a:ahLst/>
                <a:cxnLst>
                  <a:cxn ang="0">
                    <a:pos x="T0" y="T1"/>
                  </a:cxn>
                  <a:cxn ang="0">
                    <a:pos x="T2" y="T3"/>
                  </a:cxn>
                  <a:cxn ang="0">
                    <a:pos x="T4" y="T5"/>
                  </a:cxn>
                  <a:cxn ang="0">
                    <a:pos x="T6" y="T7"/>
                  </a:cxn>
                  <a:cxn ang="0">
                    <a:pos x="T8" y="T9"/>
                  </a:cxn>
                </a:cxnLst>
                <a:rect l="0" t="0" r="r" b="b"/>
                <a:pathLst>
                  <a:path w="68" h="95">
                    <a:moveTo>
                      <a:pt x="34" y="95"/>
                    </a:moveTo>
                    <a:cubicBezTo>
                      <a:pt x="52" y="95"/>
                      <a:pt x="67" y="80"/>
                      <a:pt x="67" y="62"/>
                    </a:cubicBezTo>
                    <a:cubicBezTo>
                      <a:pt x="68" y="31"/>
                      <a:pt x="34" y="0"/>
                      <a:pt x="34" y="0"/>
                    </a:cubicBezTo>
                    <a:cubicBezTo>
                      <a:pt x="34" y="0"/>
                      <a:pt x="0" y="31"/>
                      <a:pt x="0" y="62"/>
                    </a:cubicBezTo>
                    <a:cubicBezTo>
                      <a:pt x="1" y="75"/>
                      <a:pt x="8" y="86"/>
                      <a:pt x="19" y="91"/>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Line 273">
                <a:extLst>
                  <a:ext uri="{FF2B5EF4-FFF2-40B4-BE49-F238E27FC236}">
                    <a16:creationId xmlns:a16="http://schemas.microsoft.com/office/drawing/2014/main" id="{A441EB4C-0BD0-4CBE-AB3A-859AC65214AA}"/>
                  </a:ext>
                </a:extLst>
              </p:cNvPr>
              <p:cNvSpPr>
                <a:spLocks noChangeShapeType="1"/>
              </p:cNvSpPr>
              <p:nvPr/>
            </p:nvSpPr>
            <p:spPr bwMode="auto">
              <a:xfrm>
                <a:off x="7237413" y="4483100"/>
                <a:ext cx="0" cy="471488"/>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Line 274">
                <a:extLst>
                  <a:ext uri="{FF2B5EF4-FFF2-40B4-BE49-F238E27FC236}">
                    <a16:creationId xmlns:a16="http://schemas.microsoft.com/office/drawing/2014/main" id="{A680FFC7-15B4-4A78-85A8-2A5327D67984}"/>
                  </a:ext>
                </a:extLst>
              </p:cNvPr>
              <p:cNvSpPr>
                <a:spLocks noChangeShapeType="1"/>
              </p:cNvSpPr>
              <p:nvPr/>
            </p:nvSpPr>
            <p:spPr bwMode="auto">
              <a:xfrm flipH="1">
                <a:off x="7237413" y="4541838"/>
                <a:ext cx="74613" cy="6985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Line 275">
                <a:extLst>
                  <a:ext uri="{FF2B5EF4-FFF2-40B4-BE49-F238E27FC236}">
                    <a16:creationId xmlns:a16="http://schemas.microsoft.com/office/drawing/2014/main" id="{741323C8-512A-4B0C-BA4E-D38F80747FE6}"/>
                  </a:ext>
                </a:extLst>
              </p:cNvPr>
              <p:cNvSpPr>
                <a:spLocks noChangeShapeType="1"/>
              </p:cNvSpPr>
              <p:nvPr/>
            </p:nvSpPr>
            <p:spPr bwMode="auto">
              <a:xfrm flipV="1">
                <a:off x="7237413" y="4672013"/>
                <a:ext cx="109538" cy="4445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Line 276">
                <a:extLst>
                  <a:ext uri="{FF2B5EF4-FFF2-40B4-BE49-F238E27FC236}">
                    <a16:creationId xmlns:a16="http://schemas.microsoft.com/office/drawing/2014/main" id="{3D1805CB-2795-4ECC-9EC1-B68A2680C1E5}"/>
                  </a:ext>
                </a:extLst>
              </p:cNvPr>
              <p:cNvSpPr>
                <a:spLocks noChangeShapeType="1"/>
              </p:cNvSpPr>
              <p:nvPr/>
            </p:nvSpPr>
            <p:spPr bwMode="auto">
              <a:xfrm flipH="1" flipV="1">
                <a:off x="7127876" y="4611688"/>
                <a:ext cx="109538" cy="53975"/>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277">
                <a:extLst>
                  <a:ext uri="{FF2B5EF4-FFF2-40B4-BE49-F238E27FC236}">
                    <a16:creationId xmlns:a16="http://schemas.microsoft.com/office/drawing/2014/main" id="{67C38E24-147D-4793-8835-58DE996A5502}"/>
                  </a:ext>
                </a:extLst>
              </p:cNvPr>
              <p:cNvSpPr>
                <a:spLocks/>
              </p:cNvSpPr>
              <p:nvPr/>
            </p:nvSpPr>
            <p:spPr bwMode="auto">
              <a:xfrm>
                <a:off x="6799263" y="4213225"/>
                <a:ext cx="869950" cy="836613"/>
              </a:xfrm>
              <a:custGeom>
                <a:avLst/>
                <a:gdLst>
                  <a:gd name="T0" fmla="*/ 102 w 175"/>
                  <a:gd name="T1" fmla="*/ 167 h 168"/>
                  <a:gd name="T2" fmla="*/ 167 w 175"/>
                  <a:gd name="T3" fmla="*/ 74 h 168"/>
                  <a:gd name="T4" fmla="*/ 74 w 175"/>
                  <a:gd name="T5" fmla="*/ 8 h 168"/>
                  <a:gd name="T6" fmla="*/ 8 w 175"/>
                  <a:gd name="T7" fmla="*/ 102 h 168"/>
                  <a:gd name="T8" fmla="*/ 88 w 175"/>
                  <a:gd name="T9" fmla="*/ 168 h 168"/>
                </a:gdLst>
                <a:ahLst/>
                <a:cxnLst>
                  <a:cxn ang="0">
                    <a:pos x="T0" y="T1"/>
                  </a:cxn>
                  <a:cxn ang="0">
                    <a:pos x="T2" y="T3"/>
                  </a:cxn>
                  <a:cxn ang="0">
                    <a:pos x="T4" y="T5"/>
                  </a:cxn>
                  <a:cxn ang="0">
                    <a:pos x="T6" y="T7"/>
                  </a:cxn>
                  <a:cxn ang="0">
                    <a:pos x="T8" y="T9"/>
                  </a:cxn>
                </a:cxnLst>
                <a:rect l="0" t="0" r="r" b="b"/>
                <a:pathLst>
                  <a:path w="175" h="168">
                    <a:moveTo>
                      <a:pt x="102" y="167"/>
                    </a:moveTo>
                    <a:cubicBezTo>
                      <a:pt x="146" y="159"/>
                      <a:pt x="175" y="118"/>
                      <a:pt x="167" y="74"/>
                    </a:cubicBezTo>
                    <a:cubicBezTo>
                      <a:pt x="159" y="30"/>
                      <a:pt x="118" y="0"/>
                      <a:pt x="74" y="8"/>
                    </a:cubicBezTo>
                    <a:cubicBezTo>
                      <a:pt x="30" y="16"/>
                      <a:pt x="0" y="58"/>
                      <a:pt x="8" y="102"/>
                    </a:cubicBezTo>
                    <a:cubicBezTo>
                      <a:pt x="15" y="140"/>
                      <a:pt x="49" y="168"/>
                      <a:pt x="88" y="168"/>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34" name="TextBox 333">
              <a:extLst>
                <a:ext uri="{FF2B5EF4-FFF2-40B4-BE49-F238E27FC236}">
                  <a16:creationId xmlns:a16="http://schemas.microsoft.com/office/drawing/2014/main" id="{ADA71C4A-EFB9-4C8E-9DAD-071BCBBCA4AA}"/>
                </a:ext>
              </a:extLst>
            </p:cNvPr>
            <p:cNvSpPr txBox="1"/>
            <p:nvPr/>
          </p:nvSpPr>
          <p:spPr>
            <a:xfrm>
              <a:off x="6954838" y="3681934"/>
              <a:ext cx="635001" cy="431245"/>
            </a:xfrm>
            <a:prstGeom prst="rect">
              <a:avLst/>
            </a:prstGeom>
            <a:noFill/>
          </p:spPr>
          <p:txBody>
            <a:bodyPr wrap="square" lIns="0" tIns="0" rIns="0" bIns="0" rtlCol="0" anchor="ctr" anchorCtr="0">
              <a:noAutofit/>
            </a:bodyPr>
            <a:lstStyle/>
            <a:p>
              <a:pPr algn="ctr"/>
              <a:r>
                <a:rPr lang="en-US" sz="1200" b="1" dirty="0">
                  <a:solidFill>
                    <a:schemeClr val="bg1"/>
                  </a:solidFill>
                </a:rPr>
                <a:t>8.</a:t>
              </a:r>
            </a:p>
          </p:txBody>
        </p:sp>
      </p:grpSp>
      <p:grpSp>
        <p:nvGrpSpPr>
          <p:cNvPr id="343" name="Rühm 342">
            <a:extLst>
              <a:ext uri="{FF2B5EF4-FFF2-40B4-BE49-F238E27FC236}">
                <a16:creationId xmlns:a16="http://schemas.microsoft.com/office/drawing/2014/main" id="{C1E299A4-F5CD-4C66-B467-F4A22E75D739}"/>
              </a:ext>
            </a:extLst>
          </p:cNvPr>
          <p:cNvGrpSpPr/>
          <p:nvPr/>
        </p:nvGrpSpPr>
        <p:grpSpPr>
          <a:xfrm>
            <a:off x="349195" y="2185475"/>
            <a:ext cx="1511300" cy="2361821"/>
            <a:chOff x="1282700" y="2185475"/>
            <a:chExt cx="1511300" cy="2361821"/>
          </a:xfrm>
        </p:grpSpPr>
        <p:sp>
          <p:nvSpPr>
            <p:cNvPr id="9" name="TextBox 8">
              <a:extLst>
                <a:ext uri="{FF2B5EF4-FFF2-40B4-BE49-F238E27FC236}">
                  <a16:creationId xmlns:a16="http://schemas.microsoft.com/office/drawing/2014/main" id="{803EE04A-798B-4378-8662-78E550054611}"/>
                </a:ext>
              </a:extLst>
            </p:cNvPr>
            <p:cNvSpPr txBox="1"/>
            <p:nvPr/>
          </p:nvSpPr>
          <p:spPr>
            <a:xfrm>
              <a:off x="1282700" y="2185475"/>
              <a:ext cx="1511300" cy="369332"/>
            </a:xfrm>
            <a:prstGeom prst="rect">
              <a:avLst/>
            </a:prstGeom>
            <a:noFill/>
          </p:spPr>
          <p:txBody>
            <a:bodyPr wrap="square" lIns="0" tIns="0" rIns="0" bIns="0" rtlCol="0" anchor="b" anchorCtr="0">
              <a:noAutofit/>
            </a:bodyPr>
            <a:lstStyle/>
            <a:p>
              <a:pPr algn="ctr"/>
              <a:r>
                <a:rPr lang="en-US" sz="1200" dirty="0">
                  <a:solidFill>
                    <a:schemeClr val="bg1"/>
                  </a:solidFill>
                </a:rPr>
                <a:t>clinical</a:t>
              </a:r>
            </a:p>
            <a:p>
              <a:pPr algn="ctr"/>
              <a:r>
                <a:rPr lang="en-US" sz="1200" dirty="0">
                  <a:solidFill>
                    <a:schemeClr val="bg1"/>
                  </a:solidFill>
                </a:rPr>
                <a:t>medicine</a:t>
              </a:r>
            </a:p>
          </p:txBody>
        </p:sp>
        <p:grpSp>
          <p:nvGrpSpPr>
            <p:cNvPr id="321" name="Rühm 320">
              <a:extLst>
                <a:ext uri="{FF2B5EF4-FFF2-40B4-BE49-F238E27FC236}">
                  <a16:creationId xmlns:a16="http://schemas.microsoft.com/office/drawing/2014/main" id="{41C7AD76-B41C-4E8C-B803-59307F68253C}"/>
                </a:ext>
              </a:extLst>
            </p:cNvPr>
            <p:cNvGrpSpPr>
              <a:grpSpLocks noChangeAspect="1"/>
            </p:cNvGrpSpPr>
            <p:nvPr/>
          </p:nvGrpSpPr>
          <p:grpSpPr>
            <a:xfrm>
              <a:off x="1563673" y="2656922"/>
              <a:ext cx="949355" cy="918000"/>
              <a:chOff x="1604963" y="2979738"/>
              <a:chExt cx="865188" cy="836613"/>
            </a:xfrm>
          </p:grpSpPr>
          <p:sp>
            <p:nvSpPr>
              <p:cNvPr id="133" name="Freeform 22">
                <a:extLst>
                  <a:ext uri="{FF2B5EF4-FFF2-40B4-BE49-F238E27FC236}">
                    <a16:creationId xmlns:a16="http://schemas.microsoft.com/office/drawing/2014/main" id="{47DF5147-F493-4500-A9CE-7C8379368D13}"/>
                  </a:ext>
                </a:extLst>
              </p:cNvPr>
              <p:cNvSpPr>
                <a:spLocks/>
              </p:cNvSpPr>
              <p:nvPr/>
            </p:nvSpPr>
            <p:spPr bwMode="auto">
              <a:xfrm>
                <a:off x="1604963" y="2979738"/>
                <a:ext cx="865188" cy="836613"/>
              </a:xfrm>
              <a:custGeom>
                <a:avLst/>
                <a:gdLst>
                  <a:gd name="T0" fmla="*/ 101 w 174"/>
                  <a:gd name="T1" fmla="*/ 166 h 168"/>
                  <a:gd name="T2" fmla="*/ 167 w 174"/>
                  <a:gd name="T3" fmla="*/ 73 h 168"/>
                  <a:gd name="T4" fmla="*/ 73 w 174"/>
                  <a:gd name="T5" fmla="*/ 8 h 168"/>
                  <a:gd name="T6" fmla="*/ 8 w 174"/>
                  <a:gd name="T7" fmla="*/ 101 h 168"/>
                  <a:gd name="T8" fmla="*/ 87 w 174"/>
                  <a:gd name="T9" fmla="*/ 168 h 168"/>
                </a:gdLst>
                <a:ahLst/>
                <a:cxnLst>
                  <a:cxn ang="0">
                    <a:pos x="T0" y="T1"/>
                  </a:cxn>
                  <a:cxn ang="0">
                    <a:pos x="T2" y="T3"/>
                  </a:cxn>
                  <a:cxn ang="0">
                    <a:pos x="T4" y="T5"/>
                  </a:cxn>
                  <a:cxn ang="0">
                    <a:pos x="T6" y="T7"/>
                  </a:cxn>
                  <a:cxn ang="0">
                    <a:pos x="T8" y="T9"/>
                  </a:cxn>
                </a:cxnLst>
                <a:rect l="0" t="0" r="r" b="b"/>
                <a:pathLst>
                  <a:path w="174" h="168">
                    <a:moveTo>
                      <a:pt x="101" y="166"/>
                    </a:moveTo>
                    <a:cubicBezTo>
                      <a:pt x="145" y="159"/>
                      <a:pt x="174" y="117"/>
                      <a:pt x="167" y="73"/>
                    </a:cubicBezTo>
                    <a:cubicBezTo>
                      <a:pt x="159" y="29"/>
                      <a:pt x="117" y="0"/>
                      <a:pt x="73" y="8"/>
                    </a:cubicBezTo>
                    <a:cubicBezTo>
                      <a:pt x="29" y="15"/>
                      <a:pt x="0" y="57"/>
                      <a:pt x="8" y="101"/>
                    </a:cubicBezTo>
                    <a:cubicBezTo>
                      <a:pt x="14" y="140"/>
                      <a:pt x="48" y="168"/>
                      <a:pt x="87" y="168"/>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Freeform 23">
                <a:extLst>
                  <a:ext uri="{FF2B5EF4-FFF2-40B4-BE49-F238E27FC236}">
                    <a16:creationId xmlns:a16="http://schemas.microsoft.com/office/drawing/2014/main" id="{D348B75A-35E7-4449-B218-AA3D378D8D02}"/>
                  </a:ext>
                </a:extLst>
              </p:cNvPr>
              <p:cNvSpPr>
                <a:spLocks/>
              </p:cNvSpPr>
              <p:nvPr/>
            </p:nvSpPr>
            <p:spPr bwMode="auto">
              <a:xfrm>
                <a:off x="1803401" y="3249613"/>
                <a:ext cx="468313" cy="396875"/>
              </a:xfrm>
              <a:custGeom>
                <a:avLst/>
                <a:gdLst>
                  <a:gd name="T0" fmla="*/ 56 w 94"/>
                  <a:gd name="T1" fmla="*/ 72 h 80"/>
                  <a:gd name="T2" fmla="*/ 84 w 94"/>
                  <a:gd name="T3" fmla="*/ 45 h 80"/>
                  <a:gd name="T4" fmla="*/ 84 w 94"/>
                  <a:gd name="T5" fmla="*/ 10 h 80"/>
                  <a:gd name="T6" fmla="*/ 49 w 94"/>
                  <a:gd name="T7" fmla="*/ 10 h 80"/>
                  <a:gd name="T8" fmla="*/ 47 w 94"/>
                  <a:gd name="T9" fmla="*/ 12 h 80"/>
                  <a:gd name="T10" fmla="*/ 45 w 94"/>
                  <a:gd name="T11" fmla="*/ 10 h 80"/>
                  <a:gd name="T12" fmla="*/ 10 w 94"/>
                  <a:gd name="T13" fmla="*/ 10 h 80"/>
                  <a:gd name="T14" fmla="*/ 10 w 94"/>
                  <a:gd name="T15" fmla="*/ 45 h 80"/>
                  <a:gd name="T16" fmla="*/ 47 w 94"/>
                  <a:gd name="T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80">
                    <a:moveTo>
                      <a:pt x="56" y="72"/>
                    </a:moveTo>
                    <a:cubicBezTo>
                      <a:pt x="84" y="45"/>
                      <a:pt x="84" y="45"/>
                      <a:pt x="84" y="45"/>
                    </a:cubicBezTo>
                    <a:cubicBezTo>
                      <a:pt x="94" y="35"/>
                      <a:pt x="94" y="19"/>
                      <a:pt x="84" y="10"/>
                    </a:cubicBezTo>
                    <a:cubicBezTo>
                      <a:pt x="75" y="0"/>
                      <a:pt x="59" y="0"/>
                      <a:pt x="49" y="10"/>
                    </a:cubicBezTo>
                    <a:cubicBezTo>
                      <a:pt x="48" y="10"/>
                      <a:pt x="48" y="11"/>
                      <a:pt x="47" y="12"/>
                    </a:cubicBezTo>
                    <a:cubicBezTo>
                      <a:pt x="47" y="11"/>
                      <a:pt x="46" y="10"/>
                      <a:pt x="45" y="10"/>
                    </a:cubicBezTo>
                    <a:cubicBezTo>
                      <a:pt x="36" y="0"/>
                      <a:pt x="20" y="0"/>
                      <a:pt x="10" y="10"/>
                    </a:cubicBezTo>
                    <a:cubicBezTo>
                      <a:pt x="0" y="19"/>
                      <a:pt x="0" y="35"/>
                      <a:pt x="10" y="45"/>
                    </a:cubicBezTo>
                    <a:cubicBezTo>
                      <a:pt x="47" y="80"/>
                      <a:pt x="47" y="80"/>
                      <a:pt x="47" y="8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35" name="Line 24">
              <a:extLst>
                <a:ext uri="{FF2B5EF4-FFF2-40B4-BE49-F238E27FC236}">
                  <a16:creationId xmlns:a16="http://schemas.microsoft.com/office/drawing/2014/main" id="{88C44538-71CA-43C0-B72D-5BDE215A8374}"/>
                </a:ext>
              </a:extLst>
            </p:cNvPr>
            <p:cNvSpPr>
              <a:spLocks noChangeShapeType="1"/>
            </p:cNvSpPr>
            <p:nvPr/>
          </p:nvSpPr>
          <p:spPr bwMode="auto">
            <a:xfrm>
              <a:off x="2038350" y="3668955"/>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 name="TextBox 326">
              <a:extLst>
                <a:ext uri="{FF2B5EF4-FFF2-40B4-BE49-F238E27FC236}">
                  <a16:creationId xmlns:a16="http://schemas.microsoft.com/office/drawing/2014/main" id="{5C3C5B85-F785-4048-84AB-0FD55E02F8FE}"/>
                </a:ext>
              </a:extLst>
            </p:cNvPr>
            <p:cNvSpPr txBox="1"/>
            <p:nvPr/>
          </p:nvSpPr>
          <p:spPr>
            <a:xfrm>
              <a:off x="1720850" y="4116051"/>
              <a:ext cx="635001" cy="431245"/>
            </a:xfrm>
            <a:prstGeom prst="rect">
              <a:avLst/>
            </a:prstGeom>
            <a:noFill/>
          </p:spPr>
          <p:txBody>
            <a:bodyPr wrap="square" lIns="0" tIns="0" rIns="0" bIns="0" rtlCol="0" anchor="ctr" anchorCtr="0">
              <a:noAutofit/>
            </a:bodyPr>
            <a:lstStyle/>
            <a:p>
              <a:pPr algn="ctr"/>
              <a:r>
                <a:rPr lang="en-US" sz="1200" b="1" dirty="0">
                  <a:solidFill>
                    <a:schemeClr val="bg1"/>
                  </a:solidFill>
                </a:rPr>
                <a:t>1.</a:t>
              </a:r>
            </a:p>
          </p:txBody>
        </p:sp>
      </p:grpSp>
      <p:grpSp>
        <p:nvGrpSpPr>
          <p:cNvPr id="345" name="Rühm 344">
            <a:extLst>
              <a:ext uri="{FF2B5EF4-FFF2-40B4-BE49-F238E27FC236}">
                <a16:creationId xmlns:a16="http://schemas.microsoft.com/office/drawing/2014/main" id="{56EC795B-353C-4334-814E-BFD9E749C8B6}"/>
              </a:ext>
            </a:extLst>
          </p:cNvPr>
          <p:cNvGrpSpPr/>
          <p:nvPr/>
        </p:nvGrpSpPr>
        <p:grpSpPr>
          <a:xfrm>
            <a:off x="2584885" y="2184681"/>
            <a:ext cx="1511300" cy="2362615"/>
            <a:chOff x="2794000" y="2184681"/>
            <a:chExt cx="1511300" cy="2362615"/>
          </a:xfrm>
        </p:grpSpPr>
        <p:sp>
          <p:nvSpPr>
            <p:cNvPr id="10" name="TextBox 9">
              <a:extLst>
                <a:ext uri="{FF2B5EF4-FFF2-40B4-BE49-F238E27FC236}">
                  <a16:creationId xmlns:a16="http://schemas.microsoft.com/office/drawing/2014/main" id="{B9A7184D-A03C-4E87-A5E4-F2ADEA426B01}"/>
                </a:ext>
              </a:extLst>
            </p:cNvPr>
            <p:cNvSpPr txBox="1"/>
            <p:nvPr/>
          </p:nvSpPr>
          <p:spPr>
            <a:xfrm>
              <a:off x="2794000" y="2184681"/>
              <a:ext cx="1511300" cy="369332"/>
            </a:xfrm>
            <a:prstGeom prst="rect">
              <a:avLst/>
            </a:prstGeom>
            <a:noFill/>
          </p:spPr>
          <p:txBody>
            <a:bodyPr wrap="square" lIns="0" tIns="0" rIns="0" bIns="0" rtlCol="0" anchor="b" anchorCtr="0">
              <a:noAutofit/>
            </a:bodyPr>
            <a:lstStyle/>
            <a:p>
              <a:pPr algn="ctr"/>
              <a:r>
                <a:rPr lang="en-US" sz="1200" dirty="0">
                  <a:solidFill>
                    <a:schemeClr val="bg1"/>
                  </a:solidFill>
                </a:rPr>
                <a:t>physics</a:t>
              </a:r>
            </a:p>
          </p:txBody>
        </p:sp>
        <p:sp>
          <p:nvSpPr>
            <p:cNvPr id="138" name="Line 27">
              <a:extLst>
                <a:ext uri="{FF2B5EF4-FFF2-40B4-BE49-F238E27FC236}">
                  <a16:creationId xmlns:a16="http://schemas.microsoft.com/office/drawing/2014/main" id="{B9B5148B-CCE4-40AA-8028-EEA9EEE6F23B}"/>
                </a:ext>
              </a:extLst>
            </p:cNvPr>
            <p:cNvSpPr>
              <a:spLocks noChangeShapeType="1"/>
            </p:cNvSpPr>
            <p:nvPr/>
          </p:nvSpPr>
          <p:spPr bwMode="auto">
            <a:xfrm>
              <a:off x="3549650" y="3668955"/>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26" name="Rühm 325">
              <a:extLst>
                <a:ext uri="{FF2B5EF4-FFF2-40B4-BE49-F238E27FC236}">
                  <a16:creationId xmlns:a16="http://schemas.microsoft.com/office/drawing/2014/main" id="{9EFB9ABB-BB1C-4DC0-804C-A7CEEBC0F4B1}"/>
                </a:ext>
              </a:extLst>
            </p:cNvPr>
            <p:cNvGrpSpPr>
              <a:grpSpLocks noChangeAspect="1"/>
            </p:cNvGrpSpPr>
            <p:nvPr/>
          </p:nvGrpSpPr>
          <p:grpSpPr>
            <a:xfrm>
              <a:off x="3072360" y="2656922"/>
              <a:ext cx="954580" cy="918000"/>
              <a:chOff x="3087688" y="2979738"/>
              <a:chExt cx="869950" cy="836613"/>
            </a:xfrm>
          </p:grpSpPr>
          <p:sp>
            <p:nvSpPr>
              <p:cNvPr id="146" name="Freeform 35">
                <a:extLst>
                  <a:ext uri="{FF2B5EF4-FFF2-40B4-BE49-F238E27FC236}">
                    <a16:creationId xmlns:a16="http://schemas.microsoft.com/office/drawing/2014/main" id="{CB2BFDD1-72CD-408A-9B60-8CA0AA43C2A9}"/>
                  </a:ext>
                </a:extLst>
              </p:cNvPr>
              <p:cNvSpPr>
                <a:spLocks/>
              </p:cNvSpPr>
              <p:nvPr/>
            </p:nvSpPr>
            <p:spPr bwMode="auto">
              <a:xfrm>
                <a:off x="3087688" y="2979738"/>
                <a:ext cx="869950" cy="836613"/>
              </a:xfrm>
              <a:custGeom>
                <a:avLst/>
                <a:gdLst>
                  <a:gd name="T0" fmla="*/ 102 w 175"/>
                  <a:gd name="T1" fmla="*/ 166 h 168"/>
                  <a:gd name="T2" fmla="*/ 167 w 175"/>
                  <a:gd name="T3" fmla="*/ 73 h 168"/>
                  <a:gd name="T4" fmla="*/ 74 w 175"/>
                  <a:gd name="T5" fmla="*/ 8 h 168"/>
                  <a:gd name="T6" fmla="*/ 8 w 175"/>
                  <a:gd name="T7" fmla="*/ 101 h 168"/>
                  <a:gd name="T8" fmla="*/ 88 w 175"/>
                  <a:gd name="T9" fmla="*/ 168 h 168"/>
                </a:gdLst>
                <a:ahLst/>
                <a:cxnLst>
                  <a:cxn ang="0">
                    <a:pos x="T0" y="T1"/>
                  </a:cxn>
                  <a:cxn ang="0">
                    <a:pos x="T2" y="T3"/>
                  </a:cxn>
                  <a:cxn ang="0">
                    <a:pos x="T4" y="T5"/>
                  </a:cxn>
                  <a:cxn ang="0">
                    <a:pos x="T6" y="T7"/>
                  </a:cxn>
                  <a:cxn ang="0">
                    <a:pos x="T8" y="T9"/>
                  </a:cxn>
                </a:cxnLst>
                <a:rect l="0" t="0" r="r" b="b"/>
                <a:pathLst>
                  <a:path w="175" h="168">
                    <a:moveTo>
                      <a:pt x="102" y="166"/>
                    </a:moveTo>
                    <a:cubicBezTo>
                      <a:pt x="145" y="159"/>
                      <a:pt x="175" y="117"/>
                      <a:pt x="167" y="73"/>
                    </a:cubicBezTo>
                    <a:cubicBezTo>
                      <a:pt x="159" y="29"/>
                      <a:pt x="117" y="0"/>
                      <a:pt x="74" y="8"/>
                    </a:cubicBezTo>
                    <a:cubicBezTo>
                      <a:pt x="30" y="15"/>
                      <a:pt x="0" y="57"/>
                      <a:pt x="8" y="101"/>
                    </a:cubicBezTo>
                    <a:cubicBezTo>
                      <a:pt x="15" y="140"/>
                      <a:pt x="48" y="168"/>
                      <a:pt x="88" y="168"/>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Freeform 36">
                <a:extLst>
                  <a:ext uri="{FF2B5EF4-FFF2-40B4-BE49-F238E27FC236}">
                    <a16:creationId xmlns:a16="http://schemas.microsoft.com/office/drawing/2014/main" id="{4E136267-850B-4424-A30F-BC74EB04F5C0}"/>
                  </a:ext>
                </a:extLst>
              </p:cNvPr>
              <p:cNvSpPr>
                <a:spLocks/>
              </p:cNvSpPr>
              <p:nvPr/>
            </p:nvSpPr>
            <p:spPr bwMode="auto">
              <a:xfrm>
                <a:off x="3525838" y="3133725"/>
                <a:ext cx="107950" cy="528638"/>
              </a:xfrm>
              <a:custGeom>
                <a:avLst/>
                <a:gdLst>
                  <a:gd name="T0" fmla="*/ 0 w 22"/>
                  <a:gd name="T1" fmla="*/ 0 h 106"/>
                  <a:gd name="T2" fmla="*/ 22 w 22"/>
                  <a:gd name="T3" fmla="*/ 57 h 106"/>
                  <a:gd name="T4" fmla="*/ 18 w 22"/>
                  <a:gd name="T5" fmla="*/ 88 h 106"/>
                  <a:gd name="T6" fmla="*/ 11 w 22"/>
                  <a:gd name="T7" fmla="*/ 106 h 106"/>
                </a:gdLst>
                <a:ahLst/>
                <a:cxnLst>
                  <a:cxn ang="0">
                    <a:pos x="T0" y="T1"/>
                  </a:cxn>
                  <a:cxn ang="0">
                    <a:pos x="T2" y="T3"/>
                  </a:cxn>
                  <a:cxn ang="0">
                    <a:pos x="T4" y="T5"/>
                  </a:cxn>
                  <a:cxn ang="0">
                    <a:pos x="T6" y="T7"/>
                  </a:cxn>
                </a:cxnLst>
                <a:rect l="0" t="0" r="r" b="b"/>
                <a:pathLst>
                  <a:path w="22" h="106">
                    <a:moveTo>
                      <a:pt x="0" y="0"/>
                    </a:moveTo>
                    <a:cubicBezTo>
                      <a:pt x="12" y="0"/>
                      <a:pt x="22" y="26"/>
                      <a:pt x="22" y="57"/>
                    </a:cubicBezTo>
                    <a:cubicBezTo>
                      <a:pt x="22" y="69"/>
                      <a:pt x="21" y="79"/>
                      <a:pt x="18" y="88"/>
                    </a:cubicBezTo>
                    <a:cubicBezTo>
                      <a:pt x="17" y="95"/>
                      <a:pt x="14" y="101"/>
                      <a:pt x="11" y="106"/>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37">
                <a:extLst>
                  <a:ext uri="{FF2B5EF4-FFF2-40B4-BE49-F238E27FC236}">
                    <a16:creationId xmlns:a16="http://schemas.microsoft.com/office/drawing/2014/main" id="{8B9DAC75-E4E0-4702-90BC-A6DE0A3BD0E9}"/>
                  </a:ext>
                </a:extLst>
              </p:cNvPr>
              <p:cNvSpPr>
                <a:spLocks/>
              </p:cNvSpPr>
              <p:nvPr/>
            </p:nvSpPr>
            <p:spPr bwMode="auto">
              <a:xfrm>
                <a:off x="3416301" y="3175000"/>
                <a:ext cx="109538" cy="531813"/>
              </a:xfrm>
              <a:custGeom>
                <a:avLst/>
                <a:gdLst>
                  <a:gd name="T0" fmla="*/ 22 w 22"/>
                  <a:gd name="T1" fmla="*/ 107 h 107"/>
                  <a:gd name="T2" fmla="*/ 0 w 22"/>
                  <a:gd name="T3" fmla="*/ 49 h 107"/>
                  <a:gd name="T4" fmla="*/ 0 w 22"/>
                  <a:gd name="T5" fmla="*/ 36 h 107"/>
                  <a:gd name="T6" fmla="*/ 10 w 22"/>
                  <a:gd name="T7" fmla="*/ 0 h 107"/>
                </a:gdLst>
                <a:ahLst/>
                <a:cxnLst>
                  <a:cxn ang="0">
                    <a:pos x="T0" y="T1"/>
                  </a:cxn>
                  <a:cxn ang="0">
                    <a:pos x="T2" y="T3"/>
                  </a:cxn>
                  <a:cxn ang="0">
                    <a:pos x="T4" y="T5"/>
                  </a:cxn>
                  <a:cxn ang="0">
                    <a:pos x="T6" y="T7"/>
                  </a:cxn>
                </a:cxnLst>
                <a:rect l="0" t="0" r="r" b="b"/>
                <a:pathLst>
                  <a:path w="22" h="107">
                    <a:moveTo>
                      <a:pt x="22" y="107"/>
                    </a:moveTo>
                    <a:cubicBezTo>
                      <a:pt x="10" y="107"/>
                      <a:pt x="0" y="81"/>
                      <a:pt x="0" y="49"/>
                    </a:cubicBezTo>
                    <a:cubicBezTo>
                      <a:pt x="0" y="45"/>
                      <a:pt x="0" y="40"/>
                      <a:pt x="0" y="36"/>
                    </a:cubicBezTo>
                    <a:cubicBezTo>
                      <a:pt x="2" y="21"/>
                      <a:pt x="5" y="8"/>
                      <a:pt x="10" y="0"/>
                    </a:cubicBezTo>
                  </a:path>
                </a:pathLst>
              </a:custGeom>
              <a:noFill/>
              <a:ln w="3016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Freeform 38">
                <a:extLst>
                  <a:ext uri="{FF2B5EF4-FFF2-40B4-BE49-F238E27FC236}">
                    <a16:creationId xmlns:a16="http://schemas.microsoft.com/office/drawing/2014/main" id="{5B825D33-8918-4394-98BE-2A364235E670}"/>
                  </a:ext>
                </a:extLst>
              </p:cNvPr>
              <p:cNvSpPr>
                <a:spLocks/>
              </p:cNvSpPr>
              <p:nvPr/>
            </p:nvSpPr>
            <p:spPr bwMode="auto">
              <a:xfrm>
                <a:off x="3286126" y="3208338"/>
                <a:ext cx="463550" cy="284163"/>
              </a:xfrm>
              <a:custGeom>
                <a:avLst/>
                <a:gdLst>
                  <a:gd name="T0" fmla="*/ 0 w 93"/>
                  <a:gd name="T1" fmla="*/ 11 h 57"/>
                  <a:gd name="T2" fmla="*/ 60 w 93"/>
                  <a:gd name="T3" fmla="*/ 24 h 57"/>
                  <a:gd name="T4" fmla="*/ 93 w 93"/>
                  <a:gd name="T5" fmla="*/ 57 h 57"/>
                </a:gdLst>
                <a:ahLst/>
                <a:cxnLst>
                  <a:cxn ang="0">
                    <a:pos x="T0" y="T1"/>
                  </a:cxn>
                  <a:cxn ang="0">
                    <a:pos x="T2" y="T3"/>
                  </a:cxn>
                  <a:cxn ang="0">
                    <a:pos x="T4" y="T5"/>
                  </a:cxn>
                </a:cxnLst>
                <a:rect l="0" t="0" r="r" b="b"/>
                <a:pathLst>
                  <a:path w="93" h="57">
                    <a:moveTo>
                      <a:pt x="0" y="11"/>
                    </a:moveTo>
                    <a:cubicBezTo>
                      <a:pt x="7" y="0"/>
                      <a:pt x="34" y="6"/>
                      <a:pt x="60" y="24"/>
                    </a:cubicBezTo>
                    <a:cubicBezTo>
                      <a:pt x="76" y="34"/>
                      <a:pt x="87" y="47"/>
                      <a:pt x="93" y="57"/>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Freeform 39">
                <a:extLst>
                  <a:ext uri="{FF2B5EF4-FFF2-40B4-BE49-F238E27FC236}">
                    <a16:creationId xmlns:a16="http://schemas.microsoft.com/office/drawing/2014/main" id="{6EBA3A57-FB20-4F7D-9394-F9A6BAD531D6}"/>
                  </a:ext>
                </a:extLst>
              </p:cNvPr>
              <p:cNvSpPr>
                <a:spLocks/>
              </p:cNvSpPr>
              <p:nvPr/>
            </p:nvSpPr>
            <p:spPr bwMode="auto">
              <a:xfrm>
                <a:off x="3290888" y="3333750"/>
                <a:ext cx="468313" cy="293688"/>
              </a:xfrm>
              <a:custGeom>
                <a:avLst/>
                <a:gdLst>
                  <a:gd name="T0" fmla="*/ 94 w 94"/>
                  <a:gd name="T1" fmla="*/ 49 h 59"/>
                  <a:gd name="T2" fmla="*/ 34 w 94"/>
                  <a:gd name="T3" fmla="*/ 36 h 59"/>
                  <a:gd name="T4" fmla="*/ 0 w 94"/>
                  <a:gd name="T5" fmla="*/ 0 h 59"/>
                </a:gdLst>
                <a:ahLst/>
                <a:cxnLst>
                  <a:cxn ang="0">
                    <a:pos x="T0" y="T1"/>
                  </a:cxn>
                  <a:cxn ang="0">
                    <a:pos x="T2" y="T3"/>
                  </a:cxn>
                  <a:cxn ang="0">
                    <a:pos x="T4" y="T5"/>
                  </a:cxn>
                </a:cxnLst>
                <a:rect l="0" t="0" r="r" b="b"/>
                <a:pathLst>
                  <a:path w="94" h="59">
                    <a:moveTo>
                      <a:pt x="94" y="49"/>
                    </a:moveTo>
                    <a:cubicBezTo>
                      <a:pt x="88" y="59"/>
                      <a:pt x="61" y="53"/>
                      <a:pt x="34" y="36"/>
                    </a:cubicBezTo>
                    <a:cubicBezTo>
                      <a:pt x="18" y="24"/>
                      <a:pt x="5" y="11"/>
                      <a:pt x="0" y="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Freeform 40">
                <a:extLst>
                  <a:ext uri="{FF2B5EF4-FFF2-40B4-BE49-F238E27FC236}">
                    <a16:creationId xmlns:a16="http://schemas.microsoft.com/office/drawing/2014/main" id="{6583727F-F460-4E4A-98AB-7E91ADD97E50}"/>
                  </a:ext>
                </a:extLst>
              </p:cNvPr>
              <p:cNvSpPr>
                <a:spLocks/>
              </p:cNvSpPr>
              <p:nvPr/>
            </p:nvSpPr>
            <p:spPr bwMode="auto">
              <a:xfrm>
                <a:off x="3355976" y="3263900"/>
                <a:ext cx="438150" cy="338138"/>
              </a:xfrm>
              <a:custGeom>
                <a:avLst/>
                <a:gdLst>
                  <a:gd name="T0" fmla="*/ 81 w 88"/>
                  <a:gd name="T1" fmla="*/ 0 h 68"/>
                  <a:gd name="T2" fmla="*/ 46 w 88"/>
                  <a:gd name="T3" fmla="*/ 50 h 68"/>
                  <a:gd name="T4" fmla="*/ 16 w 88"/>
                  <a:gd name="T5" fmla="*/ 65 h 68"/>
                  <a:gd name="T6" fmla="*/ 0 w 88"/>
                  <a:gd name="T7" fmla="*/ 68 h 68"/>
                </a:gdLst>
                <a:ahLst/>
                <a:cxnLst>
                  <a:cxn ang="0">
                    <a:pos x="T0" y="T1"/>
                  </a:cxn>
                  <a:cxn ang="0">
                    <a:pos x="T2" y="T3"/>
                  </a:cxn>
                  <a:cxn ang="0">
                    <a:pos x="T4" y="T5"/>
                  </a:cxn>
                  <a:cxn ang="0">
                    <a:pos x="T6" y="T7"/>
                  </a:cxn>
                </a:cxnLst>
                <a:rect l="0" t="0" r="r" b="b"/>
                <a:pathLst>
                  <a:path w="88" h="68">
                    <a:moveTo>
                      <a:pt x="81" y="0"/>
                    </a:moveTo>
                    <a:cubicBezTo>
                      <a:pt x="88" y="10"/>
                      <a:pt x="72" y="32"/>
                      <a:pt x="46" y="50"/>
                    </a:cubicBezTo>
                    <a:cubicBezTo>
                      <a:pt x="36" y="57"/>
                      <a:pt x="25" y="62"/>
                      <a:pt x="16" y="65"/>
                    </a:cubicBezTo>
                    <a:cubicBezTo>
                      <a:pt x="10" y="67"/>
                      <a:pt x="4" y="68"/>
                      <a:pt x="0" y="68"/>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Freeform 41">
                <a:extLst>
                  <a:ext uri="{FF2B5EF4-FFF2-40B4-BE49-F238E27FC236}">
                    <a16:creationId xmlns:a16="http://schemas.microsoft.com/office/drawing/2014/main" id="{198C17DD-C45B-410B-B3BA-674842334612}"/>
                  </a:ext>
                </a:extLst>
              </p:cNvPr>
              <p:cNvSpPr>
                <a:spLocks/>
              </p:cNvSpPr>
              <p:nvPr/>
            </p:nvSpPr>
            <p:spPr bwMode="auto">
              <a:xfrm>
                <a:off x="3251201" y="3238500"/>
                <a:ext cx="442913" cy="338138"/>
              </a:xfrm>
              <a:custGeom>
                <a:avLst/>
                <a:gdLst>
                  <a:gd name="T0" fmla="*/ 7 w 89"/>
                  <a:gd name="T1" fmla="*/ 68 h 68"/>
                  <a:gd name="T2" fmla="*/ 42 w 89"/>
                  <a:gd name="T3" fmla="*/ 18 h 68"/>
                  <a:gd name="T4" fmla="*/ 89 w 89"/>
                  <a:gd name="T5" fmla="*/ 0 h 68"/>
                </a:gdLst>
                <a:ahLst/>
                <a:cxnLst>
                  <a:cxn ang="0">
                    <a:pos x="T0" y="T1"/>
                  </a:cxn>
                  <a:cxn ang="0">
                    <a:pos x="T2" y="T3"/>
                  </a:cxn>
                  <a:cxn ang="0">
                    <a:pos x="T4" y="T5"/>
                  </a:cxn>
                </a:cxnLst>
                <a:rect l="0" t="0" r="r" b="b"/>
                <a:pathLst>
                  <a:path w="89" h="68">
                    <a:moveTo>
                      <a:pt x="7" y="68"/>
                    </a:moveTo>
                    <a:cubicBezTo>
                      <a:pt x="0" y="58"/>
                      <a:pt x="16" y="36"/>
                      <a:pt x="42" y="18"/>
                    </a:cubicBezTo>
                    <a:cubicBezTo>
                      <a:pt x="59" y="7"/>
                      <a:pt x="77" y="0"/>
                      <a:pt x="89" y="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Oval 42">
                <a:extLst>
                  <a:ext uri="{FF2B5EF4-FFF2-40B4-BE49-F238E27FC236}">
                    <a16:creationId xmlns:a16="http://schemas.microsoft.com/office/drawing/2014/main" id="{3981273E-1C4D-4BD3-B5ED-73415E24F32C}"/>
                  </a:ext>
                </a:extLst>
              </p:cNvPr>
              <p:cNvSpPr>
                <a:spLocks noChangeArrowheads="1"/>
              </p:cNvSpPr>
              <p:nvPr/>
            </p:nvSpPr>
            <p:spPr bwMode="auto">
              <a:xfrm>
                <a:off x="3505201" y="3403600"/>
                <a:ext cx="34925" cy="396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29" name="TextBox 328">
              <a:extLst>
                <a:ext uri="{FF2B5EF4-FFF2-40B4-BE49-F238E27FC236}">
                  <a16:creationId xmlns:a16="http://schemas.microsoft.com/office/drawing/2014/main" id="{0337EEFF-DE7D-4AAA-971F-B71EE0182A9E}"/>
                </a:ext>
              </a:extLst>
            </p:cNvPr>
            <p:cNvSpPr txBox="1"/>
            <p:nvPr/>
          </p:nvSpPr>
          <p:spPr>
            <a:xfrm>
              <a:off x="3232150" y="4116051"/>
              <a:ext cx="635001" cy="431245"/>
            </a:xfrm>
            <a:prstGeom prst="rect">
              <a:avLst/>
            </a:prstGeom>
            <a:noFill/>
          </p:spPr>
          <p:txBody>
            <a:bodyPr wrap="square" lIns="0" tIns="0" rIns="0" bIns="0" rtlCol="0" anchor="ctr" anchorCtr="0">
              <a:noAutofit/>
            </a:bodyPr>
            <a:lstStyle/>
            <a:p>
              <a:pPr algn="ctr"/>
              <a:r>
                <a:rPr lang="en-US" sz="1200" b="1" dirty="0">
                  <a:solidFill>
                    <a:schemeClr val="bg1"/>
                  </a:solidFill>
                </a:rPr>
                <a:t>3.</a:t>
              </a:r>
            </a:p>
          </p:txBody>
        </p:sp>
      </p:grpSp>
      <p:grpSp>
        <p:nvGrpSpPr>
          <p:cNvPr id="347" name="Rühm 346">
            <a:extLst>
              <a:ext uri="{FF2B5EF4-FFF2-40B4-BE49-F238E27FC236}">
                <a16:creationId xmlns:a16="http://schemas.microsoft.com/office/drawing/2014/main" id="{118BE0EE-0823-493D-B481-50E4F8062266}"/>
              </a:ext>
            </a:extLst>
          </p:cNvPr>
          <p:cNvGrpSpPr/>
          <p:nvPr/>
        </p:nvGrpSpPr>
        <p:grpSpPr>
          <a:xfrm>
            <a:off x="4820575" y="2185475"/>
            <a:ext cx="1511300" cy="2361821"/>
            <a:chOff x="4227830" y="2185475"/>
            <a:chExt cx="1511300" cy="2361821"/>
          </a:xfrm>
        </p:grpSpPr>
        <p:sp>
          <p:nvSpPr>
            <p:cNvPr id="11" name="TextBox 10">
              <a:extLst>
                <a:ext uri="{FF2B5EF4-FFF2-40B4-BE49-F238E27FC236}">
                  <a16:creationId xmlns:a16="http://schemas.microsoft.com/office/drawing/2014/main" id="{6BFA62F4-D24B-40BA-BB17-6DB7D19473A0}"/>
                </a:ext>
              </a:extLst>
            </p:cNvPr>
            <p:cNvSpPr txBox="1"/>
            <p:nvPr/>
          </p:nvSpPr>
          <p:spPr>
            <a:xfrm>
              <a:off x="4227830" y="2185475"/>
              <a:ext cx="1511300" cy="369332"/>
            </a:xfrm>
            <a:prstGeom prst="rect">
              <a:avLst/>
            </a:prstGeom>
            <a:noFill/>
          </p:spPr>
          <p:txBody>
            <a:bodyPr wrap="square" lIns="0" tIns="0" rIns="0" bIns="0" rtlCol="0" anchor="b" anchorCtr="0">
              <a:noAutofit/>
            </a:bodyPr>
            <a:lstStyle/>
            <a:p>
              <a:pPr algn="ctr"/>
              <a:r>
                <a:rPr lang="en-US" sz="1200" dirty="0">
                  <a:solidFill>
                    <a:schemeClr val="bg1"/>
                  </a:solidFill>
                </a:rPr>
                <a:t>plant and animal sciences</a:t>
              </a:r>
            </a:p>
          </p:txBody>
        </p:sp>
        <p:grpSp>
          <p:nvGrpSpPr>
            <p:cNvPr id="323" name="Rühm 322">
              <a:extLst>
                <a:ext uri="{FF2B5EF4-FFF2-40B4-BE49-F238E27FC236}">
                  <a16:creationId xmlns:a16="http://schemas.microsoft.com/office/drawing/2014/main" id="{CEB25308-AA6F-47D1-90B1-F9B52EBF5F67}"/>
                </a:ext>
              </a:extLst>
            </p:cNvPr>
            <p:cNvGrpSpPr>
              <a:grpSpLocks noChangeAspect="1"/>
            </p:cNvGrpSpPr>
            <p:nvPr/>
          </p:nvGrpSpPr>
          <p:grpSpPr>
            <a:xfrm>
              <a:off x="4508803" y="2656922"/>
              <a:ext cx="949355" cy="918000"/>
              <a:chOff x="4575176" y="2979738"/>
              <a:chExt cx="865188" cy="836613"/>
            </a:xfrm>
          </p:grpSpPr>
          <p:sp>
            <p:nvSpPr>
              <p:cNvPr id="178" name="Line 67">
                <a:extLst>
                  <a:ext uri="{FF2B5EF4-FFF2-40B4-BE49-F238E27FC236}">
                    <a16:creationId xmlns:a16="http://schemas.microsoft.com/office/drawing/2014/main" id="{E0FD3436-4DE6-4CC4-B526-E5D6B8489059}"/>
                  </a:ext>
                </a:extLst>
              </p:cNvPr>
              <p:cNvSpPr>
                <a:spLocks noChangeShapeType="1"/>
              </p:cNvSpPr>
              <p:nvPr/>
            </p:nvSpPr>
            <p:spPr bwMode="auto">
              <a:xfrm flipV="1">
                <a:off x="4908551" y="3492500"/>
                <a:ext cx="0" cy="254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Line 68">
                <a:extLst>
                  <a:ext uri="{FF2B5EF4-FFF2-40B4-BE49-F238E27FC236}">
                    <a16:creationId xmlns:a16="http://schemas.microsoft.com/office/drawing/2014/main" id="{D0C5D161-599C-427F-B5DE-C895F5D2DD5D}"/>
                  </a:ext>
                </a:extLst>
              </p:cNvPr>
              <p:cNvSpPr>
                <a:spLocks noChangeShapeType="1"/>
              </p:cNvSpPr>
              <p:nvPr/>
            </p:nvSpPr>
            <p:spPr bwMode="auto">
              <a:xfrm flipV="1">
                <a:off x="5102226" y="3492500"/>
                <a:ext cx="0" cy="254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 name="Freeform 69">
                <a:extLst>
                  <a:ext uri="{FF2B5EF4-FFF2-40B4-BE49-F238E27FC236}">
                    <a16:creationId xmlns:a16="http://schemas.microsoft.com/office/drawing/2014/main" id="{44C86FCD-AF5B-494F-B935-52D96B119C1B}"/>
                  </a:ext>
                </a:extLst>
              </p:cNvPr>
              <p:cNvSpPr>
                <a:spLocks/>
              </p:cNvSpPr>
              <p:nvPr/>
            </p:nvSpPr>
            <p:spPr bwMode="auto">
              <a:xfrm>
                <a:off x="4922838" y="3641725"/>
                <a:ext cx="85725" cy="30163"/>
              </a:xfrm>
              <a:custGeom>
                <a:avLst/>
                <a:gdLst>
                  <a:gd name="T0" fmla="*/ 17 w 17"/>
                  <a:gd name="T1" fmla="*/ 0 h 6"/>
                  <a:gd name="T2" fmla="*/ 9 w 17"/>
                  <a:gd name="T3" fmla="*/ 6 h 6"/>
                  <a:gd name="T4" fmla="*/ 0 w 17"/>
                  <a:gd name="T5" fmla="*/ 0 h 6"/>
                </a:gdLst>
                <a:ahLst/>
                <a:cxnLst>
                  <a:cxn ang="0">
                    <a:pos x="T0" y="T1"/>
                  </a:cxn>
                  <a:cxn ang="0">
                    <a:pos x="T2" y="T3"/>
                  </a:cxn>
                  <a:cxn ang="0">
                    <a:pos x="T4" y="T5"/>
                  </a:cxn>
                </a:cxnLst>
                <a:rect l="0" t="0" r="r" b="b"/>
                <a:pathLst>
                  <a:path w="17" h="6">
                    <a:moveTo>
                      <a:pt x="17" y="0"/>
                    </a:moveTo>
                    <a:cubicBezTo>
                      <a:pt x="17" y="3"/>
                      <a:pt x="13" y="6"/>
                      <a:pt x="9" y="6"/>
                    </a:cubicBezTo>
                    <a:cubicBezTo>
                      <a:pt x="4" y="6"/>
                      <a:pt x="0" y="3"/>
                      <a:pt x="0" y="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 name="Freeform 70">
                <a:extLst>
                  <a:ext uri="{FF2B5EF4-FFF2-40B4-BE49-F238E27FC236}">
                    <a16:creationId xmlns:a16="http://schemas.microsoft.com/office/drawing/2014/main" id="{44085E3C-584D-49A7-B6B7-6B6E608FAD21}"/>
                  </a:ext>
                </a:extLst>
              </p:cNvPr>
              <p:cNvSpPr>
                <a:spLocks/>
              </p:cNvSpPr>
              <p:nvPr/>
            </p:nvSpPr>
            <p:spPr bwMode="auto">
              <a:xfrm>
                <a:off x="5008563" y="3602038"/>
                <a:ext cx="84138" cy="69850"/>
              </a:xfrm>
              <a:custGeom>
                <a:avLst/>
                <a:gdLst>
                  <a:gd name="T0" fmla="*/ 17 w 17"/>
                  <a:gd name="T1" fmla="*/ 8 h 14"/>
                  <a:gd name="T2" fmla="*/ 8 w 17"/>
                  <a:gd name="T3" fmla="*/ 14 h 14"/>
                  <a:gd name="T4" fmla="*/ 0 w 17"/>
                  <a:gd name="T5" fmla="*/ 8 h 14"/>
                  <a:gd name="T6" fmla="*/ 0 w 17"/>
                  <a:gd name="T7" fmla="*/ 0 h 14"/>
                </a:gdLst>
                <a:ahLst/>
                <a:cxnLst>
                  <a:cxn ang="0">
                    <a:pos x="T0" y="T1"/>
                  </a:cxn>
                  <a:cxn ang="0">
                    <a:pos x="T2" y="T3"/>
                  </a:cxn>
                  <a:cxn ang="0">
                    <a:pos x="T4" y="T5"/>
                  </a:cxn>
                  <a:cxn ang="0">
                    <a:pos x="T6" y="T7"/>
                  </a:cxn>
                </a:cxnLst>
                <a:rect l="0" t="0" r="r" b="b"/>
                <a:pathLst>
                  <a:path w="17" h="14">
                    <a:moveTo>
                      <a:pt x="17" y="8"/>
                    </a:moveTo>
                    <a:cubicBezTo>
                      <a:pt x="17" y="11"/>
                      <a:pt x="13" y="14"/>
                      <a:pt x="8" y="14"/>
                    </a:cubicBezTo>
                    <a:cubicBezTo>
                      <a:pt x="4" y="14"/>
                      <a:pt x="0" y="11"/>
                      <a:pt x="0" y="8"/>
                    </a:cubicBezTo>
                    <a:cubicBezTo>
                      <a:pt x="0" y="0"/>
                      <a:pt x="0" y="0"/>
                      <a:pt x="0" y="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 name="Freeform 71">
                <a:extLst>
                  <a:ext uri="{FF2B5EF4-FFF2-40B4-BE49-F238E27FC236}">
                    <a16:creationId xmlns:a16="http://schemas.microsoft.com/office/drawing/2014/main" id="{750978C5-1099-4974-B481-9887A7F3FE50}"/>
                  </a:ext>
                </a:extLst>
              </p:cNvPr>
              <p:cNvSpPr>
                <a:spLocks/>
              </p:cNvSpPr>
              <p:nvPr/>
            </p:nvSpPr>
            <p:spPr bwMode="auto">
              <a:xfrm>
                <a:off x="4813301" y="3084513"/>
                <a:ext cx="388938" cy="661988"/>
              </a:xfrm>
              <a:custGeom>
                <a:avLst/>
                <a:gdLst>
                  <a:gd name="T0" fmla="*/ 60 w 78"/>
                  <a:gd name="T1" fmla="*/ 53 h 133"/>
                  <a:gd name="T2" fmla="*/ 52 w 78"/>
                  <a:gd name="T3" fmla="*/ 0 h 133"/>
                  <a:gd name="T4" fmla="*/ 49 w 78"/>
                  <a:gd name="T5" fmla="*/ 43 h 133"/>
                  <a:gd name="T6" fmla="*/ 29 w 78"/>
                  <a:gd name="T7" fmla="*/ 43 h 133"/>
                  <a:gd name="T8" fmla="*/ 25 w 78"/>
                  <a:gd name="T9" fmla="*/ 0 h 133"/>
                  <a:gd name="T10" fmla="*/ 18 w 78"/>
                  <a:gd name="T11" fmla="*/ 53 h 133"/>
                  <a:gd name="T12" fmla="*/ 2 w 78"/>
                  <a:gd name="T13" fmla="*/ 96 h 133"/>
                  <a:gd name="T14" fmla="*/ 39 w 78"/>
                  <a:gd name="T15" fmla="*/ 133 h 133"/>
                  <a:gd name="T16" fmla="*/ 75 w 78"/>
                  <a:gd name="T17" fmla="*/ 96 h 133"/>
                  <a:gd name="T18" fmla="*/ 65 w 78"/>
                  <a:gd name="T19" fmla="*/ 6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133">
                    <a:moveTo>
                      <a:pt x="60" y="53"/>
                    </a:moveTo>
                    <a:cubicBezTo>
                      <a:pt x="72" y="26"/>
                      <a:pt x="66" y="0"/>
                      <a:pt x="52" y="0"/>
                    </a:cubicBezTo>
                    <a:cubicBezTo>
                      <a:pt x="38" y="0"/>
                      <a:pt x="49" y="25"/>
                      <a:pt x="49" y="43"/>
                    </a:cubicBezTo>
                    <a:cubicBezTo>
                      <a:pt x="43" y="40"/>
                      <a:pt x="35" y="40"/>
                      <a:pt x="29" y="43"/>
                    </a:cubicBezTo>
                    <a:cubicBezTo>
                      <a:pt x="29" y="25"/>
                      <a:pt x="40" y="0"/>
                      <a:pt x="25" y="0"/>
                    </a:cubicBezTo>
                    <a:cubicBezTo>
                      <a:pt x="11" y="0"/>
                      <a:pt x="6" y="26"/>
                      <a:pt x="18" y="53"/>
                    </a:cubicBezTo>
                    <a:cubicBezTo>
                      <a:pt x="9" y="66"/>
                      <a:pt x="4" y="81"/>
                      <a:pt x="2" y="96"/>
                    </a:cubicBezTo>
                    <a:cubicBezTo>
                      <a:pt x="0" y="120"/>
                      <a:pt x="17" y="133"/>
                      <a:pt x="39" y="133"/>
                    </a:cubicBezTo>
                    <a:cubicBezTo>
                      <a:pt x="60" y="133"/>
                      <a:pt x="78" y="120"/>
                      <a:pt x="75" y="96"/>
                    </a:cubicBezTo>
                    <a:cubicBezTo>
                      <a:pt x="74" y="84"/>
                      <a:pt x="71" y="77"/>
                      <a:pt x="65" y="66"/>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Freeform 72">
                <a:extLst>
                  <a:ext uri="{FF2B5EF4-FFF2-40B4-BE49-F238E27FC236}">
                    <a16:creationId xmlns:a16="http://schemas.microsoft.com/office/drawing/2014/main" id="{B501C068-28C1-4C28-9156-CD3864DC1388}"/>
                  </a:ext>
                </a:extLst>
              </p:cNvPr>
              <p:cNvSpPr>
                <a:spLocks/>
              </p:cNvSpPr>
              <p:nvPr/>
            </p:nvSpPr>
            <p:spPr bwMode="auto">
              <a:xfrm>
                <a:off x="4575176" y="2979738"/>
                <a:ext cx="865188" cy="836613"/>
              </a:xfrm>
              <a:custGeom>
                <a:avLst/>
                <a:gdLst>
                  <a:gd name="T0" fmla="*/ 101 w 174"/>
                  <a:gd name="T1" fmla="*/ 166 h 168"/>
                  <a:gd name="T2" fmla="*/ 166 w 174"/>
                  <a:gd name="T3" fmla="*/ 73 h 168"/>
                  <a:gd name="T4" fmla="*/ 73 w 174"/>
                  <a:gd name="T5" fmla="*/ 7 h 168"/>
                  <a:gd name="T6" fmla="*/ 7 w 174"/>
                  <a:gd name="T7" fmla="*/ 101 h 168"/>
                  <a:gd name="T8" fmla="*/ 87 w 174"/>
                  <a:gd name="T9" fmla="*/ 167 h 168"/>
                </a:gdLst>
                <a:ahLst/>
                <a:cxnLst>
                  <a:cxn ang="0">
                    <a:pos x="T0" y="T1"/>
                  </a:cxn>
                  <a:cxn ang="0">
                    <a:pos x="T2" y="T3"/>
                  </a:cxn>
                  <a:cxn ang="0">
                    <a:pos x="T4" y="T5"/>
                  </a:cxn>
                  <a:cxn ang="0">
                    <a:pos x="T6" y="T7"/>
                  </a:cxn>
                  <a:cxn ang="0">
                    <a:pos x="T8" y="T9"/>
                  </a:cxn>
                </a:cxnLst>
                <a:rect l="0" t="0" r="r" b="b"/>
                <a:pathLst>
                  <a:path w="174" h="168">
                    <a:moveTo>
                      <a:pt x="101" y="166"/>
                    </a:moveTo>
                    <a:cubicBezTo>
                      <a:pt x="145" y="159"/>
                      <a:pt x="174" y="117"/>
                      <a:pt x="166" y="73"/>
                    </a:cubicBezTo>
                    <a:cubicBezTo>
                      <a:pt x="159" y="29"/>
                      <a:pt x="117" y="0"/>
                      <a:pt x="73" y="7"/>
                    </a:cubicBezTo>
                    <a:cubicBezTo>
                      <a:pt x="29" y="15"/>
                      <a:pt x="0" y="57"/>
                      <a:pt x="7" y="101"/>
                    </a:cubicBezTo>
                    <a:cubicBezTo>
                      <a:pt x="14" y="139"/>
                      <a:pt x="48" y="168"/>
                      <a:pt x="87" y="167"/>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 name="Freeform 73">
                <a:extLst>
                  <a:ext uri="{FF2B5EF4-FFF2-40B4-BE49-F238E27FC236}">
                    <a16:creationId xmlns:a16="http://schemas.microsoft.com/office/drawing/2014/main" id="{8D453EA8-ACF7-4094-9938-99AF6FCC063A}"/>
                  </a:ext>
                </a:extLst>
              </p:cNvPr>
              <p:cNvSpPr>
                <a:spLocks/>
              </p:cNvSpPr>
              <p:nvPr/>
            </p:nvSpPr>
            <p:spPr bwMode="auto">
              <a:xfrm>
                <a:off x="4978401" y="3571875"/>
                <a:ext cx="58738" cy="30163"/>
              </a:xfrm>
              <a:custGeom>
                <a:avLst/>
                <a:gdLst>
                  <a:gd name="T0" fmla="*/ 12 w 12"/>
                  <a:gd name="T1" fmla="*/ 0 h 6"/>
                  <a:gd name="T2" fmla="*/ 6 w 12"/>
                  <a:gd name="T3" fmla="*/ 6 h 6"/>
                  <a:gd name="T4" fmla="*/ 0 w 12"/>
                  <a:gd name="T5" fmla="*/ 0 h 6"/>
                </a:gdLst>
                <a:ahLst/>
                <a:cxnLst>
                  <a:cxn ang="0">
                    <a:pos x="T0" y="T1"/>
                  </a:cxn>
                  <a:cxn ang="0">
                    <a:pos x="T2" y="T3"/>
                  </a:cxn>
                  <a:cxn ang="0">
                    <a:pos x="T4" y="T5"/>
                  </a:cxn>
                </a:cxnLst>
                <a:rect l="0" t="0" r="r" b="b"/>
                <a:pathLst>
                  <a:path w="12" h="6">
                    <a:moveTo>
                      <a:pt x="12" y="0"/>
                    </a:moveTo>
                    <a:cubicBezTo>
                      <a:pt x="12" y="4"/>
                      <a:pt x="9" y="6"/>
                      <a:pt x="6" y="6"/>
                    </a:cubicBezTo>
                    <a:cubicBezTo>
                      <a:pt x="3" y="6"/>
                      <a:pt x="0" y="4"/>
                      <a:pt x="0" y="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85" name="Line 74">
              <a:extLst>
                <a:ext uri="{FF2B5EF4-FFF2-40B4-BE49-F238E27FC236}">
                  <a16:creationId xmlns:a16="http://schemas.microsoft.com/office/drawing/2014/main" id="{C982BA0F-C4B8-46CB-97AC-20E5ACC1941C}"/>
                </a:ext>
              </a:extLst>
            </p:cNvPr>
            <p:cNvSpPr>
              <a:spLocks noChangeShapeType="1"/>
            </p:cNvSpPr>
            <p:nvPr/>
          </p:nvSpPr>
          <p:spPr bwMode="auto">
            <a:xfrm flipV="1">
              <a:off x="4983480" y="3668955"/>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 name="TextBox 330">
              <a:extLst>
                <a:ext uri="{FF2B5EF4-FFF2-40B4-BE49-F238E27FC236}">
                  <a16:creationId xmlns:a16="http://schemas.microsoft.com/office/drawing/2014/main" id="{CE2FC420-FD2A-41CE-8B44-6574684BD3B4}"/>
                </a:ext>
              </a:extLst>
            </p:cNvPr>
            <p:cNvSpPr txBox="1"/>
            <p:nvPr/>
          </p:nvSpPr>
          <p:spPr>
            <a:xfrm>
              <a:off x="4665980" y="4116051"/>
              <a:ext cx="635001" cy="431245"/>
            </a:xfrm>
            <a:prstGeom prst="rect">
              <a:avLst/>
            </a:prstGeom>
            <a:noFill/>
          </p:spPr>
          <p:txBody>
            <a:bodyPr wrap="square" lIns="0" tIns="0" rIns="0" bIns="0" rtlCol="0" anchor="ctr" anchorCtr="0">
              <a:noAutofit/>
            </a:bodyPr>
            <a:lstStyle/>
            <a:p>
              <a:pPr algn="ctr"/>
              <a:r>
                <a:rPr lang="en-US" sz="1200" b="1" dirty="0">
                  <a:solidFill>
                    <a:schemeClr val="bg1"/>
                  </a:solidFill>
                </a:rPr>
                <a:t>5.</a:t>
              </a:r>
            </a:p>
          </p:txBody>
        </p:sp>
      </p:grpSp>
      <p:grpSp>
        <p:nvGrpSpPr>
          <p:cNvPr id="342" name="Rühm 341">
            <a:extLst>
              <a:ext uri="{FF2B5EF4-FFF2-40B4-BE49-F238E27FC236}">
                <a16:creationId xmlns:a16="http://schemas.microsoft.com/office/drawing/2014/main" id="{73FB81E9-F233-4C66-94C6-AD6CD3630ADA}"/>
              </a:ext>
            </a:extLst>
          </p:cNvPr>
          <p:cNvGrpSpPr/>
          <p:nvPr/>
        </p:nvGrpSpPr>
        <p:grpSpPr>
          <a:xfrm>
            <a:off x="7056265" y="2185475"/>
            <a:ext cx="1511300" cy="2361821"/>
            <a:chOff x="5726907" y="2185475"/>
            <a:chExt cx="1511300" cy="2361821"/>
          </a:xfrm>
        </p:grpSpPr>
        <p:sp>
          <p:nvSpPr>
            <p:cNvPr id="12" name="TextBox 11">
              <a:extLst>
                <a:ext uri="{FF2B5EF4-FFF2-40B4-BE49-F238E27FC236}">
                  <a16:creationId xmlns:a16="http://schemas.microsoft.com/office/drawing/2014/main" id="{7AA271ED-C6F6-466A-85C9-C6F0792C867E}"/>
                </a:ext>
              </a:extLst>
            </p:cNvPr>
            <p:cNvSpPr txBox="1"/>
            <p:nvPr/>
          </p:nvSpPr>
          <p:spPr>
            <a:xfrm>
              <a:off x="5726907" y="2185475"/>
              <a:ext cx="1511300" cy="369332"/>
            </a:xfrm>
            <a:prstGeom prst="rect">
              <a:avLst/>
            </a:prstGeom>
            <a:noFill/>
          </p:spPr>
          <p:txBody>
            <a:bodyPr wrap="square" lIns="0" tIns="0" rIns="0" bIns="0" rtlCol="0" anchor="b" anchorCtr="0">
              <a:noAutofit/>
            </a:bodyPr>
            <a:lstStyle/>
            <a:p>
              <a:pPr algn="ctr"/>
              <a:r>
                <a:rPr lang="en-US" sz="1200" dirty="0">
                  <a:solidFill>
                    <a:schemeClr val="bg1"/>
                  </a:solidFill>
                </a:rPr>
                <a:t>microbiology</a:t>
              </a:r>
            </a:p>
          </p:txBody>
        </p:sp>
        <p:sp>
          <p:nvSpPr>
            <p:cNvPr id="200" name="Line 89">
              <a:extLst>
                <a:ext uri="{FF2B5EF4-FFF2-40B4-BE49-F238E27FC236}">
                  <a16:creationId xmlns:a16="http://schemas.microsoft.com/office/drawing/2014/main" id="{152544B5-E904-48DA-8DB5-5516CD333222}"/>
                </a:ext>
              </a:extLst>
            </p:cNvPr>
            <p:cNvSpPr>
              <a:spLocks noChangeShapeType="1"/>
            </p:cNvSpPr>
            <p:nvPr/>
          </p:nvSpPr>
          <p:spPr bwMode="auto">
            <a:xfrm>
              <a:off x="6482557" y="3668955"/>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24" name="Rühm 323">
              <a:extLst>
                <a:ext uri="{FF2B5EF4-FFF2-40B4-BE49-F238E27FC236}">
                  <a16:creationId xmlns:a16="http://schemas.microsoft.com/office/drawing/2014/main" id="{F3FEF0FC-342B-4EC7-8551-440E122B4AAF}"/>
                </a:ext>
              </a:extLst>
            </p:cNvPr>
            <p:cNvGrpSpPr>
              <a:grpSpLocks noChangeAspect="1"/>
            </p:cNvGrpSpPr>
            <p:nvPr/>
          </p:nvGrpSpPr>
          <p:grpSpPr>
            <a:xfrm>
              <a:off x="6005162" y="2656923"/>
              <a:ext cx="954791" cy="918000"/>
              <a:chOff x="6057901" y="2979738"/>
              <a:chExt cx="865188" cy="831850"/>
            </a:xfrm>
          </p:grpSpPr>
          <p:sp>
            <p:nvSpPr>
              <p:cNvPr id="201" name="Freeform 90">
                <a:extLst>
                  <a:ext uri="{FF2B5EF4-FFF2-40B4-BE49-F238E27FC236}">
                    <a16:creationId xmlns:a16="http://schemas.microsoft.com/office/drawing/2014/main" id="{D23679D7-1B8A-4C07-BEC2-849D66E244AC}"/>
                  </a:ext>
                </a:extLst>
              </p:cNvPr>
              <p:cNvSpPr>
                <a:spLocks/>
              </p:cNvSpPr>
              <p:nvPr/>
            </p:nvSpPr>
            <p:spPr bwMode="auto">
              <a:xfrm>
                <a:off x="6057901" y="2979738"/>
                <a:ext cx="865188" cy="831850"/>
              </a:xfrm>
              <a:custGeom>
                <a:avLst/>
                <a:gdLst>
                  <a:gd name="T0" fmla="*/ 101 w 174"/>
                  <a:gd name="T1" fmla="*/ 166 h 167"/>
                  <a:gd name="T2" fmla="*/ 166 w 174"/>
                  <a:gd name="T3" fmla="*/ 73 h 167"/>
                  <a:gd name="T4" fmla="*/ 73 w 174"/>
                  <a:gd name="T5" fmla="*/ 8 h 167"/>
                  <a:gd name="T6" fmla="*/ 7 w 174"/>
                  <a:gd name="T7" fmla="*/ 101 h 167"/>
                  <a:gd name="T8" fmla="*/ 87 w 174"/>
                  <a:gd name="T9" fmla="*/ 167 h 167"/>
                </a:gdLst>
                <a:ahLst/>
                <a:cxnLst>
                  <a:cxn ang="0">
                    <a:pos x="T0" y="T1"/>
                  </a:cxn>
                  <a:cxn ang="0">
                    <a:pos x="T2" y="T3"/>
                  </a:cxn>
                  <a:cxn ang="0">
                    <a:pos x="T4" y="T5"/>
                  </a:cxn>
                  <a:cxn ang="0">
                    <a:pos x="T6" y="T7"/>
                  </a:cxn>
                  <a:cxn ang="0">
                    <a:pos x="T8" y="T9"/>
                  </a:cxn>
                </a:cxnLst>
                <a:rect l="0" t="0" r="r" b="b"/>
                <a:pathLst>
                  <a:path w="174" h="167">
                    <a:moveTo>
                      <a:pt x="101" y="166"/>
                    </a:moveTo>
                    <a:cubicBezTo>
                      <a:pt x="144" y="158"/>
                      <a:pt x="174" y="117"/>
                      <a:pt x="166" y="73"/>
                    </a:cubicBezTo>
                    <a:cubicBezTo>
                      <a:pt x="158" y="29"/>
                      <a:pt x="117" y="0"/>
                      <a:pt x="73" y="8"/>
                    </a:cubicBezTo>
                    <a:cubicBezTo>
                      <a:pt x="29" y="15"/>
                      <a:pt x="0" y="57"/>
                      <a:pt x="7" y="101"/>
                    </a:cubicBezTo>
                    <a:cubicBezTo>
                      <a:pt x="14" y="139"/>
                      <a:pt x="48" y="167"/>
                      <a:pt x="87" y="167"/>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 name="Freeform 91">
                <a:extLst>
                  <a:ext uri="{FF2B5EF4-FFF2-40B4-BE49-F238E27FC236}">
                    <a16:creationId xmlns:a16="http://schemas.microsoft.com/office/drawing/2014/main" id="{3632E671-91CB-4465-B20E-B297CD7EB17A}"/>
                  </a:ext>
                </a:extLst>
              </p:cNvPr>
              <p:cNvSpPr>
                <a:spLocks/>
              </p:cNvSpPr>
              <p:nvPr/>
            </p:nvSpPr>
            <p:spPr bwMode="auto">
              <a:xfrm>
                <a:off x="6176963" y="3084513"/>
                <a:ext cx="596900" cy="582613"/>
              </a:xfrm>
              <a:custGeom>
                <a:avLst/>
                <a:gdLst>
                  <a:gd name="T0" fmla="*/ 89 w 120"/>
                  <a:gd name="T1" fmla="*/ 13 h 117"/>
                  <a:gd name="T2" fmla="*/ 104 w 120"/>
                  <a:gd name="T3" fmla="*/ 86 h 117"/>
                  <a:gd name="T4" fmla="*/ 31 w 120"/>
                  <a:gd name="T5" fmla="*/ 102 h 117"/>
                  <a:gd name="T6" fmla="*/ 16 w 120"/>
                  <a:gd name="T7" fmla="*/ 29 h 117"/>
                  <a:gd name="T8" fmla="*/ 74 w 120"/>
                  <a:gd name="T9" fmla="*/ 7 h 117"/>
                </a:gdLst>
                <a:ahLst/>
                <a:cxnLst>
                  <a:cxn ang="0">
                    <a:pos x="T0" y="T1"/>
                  </a:cxn>
                  <a:cxn ang="0">
                    <a:pos x="T2" y="T3"/>
                  </a:cxn>
                  <a:cxn ang="0">
                    <a:pos x="T4" y="T5"/>
                  </a:cxn>
                  <a:cxn ang="0">
                    <a:pos x="T6" y="T7"/>
                  </a:cxn>
                  <a:cxn ang="0">
                    <a:pos x="T8" y="T9"/>
                  </a:cxn>
                </a:cxnLst>
                <a:rect l="0" t="0" r="r" b="b"/>
                <a:pathLst>
                  <a:path w="120" h="117">
                    <a:moveTo>
                      <a:pt x="89" y="13"/>
                    </a:moveTo>
                    <a:cubicBezTo>
                      <a:pt x="113" y="29"/>
                      <a:pt x="120" y="62"/>
                      <a:pt x="104" y="86"/>
                    </a:cubicBezTo>
                    <a:cubicBezTo>
                      <a:pt x="88" y="110"/>
                      <a:pt x="56" y="117"/>
                      <a:pt x="31" y="102"/>
                    </a:cubicBezTo>
                    <a:cubicBezTo>
                      <a:pt x="7" y="86"/>
                      <a:pt x="0" y="53"/>
                      <a:pt x="16" y="29"/>
                    </a:cubicBezTo>
                    <a:cubicBezTo>
                      <a:pt x="28" y="9"/>
                      <a:pt x="52" y="0"/>
                      <a:pt x="74" y="7"/>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 name="Line 92">
                <a:extLst>
                  <a:ext uri="{FF2B5EF4-FFF2-40B4-BE49-F238E27FC236}">
                    <a16:creationId xmlns:a16="http://schemas.microsoft.com/office/drawing/2014/main" id="{943BA300-0C3E-4D65-B981-300099C39265}"/>
                  </a:ext>
                </a:extLst>
              </p:cNvPr>
              <p:cNvSpPr>
                <a:spLocks noChangeShapeType="1"/>
              </p:cNvSpPr>
              <p:nvPr/>
            </p:nvSpPr>
            <p:spPr bwMode="auto">
              <a:xfrm>
                <a:off x="6584951" y="3662363"/>
                <a:ext cx="25400" cy="635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 name="Freeform 93">
                <a:extLst>
                  <a:ext uri="{FF2B5EF4-FFF2-40B4-BE49-F238E27FC236}">
                    <a16:creationId xmlns:a16="http://schemas.microsoft.com/office/drawing/2014/main" id="{6BDC7286-AFEC-450C-88A4-D20DEB146A6F}"/>
                  </a:ext>
                </a:extLst>
              </p:cNvPr>
              <p:cNvSpPr>
                <a:spLocks/>
              </p:cNvSpPr>
              <p:nvPr/>
            </p:nvSpPr>
            <p:spPr bwMode="auto">
              <a:xfrm>
                <a:off x="6300788" y="3303588"/>
                <a:ext cx="60325" cy="109538"/>
              </a:xfrm>
              <a:custGeom>
                <a:avLst/>
                <a:gdLst>
                  <a:gd name="T0" fmla="*/ 6 w 12"/>
                  <a:gd name="T1" fmla="*/ 0 h 22"/>
                  <a:gd name="T2" fmla="*/ 6 w 12"/>
                  <a:gd name="T3" fmla="*/ 0 h 22"/>
                  <a:gd name="T4" fmla="*/ 12 w 12"/>
                  <a:gd name="T5" fmla="*/ 6 h 22"/>
                  <a:gd name="T6" fmla="*/ 12 w 12"/>
                  <a:gd name="T7" fmla="*/ 16 h 22"/>
                  <a:gd name="T8" fmla="*/ 6 w 12"/>
                  <a:gd name="T9" fmla="*/ 22 h 22"/>
                  <a:gd name="T10" fmla="*/ 0 w 12"/>
                  <a:gd name="T11" fmla="*/ 16 h 22"/>
                  <a:gd name="T12" fmla="*/ 0 w 12"/>
                  <a:gd name="T13" fmla="*/ 11 h 22"/>
                </a:gdLst>
                <a:ahLst/>
                <a:cxnLst>
                  <a:cxn ang="0">
                    <a:pos x="T0" y="T1"/>
                  </a:cxn>
                  <a:cxn ang="0">
                    <a:pos x="T2" y="T3"/>
                  </a:cxn>
                  <a:cxn ang="0">
                    <a:pos x="T4" y="T5"/>
                  </a:cxn>
                  <a:cxn ang="0">
                    <a:pos x="T6" y="T7"/>
                  </a:cxn>
                  <a:cxn ang="0">
                    <a:pos x="T8" y="T9"/>
                  </a:cxn>
                  <a:cxn ang="0">
                    <a:pos x="T10" y="T11"/>
                  </a:cxn>
                  <a:cxn ang="0">
                    <a:pos x="T12" y="T13"/>
                  </a:cxn>
                </a:cxnLst>
                <a:rect l="0" t="0" r="r" b="b"/>
                <a:pathLst>
                  <a:path w="12" h="22">
                    <a:moveTo>
                      <a:pt x="6" y="0"/>
                    </a:moveTo>
                    <a:cubicBezTo>
                      <a:pt x="6" y="0"/>
                      <a:pt x="6" y="0"/>
                      <a:pt x="6" y="0"/>
                    </a:cubicBezTo>
                    <a:cubicBezTo>
                      <a:pt x="9" y="0"/>
                      <a:pt x="12" y="2"/>
                      <a:pt x="12" y="6"/>
                    </a:cubicBezTo>
                    <a:cubicBezTo>
                      <a:pt x="12" y="16"/>
                      <a:pt x="12" y="16"/>
                      <a:pt x="12" y="16"/>
                    </a:cubicBezTo>
                    <a:cubicBezTo>
                      <a:pt x="12" y="20"/>
                      <a:pt x="9" y="22"/>
                      <a:pt x="6" y="22"/>
                    </a:cubicBezTo>
                    <a:cubicBezTo>
                      <a:pt x="3" y="22"/>
                      <a:pt x="0" y="20"/>
                      <a:pt x="0" y="16"/>
                    </a:cubicBezTo>
                    <a:cubicBezTo>
                      <a:pt x="0" y="11"/>
                      <a:pt x="0" y="11"/>
                      <a:pt x="0" y="11"/>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 name="Freeform 94">
                <a:extLst>
                  <a:ext uri="{FF2B5EF4-FFF2-40B4-BE49-F238E27FC236}">
                    <a16:creationId xmlns:a16="http://schemas.microsoft.com/office/drawing/2014/main" id="{33B0F3BA-C018-42F9-B997-DCCE5D13697E}"/>
                  </a:ext>
                </a:extLst>
              </p:cNvPr>
              <p:cNvSpPr>
                <a:spLocks/>
              </p:cNvSpPr>
              <p:nvPr/>
            </p:nvSpPr>
            <p:spPr bwMode="auto">
              <a:xfrm>
                <a:off x="6456363" y="3417888"/>
                <a:ext cx="88900" cy="88900"/>
              </a:xfrm>
              <a:custGeom>
                <a:avLst/>
                <a:gdLst>
                  <a:gd name="T0" fmla="*/ 0 w 18"/>
                  <a:gd name="T1" fmla="*/ 9 h 18"/>
                  <a:gd name="T2" fmla="*/ 9 w 18"/>
                  <a:gd name="T3" fmla="*/ 0 h 18"/>
                  <a:gd name="T4" fmla="*/ 18 w 18"/>
                  <a:gd name="T5" fmla="*/ 9 h 18"/>
                  <a:gd name="T6" fmla="*/ 9 w 18"/>
                  <a:gd name="T7" fmla="*/ 18 h 18"/>
                </a:gdLst>
                <a:ahLst/>
                <a:cxnLst>
                  <a:cxn ang="0">
                    <a:pos x="T0" y="T1"/>
                  </a:cxn>
                  <a:cxn ang="0">
                    <a:pos x="T2" y="T3"/>
                  </a:cxn>
                  <a:cxn ang="0">
                    <a:pos x="T4" y="T5"/>
                  </a:cxn>
                  <a:cxn ang="0">
                    <a:pos x="T6" y="T7"/>
                  </a:cxn>
                </a:cxnLst>
                <a:rect l="0" t="0" r="r" b="b"/>
                <a:pathLst>
                  <a:path w="18" h="18">
                    <a:moveTo>
                      <a:pt x="0" y="9"/>
                    </a:moveTo>
                    <a:cubicBezTo>
                      <a:pt x="0" y="4"/>
                      <a:pt x="4" y="0"/>
                      <a:pt x="9" y="0"/>
                    </a:cubicBezTo>
                    <a:cubicBezTo>
                      <a:pt x="14" y="0"/>
                      <a:pt x="18" y="4"/>
                      <a:pt x="18" y="9"/>
                    </a:cubicBezTo>
                    <a:cubicBezTo>
                      <a:pt x="18" y="14"/>
                      <a:pt x="14" y="18"/>
                      <a:pt x="9" y="18"/>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 name="Freeform 95">
                <a:extLst>
                  <a:ext uri="{FF2B5EF4-FFF2-40B4-BE49-F238E27FC236}">
                    <a16:creationId xmlns:a16="http://schemas.microsoft.com/office/drawing/2014/main" id="{15003ED3-A528-4761-A440-AFB070CC6D15}"/>
                  </a:ext>
                </a:extLst>
              </p:cNvPr>
              <p:cNvSpPr>
                <a:spLocks/>
              </p:cNvSpPr>
              <p:nvPr/>
            </p:nvSpPr>
            <p:spPr bwMode="auto">
              <a:xfrm>
                <a:off x="6456363" y="3249613"/>
                <a:ext cx="173038" cy="68263"/>
              </a:xfrm>
              <a:custGeom>
                <a:avLst/>
                <a:gdLst>
                  <a:gd name="T0" fmla="*/ 35 w 35"/>
                  <a:gd name="T1" fmla="*/ 7 h 14"/>
                  <a:gd name="T2" fmla="*/ 35 w 35"/>
                  <a:gd name="T3" fmla="*/ 7 h 14"/>
                  <a:gd name="T4" fmla="*/ 29 w 35"/>
                  <a:gd name="T5" fmla="*/ 14 h 14"/>
                  <a:gd name="T6" fmla="*/ 7 w 35"/>
                  <a:gd name="T7" fmla="*/ 14 h 14"/>
                  <a:gd name="T8" fmla="*/ 0 w 35"/>
                  <a:gd name="T9" fmla="*/ 7 h 14"/>
                  <a:gd name="T10" fmla="*/ 7 w 35"/>
                  <a:gd name="T11" fmla="*/ 0 h 14"/>
                  <a:gd name="T12" fmla="*/ 25 w 35"/>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5" h="14">
                    <a:moveTo>
                      <a:pt x="35" y="7"/>
                    </a:moveTo>
                    <a:cubicBezTo>
                      <a:pt x="35" y="7"/>
                      <a:pt x="35" y="7"/>
                      <a:pt x="35" y="7"/>
                    </a:cubicBezTo>
                    <a:cubicBezTo>
                      <a:pt x="35" y="11"/>
                      <a:pt x="32" y="14"/>
                      <a:pt x="29" y="14"/>
                    </a:cubicBezTo>
                    <a:cubicBezTo>
                      <a:pt x="7" y="14"/>
                      <a:pt x="7" y="14"/>
                      <a:pt x="7" y="14"/>
                    </a:cubicBezTo>
                    <a:cubicBezTo>
                      <a:pt x="3" y="14"/>
                      <a:pt x="0" y="11"/>
                      <a:pt x="0" y="7"/>
                    </a:cubicBezTo>
                    <a:cubicBezTo>
                      <a:pt x="0" y="3"/>
                      <a:pt x="3" y="0"/>
                      <a:pt x="7" y="0"/>
                    </a:cubicBezTo>
                    <a:cubicBezTo>
                      <a:pt x="25" y="0"/>
                      <a:pt x="25" y="0"/>
                      <a:pt x="25" y="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33" name="TextBox 332">
              <a:extLst>
                <a:ext uri="{FF2B5EF4-FFF2-40B4-BE49-F238E27FC236}">
                  <a16:creationId xmlns:a16="http://schemas.microsoft.com/office/drawing/2014/main" id="{F7BB3C78-CFC6-4DE3-8DE9-2D159C6D7E51}"/>
                </a:ext>
              </a:extLst>
            </p:cNvPr>
            <p:cNvSpPr txBox="1"/>
            <p:nvPr/>
          </p:nvSpPr>
          <p:spPr>
            <a:xfrm>
              <a:off x="6165057" y="4116051"/>
              <a:ext cx="635001" cy="431245"/>
            </a:xfrm>
            <a:prstGeom prst="rect">
              <a:avLst/>
            </a:prstGeom>
            <a:noFill/>
          </p:spPr>
          <p:txBody>
            <a:bodyPr wrap="square" lIns="0" tIns="0" rIns="0" bIns="0" rtlCol="0" anchor="ctr" anchorCtr="0">
              <a:noAutofit/>
            </a:bodyPr>
            <a:lstStyle/>
            <a:p>
              <a:pPr algn="ctr"/>
              <a:r>
                <a:rPr lang="en-US" sz="1200" b="1" dirty="0">
                  <a:solidFill>
                    <a:schemeClr val="bg1"/>
                  </a:solidFill>
                </a:rPr>
                <a:t>7.</a:t>
              </a:r>
            </a:p>
          </p:txBody>
        </p:sp>
      </p:grpSp>
      <p:grpSp>
        <p:nvGrpSpPr>
          <p:cNvPr id="340" name="Rühm 339">
            <a:extLst>
              <a:ext uri="{FF2B5EF4-FFF2-40B4-BE49-F238E27FC236}">
                <a16:creationId xmlns:a16="http://schemas.microsoft.com/office/drawing/2014/main" id="{4000FAF8-91D3-47E2-B827-EB2DD9B69235}"/>
              </a:ext>
            </a:extLst>
          </p:cNvPr>
          <p:cNvGrpSpPr/>
          <p:nvPr/>
        </p:nvGrpSpPr>
        <p:grpSpPr>
          <a:xfrm>
            <a:off x="9291955" y="2185475"/>
            <a:ext cx="1511300" cy="2363199"/>
            <a:chOff x="7225984" y="2185475"/>
            <a:chExt cx="1511300" cy="2363199"/>
          </a:xfrm>
        </p:grpSpPr>
        <p:sp>
          <p:nvSpPr>
            <p:cNvPr id="13" name="TextBox 12">
              <a:extLst>
                <a:ext uri="{FF2B5EF4-FFF2-40B4-BE49-F238E27FC236}">
                  <a16:creationId xmlns:a16="http://schemas.microsoft.com/office/drawing/2014/main" id="{D1F0F8C2-E251-453F-80A8-151FD63FC9BA}"/>
                </a:ext>
              </a:extLst>
            </p:cNvPr>
            <p:cNvSpPr txBox="1"/>
            <p:nvPr/>
          </p:nvSpPr>
          <p:spPr>
            <a:xfrm>
              <a:off x="7225984" y="2185475"/>
              <a:ext cx="1511300" cy="369332"/>
            </a:xfrm>
            <a:prstGeom prst="rect">
              <a:avLst/>
            </a:prstGeom>
            <a:noFill/>
          </p:spPr>
          <p:txBody>
            <a:bodyPr wrap="square" lIns="0" tIns="0" rIns="0" bIns="0" rtlCol="0" anchor="b" anchorCtr="0">
              <a:noAutofit/>
            </a:bodyPr>
            <a:lstStyle/>
            <a:p>
              <a:pPr algn="ctr"/>
              <a:r>
                <a:rPr lang="en-US" sz="1200" dirty="0">
                  <a:solidFill>
                    <a:schemeClr val="bg1"/>
                  </a:solidFill>
                </a:rPr>
                <a:t>biology and biochemistry</a:t>
              </a:r>
            </a:p>
          </p:txBody>
        </p:sp>
        <p:sp>
          <p:nvSpPr>
            <p:cNvPr id="40" name="Line 224">
              <a:extLst>
                <a:ext uri="{FF2B5EF4-FFF2-40B4-BE49-F238E27FC236}">
                  <a16:creationId xmlns:a16="http://schemas.microsoft.com/office/drawing/2014/main" id="{25D03265-DD26-465A-AE42-2BF1D659E07B}"/>
                </a:ext>
              </a:extLst>
            </p:cNvPr>
            <p:cNvSpPr>
              <a:spLocks noChangeShapeType="1"/>
            </p:cNvSpPr>
            <p:nvPr/>
          </p:nvSpPr>
          <p:spPr bwMode="auto">
            <a:xfrm flipV="1">
              <a:off x="7981634" y="3668955"/>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25" name="Rühm 324">
              <a:extLst>
                <a:ext uri="{FF2B5EF4-FFF2-40B4-BE49-F238E27FC236}">
                  <a16:creationId xmlns:a16="http://schemas.microsoft.com/office/drawing/2014/main" id="{60015845-D455-4131-9E79-F8DB09CA61CA}"/>
                </a:ext>
              </a:extLst>
            </p:cNvPr>
            <p:cNvGrpSpPr>
              <a:grpSpLocks noChangeAspect="1"/>
            </p:cNvGrpSpPr>
            <p:nvPr/>
          </p:nvGrpSpPr>
          <p:grpSpPr>
            <a:xfrm>
              <a:off x="7506957" y="2656922"/>
              <a:ext cx="949355" cy="918000"/>
              <a:chOff x="7545388" y="2979738"/>
              <a:chExt cx="865188" cy="836613"/>
            </a:xfrm>
          </p:grpSpPr>
          <p:sp>
            <p:nvSpPr>
              <p:cNvPr id="41" name="Freeform 225">
                <a:extLst>
                  <a:ext uri="{FF2B5EF4-FFF2-40B4-BE49-F238E27FC236}">
                    <a16:creationId xmlns:a16="http://schemas.microsoft.com/office/drawing/2014/main" id="{A500816B-4EC1-4F8B-9A1F-484CBC7BA855}"/>
                  </a:ext>
                </a:extLst>
              </p:cNvPr>
              <p:cNvSpPr>
                <a:spLocks/>
              </p:cNvSpPr>
              <p:nvPr/>
            </p:nvSpPr>
            <p:spPr bwMode="auto">
              <a:xfrm>
                <a:off x="7545388" y="2979738"/>
                <a:ext cx="865188" cy="836613"/>
              </a:xfrm>
              <a:custGeom>
                <a:avLst/>
                <a:gdLst>
                  <a:gd name="T0" fmla="*/ 101 w 174"/>
                  <a:gd name="T1" fmla="*/ 166 h 168"/>
                  <a:gd name="T2" fmla="*/ 166 w 174"/>
                  <a:gd name="T3" fmla="*/ 73 h 168"/>
                  <a:gd name="T4" fmla="*/ 73 w 174"/>
                  <a:gd name="T5" fmla="*/ 7 h 168"/>
                  <a:gd name="T6" fmla="*/ 7 w 174"/>
                  <a:gd name="T7" fmla="*/ 101 h 168"/>
                  <a:gd name="T8" fmla="*/ 87 w 174"/>
                  <a:gd name="T9" fmla="*/ 167 h 168"/>
                </a:gdLst>
                <a:ahLst/>
                <a:cxnLst>
                  <a:cxn ang="0">
                    <a:pos x="T0" y="T1"/>
                  </a:cxn>
                  <a:cxn ang="0">
                    <a:pos x="T2" y="T3"/>
                  </a:cxn>
                  <a:cxn ang="0">
                    <a:pos x="T4" y="T5"/>
                  </a:cxn>
                  <a:cxn ang="0">
                    <a:pos x="T6" y="T7"/>
                  </a:cxn>
                  <a:cxn ang="0">
                    <a:pos x="T8" y="T9"/>
                  </a:cxn>
                </a:cxnLst>
                <a:rect l="0" t="0" r="r" b="b"/>
                <a:pathLst>
                  <a:path w="174" h="168">
                    <a:moveTo>
                      <a:pt x="101" y="166"/>
                    </a:moveTo>
                    <a:cubicBezTo>
                      <a:pt x="145" y="159"/>
                      <a:pt x="174" y="117"/>
                      <a:pt x="166" y="73"/>
                    </a:cubicBezTo>
                    <a:cubicBezTo>
                      <a:pt x="159" y="29"/>
                      <a:pt x="117" y="0"/>
                      <a:pt x="73" y="7"/>
                    </a:cubicBezTo>
                    <a:cubicBezTo>
                      <a:pt x="29" y="15"/>
                      <a:pt x="0" y="57"/>
                      <a:pt x="7" y="101"/>
                    </a:cubicBezTo>
                    <a:cubicBezTo>
                      <a:pt x="14" y="139"/>
                      <a:pt x="48" y="168"/>
                      <a:pt x="87" y="167"/>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226">
                <a:extLst>
                  <a:ext uri="{FF2B5EF4-FFF2-40B4-BE49-F238E27FC236}">
                    <a16:creationId xmlns:a16="http://schemas.microsoft.com/office/drawing/2014/main" id="{47E93622-77A0-420F-B409-E7006B0C0C50}"/>
                  </a:ext>
                </a:extLst>
              </p:cNvPr>
              <p:cNvSpPr>
                <a:spLocks/>
              </p:cNvSpPr>
              <p:nvPr/>
            </p:nvSpPr>
            <p:spPr bwMode="auto">
              <a:xfrm>
                <a:off x="7750176" y="3387725"/>
                <a:ext cx="212725" cy="254000"/>
              </a:xfrm>
              <a:custGeom>
                <a:avLst/>
                <a:gdLst>
                  <a:gd name="T0" fmla="*/ 43 w 43"/>
                  <a:gd name="T1" fmla="*/ 50 h 51"/>
                  <a:gd name="T2" fmla="*/ 15 w 43"/>
                  <a:gd name="T3" fmla="*/ 39 h 51"/>
                  <a:gd name="T4" fmla="*/ 9 w 43"/>
                  <a:gd name="T5" fmla="*/ 0 h 51"/>
                </a:gdLst>
                <a:ahLst/>
                <a:cxnLst>
                  <a:cxn ang="0">
                    <a:pos x="T0" y="T1"/>
                  </a:cxn>
                  <a:cxn ang="0">
                    <a:pos x="T2" y="T3"/>
                  </a:cxn>
                  <a:cxn ang="0">
                    <a:pos x="T4" y="T5"/>
                  </a:cxn>
                </a:cxnLst>
                <a:rect l="0" t="0" r="r" b="b"/>
                <a:pathLst>
                  <a:path w="43" h="51">
                    <a:moveTo>
                      <a:pt x="43" y="50"/>
                    </a:moveTo>
                    <a:cubicBezTo>
                      <a:pt x="34" y="51"/>
                      <a:pt x="23" y="47"/>
                      <a:pt x="15" y="39"/>
                    </a:cubicBezTo>
                    <a:cubicBezTo>
                      <a:pt x="3" y="26"/>
                      <a:pt x="0" y="9"/>
                      <a:pt x="9" y="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227">
                <a:extLst>
                  <a:ext uri="{FF2B5EF4-FFF2-40B4-BE49-F238E27FC236}">
                    <a16:creationId xmlns:a16="http://schemas.microsoft.com/office/drawing/2014/main" id="{E91BE1F2-E9BE-4155-A190-274BFB5B4D53}"/>
                  </a:ext>
                </a:extLst>
              </p:cNvPr>
              <p:cNvSpPr>
                <a:spLocks/>
              </p:cNvSpPr>
              <p:nvPr/>
            </p:nvSpPr>
            <p:spPr bwMode="auto">
              <a:xfrm>
                <a:off x="7853363" y="3357563"/>
                <a:ext cx="209550" cy="254000"/>
              </a:xfrm>
              <a:custGeom>
                <a:avLst/>
                <a:gdLst>
                  <a:gd name="T0" fmla="*/ 0 w 42"/>
                  <a:gd name="T1" fmla="*/ 1 h 51"/>
                  <a:gd name="T2" fmla="*/ 27 w 42"/>
                  <a:gd name="T3" fmla="*/ 12 h 51"/>
                  <a:gd name="T4" fmla="*/ 33 w 42"/>
                  <a:gd name="T5" fmla="*/ 51 h 51"/>
                </a:gdLst>
                <a:ahLst/>
                <a:cxnLst>
                  <a:cxn ang="0">
                    <a:pos x="T0" y="T1"/>
                  </a:cxn>
                  <a:cxn ang="0">
                    <a:pos x="T2" y="T3"/>
                  </a:cxn>
                  <a:cxn ang="0">
                    <a:pos x="T4" y="T5"/>
                  </a:cxn>
                </a:cxnLst>
                <a:rect l="0" t="0" r="r" b="b"/>
                <a:pathLst>
                  <a:path w="42" h="51">
                    <a:moveTo>
                      <a:pt x="0" y="1"/>
                    </a:moveTo>
                    <a:cubicBezTo>
                      <a:pt x="9" y="0"/>
                      <a:pt x="19" y="4"/>
                      <a:pt x="27" y="12"/>
                    </a:cubicBezTo>
                    <a:cubicBezTo>
                      <a:pt x="39" y="25"/>
                      <a:pt x="42" y="42"/>
                      <a:pt x="33" y="51"/>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228">
                <a:extLst>
                  <a:ext uri="{FF2B5EF4-FFF2-40B4-BE49-F238E27FC236}">
                    <a16:creationId xmlns:a16="http://schemas.microsoft.com/office/drawing/2014/main" id="{08C53DF7-8379-4789-84BA-BABBEA7DBE10}"/>
                  </a:ext>
                </a:extLst>
              </p:cNvPr>
              <p:cNvSpPr>
                <a:spLocks/>
              </p:cNvSpPr>
              <p:nvPr/>
            </p:nvSpPr>
            <p:spPr bwMode="auto">
              <a:xfrm>
                <a:off x="8088313" y="3100388"/>
                <a:ext cx="219075" cy="223838"/>
              </a:xfrm>
              <a:custGeom>
                <a:avLst/>
                <a:gdLst>
                  <a:gd name="T0" fmla="*/ 44 w 44"/>
                  <a:gd name="T1" fmla="*/ 42 h 45"/>
                  <a:gd name="T2" fmla="*/ 13 w 44"/>
                  <a:gd name="T3" fmla="*/ 31 h 45"/>
                  <a:gd name="T4" fmla="*/ 2 w 44"/>
                  <a:gd name="T5" fmla="*/ 0 h 45"/>
                </a:gdLst>
                <a:ahLst/>
                <a:cxnLst>
                  <a:cxn ang="0">
                    <a:pos x="T0" y="T1"/>
                  </a:cxn>
                  <a:cxn ang="0">
                    <a:pos x="T2" y="T3"/>
                  </a:cxn>
                  <a:cxn ang="0">
                    <a:pos x="T4" y="T5"/>
                  </a:cxn>
                </a:cxnLst>
                <a:rect l="0" t="0" r="r" b="b"/>
                <a:pathLst>
                  <a:path w="44" h="45">
                    <a:moveTo>
                      <a:pt x="44" y="42"/>
                    </a:moveTo>
                    <a:cubicBezTo>
                      <a:pt x="35" y="45"/>
                      <a:pt x="22" y="41"/>
                      <a:pt x="13" y="31"/>
                    </a:cubicBezTo>
                    <a:cubicBezTo>
                      <a:pt x="4" y="22"/>
                      <a:pt x="0" y="10"/>
                      <a:pt x="2" y="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229">
                <a:extLst>
                  <a:ext uri="{FF2B5EF4-FFF2-40B4-BE49-F238E27FC236}">
                    <a16:creationId xmlns:a16="http://schemas.microsoft.com/office/drawing/2014/main" id="{DF8A7061-C98E-4BA3-9147-3109023C22E8}"/>
                  </a:ext>
                </a:extLst>
              </p:cNvPr>
              <p:cNvSpPr>
                <a:spLocks/>
              </p:cNvSpPr>
              <p:nvPr/>
            </p:nvSpPr>
            <p:spPr bwMode="auto">
              <a:xfrm>
                <a:off x="7664451" y="3513138"/>
                <a:ext cx="228600" cy="223838"/>
              </a:xfrm>
              <a:custGeom>
                <a:avLst/>
                <a:gdLst>
                  <a:gd name="T0" fmla="*/ 0 w 46"/>
                  <a:gd name="T1" fmla="*/ 4 h 45"/>
                  <a:gd name="T2" fmla="*/ 32 w 46"/>
                  <a:gd name="T3" fmla="*/ 14 h 45"/>
                  <a:gd name="T4" fmla="*/ 43 w 46"/>
                  <a:gd name="T5" fmla="*/ 45 h 45"/>
                </a:gdLst>
                <a:ahLst/>
                <a:cxnLst>
                  <a:cxn ang="0">
                    <a:pos x="T0" y="T1"/>
                  </a:cxn>
                  <a:cxn ang="0">
                    <a:pos x="T2" y="T3"/>
                  </a:cxn>
                  <a:cxn ang="0">
                    <a:pos x="T4" y="T5"/>
                  </a:cxn>
                </a:cxnLst>
                <a:rect l="0" t="0" r="r" b="b"/>
                <a:pathLst>
                  <a:path w="46" h="45">
                    <a:moveTo>
                      <a:pt x="0" y="4"/>
                    </a:moveTo>
                    <a:cubicBezTo>
                      <a:pt x="9" y="0"/>
                      <a:pt x="22" y="4"/>
                      <a:pt x="32" y="14"/>
                    </a:cubicBezTo>
                    <a:cubicBezTo>
                      <a:pt x="42" y="23"/>
                      <a:pt x="46" y="36"/>
                      <a:pt x="43" y="45"/>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230">
                <a:extLst>
                  <a:ext uri="{FF2B5EF4-FFF2-40B4-BE49-F238E27FC236}">
                    <a16:creationId xmlns:a16="http://schemas.microsoft.com/office/drawing/2014/main" id="{9E868036-48BF-48E4-831B-82A2FC13D574}"/>
                  </a:ext>
                </a:extLst>
              </p:cNvPr>
              <p:cNvSpPr>
                <a:spLocks noChangeShapeType="1"/>
              </p:cNvSpPr>
              <p:nvPr/>
            </p:nvSpPr>
            <p:spPr bwMode="auto">
              <a:xfrm>
                <a:off x="7843838" y="3432175"/>
                <a:ext cx="130175" cy="130175"/>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231">
                <a:extLst>
                  <a:ext uri="{FF2B5EF4-FFF2-40B4-BE49-F238E27FC236}">
                    <a16:creationId xmlns:a16="http://schemas.microsoft.com/office/drawing/2014/main" id="{0D1AC3A1-E09F-4E38-94E5-481AB703A427}"/>
                  </a:ext>
                </a:extLst>
              </p:cNvPr>
              <p:cNvSpPr>
                <a:spLocks noChangeShapeType="1"/>
              </p:cNvSpPr>
              <p:nvPr/>
            </p:nvSpPr>
            <p:spPr bwMode="auto">
              <a:xfrm>
                <a:off x="7918451" y="3432175"/>
                <a:ext cx="55563" cy="55563"/>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232">
                <a:extLst>
                  <a:ext uri="{FF2B5EF4-FFF2-40B4-BE49-F238E27FC236}">
                    <a16:creationId xmlns:a16="http://schemas.microsoft.com/office/drawing/2014/main" id="{F55C652E-ECCC-4732-B21F-234F25432BE5}"/>
                  </a:ext>
                </a:extLst>
              </p:cNvPr>
              <p:cNvSpPr>
                <a:spLocks noChangeShapeType="1"/>
              </p:cNvSpPr>
              <p:nvPr/>
            </p:nvSpPr>
            <p:spPr bwMode="auto">
              <a:xfrm>
                <a:off x="7843838" y="3506788"/>
                <a:ext cx="55563" cy="55563"/>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233">
                <a:extLst>
                  <a:ext uri="{FF2B5EF4-FFF2-40B4-BE49-F238E27FC236}">
                    <a16:creationId xmlns:a16="http://schemas.microsoft.com/office/drawing/2014/main" id="{206FE763-73EB-4497-B1CE-F257E3D61143}"/>
                  </a:ext>
                </a:extLst>
              </p:cNvPr>
              <p:cNvSpPr>
                <a:spLocks/>
              </p:cNvSpPr>
              <p:nvPr/>
            </p:nvSpPr>
            <p:spPr bwMode="auto">
              <a:xfrm>
                <a:off x="7908926" y="3224213"/>
                <a:ext cx="214313" cy="258763"/>
              </a:xfrm>
              <a:custGeom>
                <a:avLst/>
                <a:gdLst>
                  <a:gd name="T0" fmla="*/ 43 w 43"/>
                  <a:gd name="T1" fmla="*/ 51 h 52"/>
                  <a:gd name="T2" fmla="*/ 16 w 43"/>
                  <a:gd name="T3" fmla="*/ 39 h 52"/>
                  <a:gd name="T4" fmla="*/ 9 w 43"/>
                  <a:gd name="T5" fmla="*/ 0 h 52"/>
                </a:gdLst>
                <a:ahLst/>
                <a:cxnLst>
                  <a:cxn ang="0">
                    <a:pos x="T0" y="T1"/>
                  </a:cxn>
                  <a:cxn ang="0">
                    <a:pos x="T2" y="T3"/>
                  </a:cxn>
                  <a:cxn ang="0">
                    <a:pos x="T4" y="T5"/>
                  </a:cxn>
                </a:cxnLst>
                <a:rect l="0" t="0" r="r" b="b"/>
                <a:pathLst>
                  <a:path w="43" h="52">
                    <a:moveTo>
                      <a:pt x="43" y="51"/>
                    </a:moveTo>
                    <a:cubicBezTo>
                      <a:pt x="34" y="52"/>
                      <a:pt x="24" y="48"/>
                      <a:pt x="16" y="39"/>
                    </a:cubicBezTo>
                    <a:cubicBezTo>
                      <a:pt x="3" y="27"/>
                      <a:pt x="0" y="9"/>
                      <a:pt x="9" y="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234">
                <a:extLst>
                  <a:ext uri="{FF2B5EF4-FFF2-40B4-BE49-F238E27FC236}">
                    <a16:creationId xmlns:a16="http://schemas.microsoft.com/office/drawing/2014/main" id="{F7E549DC-3094-4DF2-BA36-133C176F8260}"/>
                  </a:ext>
                </a:extLst>
              </p:cNvPr>
              <p:cNvSpPr>
                <a:spLocks/>
              </p:cNvSpPr>
              <p:nvPr/>
            </p:nvSpPr>
            <p:spPr bwMode="auto">
              <a:xfrm>
                <a:off x="8027988" y="3198813"/>
                <a:ext cx="198438" cy="254000"/>
              </a:xfrm>
              <a:custGeom>
                <a:avLst/>
                <a:gdLst>
                  <a:gd name="T0" fmla="*/ 0 w 40"/>
                  <a:gd name="T1" fmla="*/ 0 h 51"/>
                  <a:gd name="T2" fmla="*/ 24 w 40"/>
                  <a:gd name="T3" fmla="*/ 12 h 51"/>
                  <a:gd name="T4" fmla="*/ 31 w 40"/>
                  <a:gd name="T5" fmla="*/ 51 h 51"/>
                </a:gdLst>
                <a:ahLst/>
                <a:cxnLst>
                  <a:cxn ang="0">
                    <a:pos x="T0" y="T1"/>
                  </a:cxn>
                  <a:cxn ang="0">
                    <a:pos x="T2" y="T3"/>
                  </a:cxn>
                  <a:cxn ang="0">
                    <a:pos x="T4" y="T5"/>
                  </a:cxn>
                </a:cxnLst>
                <a:rect l="0" t="0" r="r" b="b"/>
                <a:pathLst>
                  <a:path w="40" h="51">
                    <a:moveTo>
                      <a:pt x="0" y="0"/>
                    </a:moveTo>
                    <a:cubicBezTo>
                      <a:pt x="8" y="0"/>
                      <a:pt x="17" y="4"/>
                      <a:pt x="24" y="12"/>
                    </a:cubicBezTo>
                    <a:cubicBezTo>
                      <a:pt x="37" y="24"/>
                      <a:pt x="40" y="42"/>
                      <a:pt x="31" y="51"/>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235">
                <a:extLst>
                  <a:ext uri="{FF2B5EF4-FFF2-40B4-BE49-F238E27FC236}">
                    <a16:creationId xmlns:a16="http://schemas.microsoft.com/office/drawing/2014/main" id="{3025E717-7C89-4EC2-9C16-86B8A872F204}"/>
                  </a:ext>
                </a:extLst>
              </p:cNvPr>
              <p:cNvSpPr>
                <a:spLocks noChangeShapeType="1"/>
              </p:cNvSpPr>
              <p:nvPr/>
            </p:nvSpPr>
            <p:spPr bwMode="auto">
              <a:xfrm>
                <a:off x="8002588" y="3268663"/>
                <a:ext cx="134938" cy="134938"/>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236">
                <a:extLst>
                  <a:ext uri="{FF2B5EF4-FFF2-40B4-BE49-F238E27FC236}">
                    <a16:creationId xmlns:a16="http://schemas.microsoft.com/office/drawing/2014/main" id="{47A6305F-EC41-4453-90E8-617220414CEA}"/>
                  </a:ext>
                </a:extLst>
              </p:cNvPr>
              <p:cNvSpPr>
                <a:spLocks noChangeShapeType="1"/>
              </p:cNvSpPr>
              <p:nvPr/>
            </p:nvSpPr>
            <p:spPr bwMode="auto">
              <a:xfrm>
                <a:off x="8083551" y="3273425"/>
                <a:ext cx="53975" cy="508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237">
                <a:extLst>
                  <a:ext uri="{FF2B5EF4-FFF2-40B4-BE49-F238E27FC236}">
                    <a16:creationId xmlns:a16="http://schemas.microsoft.com/office/drawing/2014/main" id="{EA9CAAD1-1149-4E00-9412-700547FFE938}"/>
                  </a:ext>
                </a:extLst>
              </p:cNvPr>
              <p:cNvSpPr>
                <a:spLocks noChangeShapeType="1"/>
              </p:cNvSpPr>
              <p:nvPr/>
            </p:nvSpPr>
            <p:spPr bwMode="auto">
              <a:xfrm>
                <a:off x="8002588" y="3348038"/>
                <a:ext cx="55563" cy="55563"/>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35" name="TextBox 334">
              <a:extLst>
                <a:ext uri="{FF2B5EF4-FFF2-40B4-BE49-F238E27FC236}">
                  <a16:creationId xmlns:a16="http://schemas.microsoft.com/office/drawing/2014/main" id="{ACD59BE8-0822-4D0B-BFC5-CEA3D18890E0}"/>
                </a:ext>
              </a:extLst>
            </p:cNvPr>
            <p:cNvSpPr txBox="1"/>
            <p:nvPr/>
          </p:nvSpPr>
          <p:spPr>
            <a:xfrm>
              <a:off x="7664134" y="4117429"/>
              <a:ext cx="635001" cy="431245"/>
            </a:xfrm>
            <a:prstGeom prst="rect">
              <a:avLst/>
            </a:prstGeom>
            <a:noFill/>
          </p:spPr>
          <p:txBody>
            <a:bodyPr wrap="square" lIns="0" tIns="0" rIns="0" bIns="0" rtlCol="0" anchor="ctr" anchorCtr="0">
              <a:noAutofit/>
            </a:bodyPr>
            <a:lstStyle/>
            <a:p>
              <a:pPr algn="ctr"/>
              <a:r>
                <a:rPr lang="en-US" sz="1200" b="1" dirty="0">
                  <a:solidFill>
                    <a:schemeClr val="bg1"/>
                  </a:solidFill>
                </a:rPr>
                <a:t>9.</a:t>
              </a:r>
            </a:p>
          </p:txBody>
        </p:sp>
      </p:grpSp>
      <p:grpSp>
        <p:nvGrpSpPr>
          <p:cNvPr id="339" name="Rühm 338">
            <a:extLst>
              <a:ext uri="{FF2B5EF4-FFF2-40B4-BE49-F238E27FC236}">
                <a16:creationId xmlns:a16="http://schemas.microsoft.com/office/drawing/2014/main" id="{B55B9D12-2CA3-4979-8325-F0BA87221708}"/>
              </a:ext>
            </a:extLst>
          </p:cNvPr>
          <p:cNvGrpSpPr/>
          <p:nvPr/>
        </p:nvGrpSpPr>
        <p:grpSpPr>
          <a:xfrm>
            <a:off x="10552677" y="3681934"/>
            <a:ext cx="1225550" cy="2585764"/>
            <a:chOff x="8165306" y="3681934"/>
            <a:chExt cx="1225550" cy="2585764"/>
          </a:xfrm>
        </p:grpSpPr>
        <p:sp>
          <p:nvSpPr>
            <p:cNvPr id="18" name="TextBox 17">
              <a:extLst>
                <a:ext uri="{FF2B5EF4-FFF2-40B4-BE49-F238E27FC236}">
                  <a16:creationId xmlns:a16="http://schemas.microsoft.com/office/drawing/2014/main" id="{EA665C1C-4EC7-4E14-9ACC-823D0095DED3}"/>
                </a:ext>
              </a:extLst>
            </p:cNvPr>
            <p:cNvSpPr txBox="1"/>
            <p:nvPr/>
          </p:nvSpPr>
          <p:spPr>
            <a:xfrm>
              <a:off x="8165306" y="5633769"/>
              <a:ext cx="1225550" cy="633929"/>
            </a:xfrm>
            <a:prstGeom prst="rect">
              <a:avLst/>
            </a:prstGeom>
            <a:noFill/>
          </p:spPr>
          <p:txBody>
            <a:bodyPr wrap="square" lIns="0" tIns="0" rIns="0" bIns="0" rtlCol="0" anchor="t" anchorCtr="0">
              <a:noAutofit/>
            </a:bodyPr>
            <a:lstStyle/>
            <a:p>
              <a:pPr algn="ctr"/>
              <a:r>
                <a:rPr lang="en-US" sz="1200" dirty="0">
                  <a:solidFill>
                    <a:schemeClr val="bg1"/>
                  </a:solidFill>
                </a:rPr>
                <a:t>space science</a:t>
              </a:r>
            </a:p>
          </p:txBody>
        </p:sp>
        <p:sp>
          <p:nvSpPr>
            <p:cNvPr id="108" name="Line 292">
              <a:extLst>
                <a:ext uri="{FF2B5EF4-FFF2-40B4-BE49-F238E27FC236}">
                  <a16:creationId xmlns:a16="http://schemas.microsoft.com/office/drawing/2014/main" id="{CA11EBB0-DB89-4C1F-B8A4-2D5A3918469F}"/>
                </a:ext>
              </a:extLst>
            </p:cNvPr>
            <p:cNvSpPr>
              <a:spLocks noChangeShapeType="1"/>
            </p:cNvSpPr>
            <p:nvPr/>
          </p:nvSpPr>
          <p:spPr bwMode="auto">
            <a:xfrm>
              <a:off x="8778081" y="4198537"/>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16" name="Rühm 315">
              <a:extLst>
                <a:ext uri="{FF2B5EF4-FFF2-40B4-BE49-F238E27FC236}">
                  <a16:creationId xmlns:a16="http://schemas.microsoft.com/office/drawing/2014/main" id="{B091E874-E479-47B0-86D0-B820E6B1AF85}"/>
                </a:ext>
              </a:extLst>
            </p:cNvPr>
            <p:cNvGrpSpPr>
              <a:grpSpLocks noChangeAspect="1"/>
            </p:cNvGrpSpPr>
            <p:nvPr/>
          </p:nvGrpSpPr>
          <p:grpSpPr>
            <a:xfrm>
              <a:off x="8303404" y="4628880"/>
              <a:ext cx="949355" cy="918000"/>
              <a:chOff x="8286751" y="4213225"/>
              <a:chExt cx="865188" cy="836613"/>
            </a:xfrm>
          </p:grpSpPr>
          <p:sp>
            <p:nvSpPr>
              <p:cNvPr id="109" name="Freeform 293">
                <a:extLst>
                  <a:ext uri="{FF2B5EF4-FFF2-40B4-BE49-F238E27FC236}">
                    <a16:creationId xmlns:a16="http://schemas.microsoft.com/office/drawing/2014/main" id="{1CCCEC63-7147-4607-88E0-5FEC901964A6}"/>
                  </a:ext>
                </a:extLst>
              </p:cNvPr>
              <p:cNvSpPr>
                <a:spLocks/>
              </p:cNvSpPr>
              <p:nvPr/>
            </p:nvSpPr>
            <p:spPr bwMode="auto">
              <a:xfrm>
                <a:off x="8286751" y="4213225"/>
                <a:ext cx="865188" cy="836613"/>
              </a:xfrm>
              <a:custGeom>
                <a:avLst/>
                <a:gdLst>
                  <a:gd name="T0" fmla="*/ 101 w 174"/>
                  <a:gd name="T1" fmla="*/ 167 h 168"/>
                  <a:gd name="T2" fmla="*/ 167 w 174"/>
                  <a:gd name="T3" fmla="*/ 73 h 168"/>
                  <a:gd name="T4" fmla="*/ 73 w 174"/>
                  <a:gd name="T5" fmla="*/ 8 h 168"/>
                  <a:gd name="T6" fmla="*/ 8 w 174"/>
                  <a:gd name="T7" fmla="*/ 101 h 168"/>
                  <a:gd name="T8" fmla="*/ 87 w 174"/>
                  <a:gd name="T9" fmla="*/ 168 h 168"/>
                </a:gdLst>
                <a:ahLst/>
                <a:cxnLst>
                  <a:cxn ang="0">
                    <a:pos x="T0" y="T1"/>
                  </a:cxn>
                  <a:cxn ang="0">
                    <a:pos x="T2" y="T3"/>
                  </a:cxn>
                  <a:cxn ang="0">
                    <a:pos x="T4" y="T5"/>
                  </a:cxn>
                  <a:cxn ang="0">
                    <a:pos x="T6" y="T7"/>
                  </a:cxn>
                  <a:cxn ang="0">
                    <a:pos x="T8" y="T9"/>
                  </a:cxn>
                </a:cxnLst>
                <a:rect l="0" t="0" r="r" b="b"/>
                <a:pathLst>
                  <a:path w="174" h="168">
                    <a:moveTo>
                      <a:pt x="101" y="167"/>
                    </a:moveTo>
                    <a:cubicBezTo>
                      <a:pt x="145" y="159"/>
                      <a:pt x="174" y="117"/>
                      <a:pt x="167" y="73"/>
                    </a:cubicBezTo>
                    <a:cubicBezTo>
                      <a:pt x="159" y="29"/>
                      <a:pt x="117" y="0"/>
                      <a:pt x="73" y="8"/>
                    </a:cubicBezTo>
                    <a:cubicBezTo>
                      <a:pt x="29" y="16"/>
                      <a:pt x="0" y="57"/>
                      <a:pt x="8" y="101"/>
                    </a:cubicBezTo>
                    <a:cubicBezTo>
                      <a:pt x="15" y="140"/>
                      <a:pt x="48" y="168"/>
                      <a:pt x="87" y="168"/>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294">
                <a:extLst>
                  <a:ext uri="{FF2B5EF4-FFF2-40B4-BE49-F238E27FC236}">
                    <a16:creationId xmlns:a16="http://schemas.microsoft.com/office/drawing/2014/main" id="{59D9EB7B-7BEE-49C2-956B-55CBBD37A061}"/>
                  </a:ext>
                </a:extLst>
              </p:cNvPr>
              <p:cNvSpPr>
                <a:spLocks/>
              </p:cNvSpPr>
              <p:nvPr/>
            </p:nvSpPr>
            <p:spPr bwMode="auto">
              <a:xfrm>
                <a:off x="8531226" y="4462463"/>
                <a:ext cx="254000" cy="333375"/>
              </a:xfrm>
              <a:custGeom>
                <a:avLst/>
                <a:gdLst>
                  <a:gd name="T0" fmla="*/ 12 w 51"/>
                  <a:gd name="T1" fmla="*/ 67 h 67"/>
                  <a:gd name="T2" fmla="*/ 0 w 51"/>
                  <a:gd name="T3" fmla="*/ 39 h 67"/>
                  <a:gd name="T4" fmla="*/ 38 w 51"/>
                  <a:gd name="T5" fmla="*/ 0 h 67"/>
                  <a:gd name="T6" fmla="*/ 51 w 51"/>
                  <a:gd name="T7" fmla="*/ 3 h 67"/>
                </a:gdLst>
                <a:ahLst/>
                <a:cxnLst>
                  <a:cxn ang="0">
                    <a:pos x="T0" y="T1"/>
                  </a:cxn>
                  <a:cxn ang="0">
                    <a:pos x="T2" y="T3"/>
                  </a:cxn>
                  <a:cxn ang="0">
                    <a:pos x="T4" y="T5"/>
                  </a:cxn>
                  <a:cxn ang="0">
                    <a:pos x="T6" y="T7"/>
                  </a:cxn>
                </a:cxnLst>
                <a:rect l="0" t="0" r="r" b="b"/>
                <a:pathLst>
                  <a:path w="51" h="67">
                    <a:moveTo>
                      <a:pt x="12" y="67"/>
                    </a:moveTo>
                    <a:cubicBezTo>
                      <a:pt x="5" y="60"/>
                      <a:pt x="0" y="50"/>
                      <a:pt x="0" y="39"/>
                    </a:cubicBezTo>
                    <a:cubicBezTo>
                      <a:pt x="0" y="17"/>
                      <a:pt x="17" y="0"/>
                      <a:pt x="38" y="0"/>
                    </a:cubicBezTo>
                    <a:cubicBezTo>
                      <a:pt x="43" y="0"/>
                      <a:pt x="47" y="1"/>
                      <a:pt x="51" y="3"/>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295">
                <a:extLst>
                  <a:ext uri="{FF2B5EF4-FFF2-40B4-BE49-F238E27FC236}">
                    <a16:creationId xmlns:a16="http://schemas.microsoft.com/office/drawing/2014/main" id="{1A5E7736-4291-4361-8041-FCB7A44CCB72}"/>
                  </a:ext>
                </a:extLst>
              </p:cNvPr>
              <p:cNvSpPr>
                <a:spLocks/>
              </p:cNvSpPr>
              <p:nvPr/>
            </p:nvSpPr>
            <p:spPr bwMode="auto">
              <a:xfrm>
                <a:off x="8645526" y="4506913"/>
                <a:ext cx="268288" cy="338138"/>
              </a:xfrm>
              <a:custGeom>
                <a:avLst/>
                <a:gdLst>
                  <a:gd name="T0" fmla="*/ 40 w 54"/>
                  <a:gd name="T1" fmla="*/ 0 h 68"/>
                  <a:gd name="T2" fmla="*/ 54 w 54"/>
                  <a:gd name="T3" fmla="*/ 30 h 68"/>
                  <a:gd name="T4" fmla="*/ 15 w 54"/>
                  <a:gd name="T5" fmla="*/ 68 h 68"/>
                  <a:gd name="T6" fmla="*/ 0 w 54"/>
                  <a:gd name="T7" fmla="*/ 65 h 68"/>
                </a:gdLst>
                <a:ahLst/>
                <a:cxnLst>
                  <a:cxn ang="0">
                    <a:pos x="T0" y="T1"/>
                  </a:cxn>
                  <a:cxn ang="0">
                    <a:pos x="T2" y="T3"/>
                  </a:cxn>
                  <a:cxn ang="0">
                    <a:pos x="T4" y="T5"/>
                  </a:cxn>
                  <a:cxn ang="0">
                    <a:pos x="T6" y="T7"/>
                  </a:cxn>
                </a:cxnLst>
                <a:rect l="0" t="0" r="r" b="b"/>
                <a:pathLst>
                  <a:path w="54" h="68">
                    <a:moveTo>
                      <a:pt x="40" y="0"/>
                    </a:moveTo>
                    <a:cubicBezTo>
                      <a:pt x="48" y="7"/>
                      <a:pt x="54" y="18"/>
                      <a:pt x="54" y="30"/>
                    </a:cubicBezTo>
                    <a:cubicBezTo>
                      <a:pt x="54" y="51"/>
                      <a:pt x="36" y="68"/>
                      <a:pt x="15" y="68"/>
                    </a:cubicBezTo>
                    <a:cubicBezTo>
                      <a:pt x="10" y="68"/>
                      <a:pt x="5" y="67"/>
                      <a:pt x="0" y="65"/>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296">
                <a:extLst>
                  <a:ext uri="{FF2B5EF4-FFF2-40B4-BE49-F238E27FC236}">
                    <a16:creationId xmlns:a16="http://schemas.microsoft.com/office/drawing/2014/main" id="{48555640-28B3-41A9-B7AE-B66B26274D16}"/>
                  </a:ext>
                </a:extLst>
              </p:cNvPr>
              <p:cNvSpPr>
                <a:spLocks/>
              </p:cNvSpPr>
              <p:nvPr/>
            </p:nvSpPr>
            <p:spPr bwMode="auto">
              <a:xfrm>
                <a:off x="8416926" y="4602163"/>
                <a:ext cx="611188" cy="119063"/>
              </a:xfrm>
              <a:custGeom>
                <a:avLst/>
                <a:gdLst>
                  <a:gd name="T0" fmla="*/ 111 w 123"/>
                  <a:gd name="T1" fmla="*/ 0 h 24"/>
                  <a:gd name="T2" fmla="*/ 123 w 123"/>
                  <a:gd name="T3" fmla="*/ 9 h 24"/>
                  <a:gd name="T4" fmla="*/ 61 w 123"/>
                  <a:gd name="T5" fmla="*/ 24 h 24"/>
                  <a:gd name="T6" fmla="*/ 0 w 123"/>
                  <a:gd name="T7" fmla="*/ 9 h 24"/>
                  <a:gd name="T8" fmla="*/ 10 w 123"/>
                  <a:gd name="T9" fmla="*/ 1 h 24"/>
                </a:gdLst>
                <a:ahLst/>
                <a:cxnLst>
                  <a:cxn ang="0">
                    <a:pos x="T0" y="T1"/>
                  </a:cxn>
                  <a:cxn ang="0">
                    <a:pos x="T2" y="T3"/>
                  </a:cxn>
                  <a:cxn ang="0">
                    <a:pos x="T4" y="T5"/>
                  </a:cxn>
                  <a:cxn ang="0">
                    <a:pos x="T6" y="T7"/>
                  </a:cxn>
                  <a:cxn ang="0">
                    <a:pos x="T8" y="T9"/>
                  </a:cxn>
                </a:cxnLst>
                <a:rect l="0" t="0" r="r" b="b"/>
                <a:pathLst>
                  <a:path w="123" h="24">
                    <a:moveTo>
                      <a:pt x="111" y="0"/>
                    </a:moveTo>
                    <a:cubicBezTo>
                      <a:pt x="118" y="3"/>
                      <a:pt x="123" y="6"/>
                      <a:pt x="123" y="9"/>
                    </a:cubicBezTo>
                    <a:cubicBezTo>
                      <a:pt x="123" y="18"/>
                      <a:pt x="95" y="24"/>
                      <a:pt x="61" y="24"/>
                    </a:cubicBezTo>
                    <a:cubicBezTo>
                      <a:pt x="27" y="24"/>
                      <a:pt x="0" y="18"/>
                      <a:pt x="0" y="9"/>
                    </a:cubicBezTo>
                    <a:cubicBezTo>
                      <a:pt x="0" y="6"/>
                      <a:pt x="4" y="3"/>
                      <a:pt x="10" y="1"/>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36" name="TextBox 335">
              <a:extLst>
                <a:ext uri="{FF2B5EF4-FFF2-40B4-BE49-F238E27FC236}">
                  <a16:creationId xmlns:a16="http://schemas.microsoft.com/office/drawing/2014/main" id="{155BD81F-88F9-4A68-A526-73BC61619ACD}"/>
                </a:ext>
              </a:extLst>
            </p:cNvPr>
            <p:cNvSpPr txBox="1"/>
            <p:nvPr/>
          </p:nvSpPr>
          <p:spPr>
            <a:xfrm>
              <a:off x="8460581" y="3681934"/>
              <a:ext cx="635001" cy="431245"/>
            </a:xfrm>
            <a:prstGeom prst="rect">
              <a:avLst/>
            </a:prstGeom>
            <a:noFill/>
          </p:spPr>
          <p:txBody>
            <a:bodyPr wrap="square" lIns="0" tIns="0" rIns="0" bIns="0" rtlCol="0" anchor="ctr" anchorCtr="0">
              <a:noAutofit/>
            </a:bodyPr>
            <a:lstStyle/>
            <a:p>
              <a:pPr algn="ctr"/>
              <a:r>
                <a:rPr lang="en-US" sz="1200" b="1" dirty="0">
                  <a:solidFill>
                    <a:schemeClr val="bg1"/>
                  </a:solidFill>
                </a:rPr>
                <a:t>10.</a:t>
              </a:r>
            </a:p>
          </p:txBody>
        </p:sp>
      </p:grpSp>
    </p:spTree>
    <p:extLst>
      <p:ext uri="{BB962C8B-B14F-4D97-AF65-F5344CB8AC3E}">
        <p14:creationId xmlns:p14="http://schemas.microsoft.com/office/powerpoint/2010/main" val="157863888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9F3BFD7E-7419-4571-ACAE-0BBFC849495B}"/>
              </a:ext>
            </a:extLst>
          </p:cNvPr>
          <p:cNvSpPr>
            <a:spLocks noGrp="1"/>
          </p:cNvSpPr>
          <p:nvPr>
            <p:ph type="title"/>
          </p:nvPr>
        </p:nvSpPr>
        <p:spPr>
          <a:xfrm>
            <a:off x="623887" y="658801"/>
            <a:ext cx="7559675" cy="969974"/>
          </a:xfrm>
        </p:spPr>
        <p:txBody>
          <a:bodyPr/>
          <a:lstStyle/>
          <a:p>
            <a:r>
              <a:rPr lang="et-EE" dirty="0"/>
              <a:t>TOP 20 in </a:t>
            </a:r>
            <a:r>
              <a:rPr lang="et-EE" dirty="0" err="1"/>
              <a:t>the</a:t>
            </a:r>
            <a:r>
              <a:rPr lang="et-EE" dirty="0"/>
              <a:t> </a:t>
            </a:r>
            <a:r>
              <a:rPr lang="et-EE" dirty="0" err="1"/>
              <a:t>world</a:t>
            </a:r>
            <a:endParaRPr lang="en-US" dirty="0"/>
          </a:p>
        </p:txBody>
      </p:sp>
      <p:sp>
        <p:nvSpPr>
          <p:cNvPr id="5" name="Teksti kohatäide 4">
            <a:extLst>
              <a:ext uri="{FF2B5EF4-FFF2-40B4-BE49-F238E27FC236}">
                <a16:creationId xmlns:a16="http://schemas.microsoft.com/office/drawing/2014/main" id="{2AF7FA3D-FC5B-41A8-A0BF-BF7414A65691}"/>
              </a:ext>
            </a:extLst>
          </p:cNvPr>
          <p:cNvSpPr>
            <a:spLocks noGrp="1"/>
          </p:cNvSpPr>
          <p:nvPr>
            <p:ph type="body" sz="quarter" idx="10"/>
          </p:nvPr>
        </p:nvSpPr>
        <p:spPr/>
        <p:txBody>
          <a:bodyPr/>
          <a:lstStyle/>
          <a:p>
            <a:r>
              <a:rPr lang="et-EE" sz="1200" dirty="0" err="1"/>
              <a:t>Source</a:t>
            </a:r>
            <a:r>
              <a:rPr lang="et-EE" sz="1200" dirty="0"/>
              <a:t>: </a:t>
            </a:r>
            <a:r>
              <a:rPr lang="et-EE" dirty="0"/>
              <a:t>OECD STI </a:t>
            </a:r>
            <a:r>
              <a:rPr lang="et-EE" dirty="0" err="1"/>
              <a:t>Scoreboard</a:t>
            </a:r>
            <a:r>
              <a:rPr lang="et-EE" dirty="0"/>
              <a:t> 2017</a:t>
            </a:r>
            <a:r>
              <a:rPr lang="et-EE" sz="1200" dirty="0"/>
              <a:t> </a:t>
            </a:r>
          </a:p>
        </p:txBody>
      </p:sp>
      <p:grpSp>
        <p:nvGrpSpPr>
          <p:cNvPr id="23" name="Rühm 22">
            <a:extLst>
              <a:ext uri="{FF2B5EF4-FFF2-40B4-BE49-F238E27FC236}">
                <a16:creationId xmlns:a16="http://schemas.microsoft.com/office/drawing/2014/main" id="{04D06540-9E9E-46D9-9CDB-AF9A2D2FE6B3}"/>
              </a:ext>
            </a:extLst>
          </p:cNvPr>
          <p:cNvGrpSpPr/>
          <p:nvPr/>
        </p:nvGrpSpPr>
        <p:grpSpPr>
          <a:xfrm>
            <a:off x="1556202" y="2174240"/>
            <a:ext cx="2121717" cy="2947674"/>
            <a:chOff x="1556202" y="2174240"/>
            <a:chExt cx="2121717" cy="2947674"/>
          </a:xfrm>
        </p:grpSpPr>
        <p:sp>
          <p:nvSpPr>
            <p:cNvPr id="6" name="TextBox 5">
              <a:extLst>
                <a:ext uri="{FF2B5EF4-FFF2-40B4-BE49-F238E27FC236}">
                  <a16:creationId xmlns:a16="http://schemas.microsoft.com/office/drawing/2014/main" id="{310FDBEA-DFB5-40A3-9EA1-00A7BB56A874}"/>
                </a:ext>
              </a:extLst>
            </p:cNvPr>
            <p:cNvSpPr txBox="1"/>
            <p:nvPr/>
          </p:nvSpPr>
          <p:spPr>
            <a:xfrm>
              <a:off x="1556203" y="2174240"/>
              <a:ext cx="2121716" cy="778532"/>
            </a:xfrm>
            <a:prstGeom prst="rect">
              <a:avLst/>
            </a:prstGeom>
            <a:noFill/>
          </p:spPr>
          <p:txBody>
            <a:bodyPr wrap="square" lIns="0" tIns="0" rIns="0" bIns="0" rtlCol="0" anchor="b" anchorCtr="0">
              <a:noAutofit/>
            </a:bodyPr>
            <a:lstStyle/>
            <a:p>
              <a:pPr algn="ctr"/>
              <a:r>
                <a:rPr lang="en-US" sz="1600" dirty="0">
                  <a:solidFill>
                    <a:schemeClr val="bg1"/>
                  </a:solidFill>
                </a:rPr>
                <a:t>for the </a:t>
              </a:r>
            </a:p>
            <a:p>
              <a:pPr algn="ctr"/>
              <a:r>
                <a:rPr lang="en-US" sz="1600" dirty="0">
                  <a:solidFill>
                    <a:schemeClr val="bg1"/>
                  </a:solidFill>
                </a:rPr>
                <a:t>publications published</a:t>
              </a:r>
            </a:p>
          </p:txBody>
        </p:sp>
        <p:sp>
          <p:nvSpPr>
            <p:cNvPr id="7" name="TextBox 6">
              <a:extLst>
                <a:ext uri="{FF2B5EF4-FFF2-40B4-BE49-F238E27FC236}">
                  <a16:creationId xmlns:a16="http://schemas.microsoft.com/office/drawing/2014/main" id="{FAAA1A20-C566-4E68-BD3C-64FB4F045276}"/>
                </a:ext>
              </a:extLst>
            </p:cNvPr>
            <p:cNvSpPr txBox="1"/>
            <p:nvPr/>
          </p:nvSpPr>
          <p:spPr>
            <a:xfrm>
              <a:off x="1556202" y="3106499"/>
              <a:ext cx="2121717" cy="655216"/>
            </a:xfrm>
            <a:prstGeom prst="rect">
              <a:avLst/>
            </a:prstGeom>
            <a:noFill/>
          </p:spPr>
          <p:txBody>
            <a:bodyPr wrap="square" lIns="0" tIns="0" rIns="0" bIns="0" rtlCol="0" anchor="b" anchorCtr="0">
              <a:noAutofit/>
            </a:bodyPr>
            <a:lstStyle/>
            <a:p>
              <a:pPr algn="ctr"/>
              <a:r>
                <a:rPr lang="en-US" sz="4500" dirty="0">
                  <a:solidFill>
                    <a:srgbClr val="0078FF"/>
                  </a:solidFill>
                </a:rPr>
                <a:t>in 2015</a:t>
              </a:r>
            </a:p>
          </p:txBody>
        </p:sp>
        <p:sp>
          <p:nvSpPr>
            <p:cNvPr id="9" name="TextBox 8">
              <a:extLst>
                <a:ext uri="{FF2B5EF4-FFF2-40B4-BE49-F238E27FC236}">
                  <a16:creationId xmlns:a16="http://schemas.microsoft.com/office/drawing/2014/main" id="{BEB22DDC-581B-4017-BC8D-5843C646EF0B}"/>
                </a:ext>
              </a:extLst>
            </p:cNvPr>
            <p:cNvSpPr txBox="1"/>
            <p:nvPr/>
          </p:nvSpPr>
          <p:spPr>
            <a:xfrm>
              <a:off x="1861410" y="3905229"/>
              <a:ext cx="1511300" cy="1216685"/>
            </a:xfrm>
            <a:prstGeom prst="rect">
              <a:avLst/>
            </a:prstGeom>
            <a:noFill/>
          </p:spPr>
          <p:txBody>
            <a:bodyPr wrap="square" lIns="0" tIns="0" rIns="0" bIns="0" rtlCol="0" anchor="t" anchorCtr="0">
              <a:noAutofit/>
            </a:bodyPr>
            <a:lstStyle/>
            <a:p>
              <a:pPr algn="ctr"/>
              <a:r>
                <a:rPr lang="en-US" sz="1600" dirty="0">
                  <a:solidFill>
                    <a:schemeClr val="bg1"/>
                  </a:solidFill>
                </a:rPr>
                <a:t>by Estonian authors</a:t>
              </a:r>
            </a:p>
          </p:txBody>
        </p:sp>
      </p:grpSp>
      <p:grpSp>
        <p:nvGrpSpPr>
          <p:cNvPr id="24" name="Rühm 23">
            <a:extLst>
              <a:ext uri="{FF2B5EF4-FFF2-40B4-BE49-F238E27FC236}">
                <a16:creationId xmlns:a16="http://schemas.microsoft.com/office/drawing/2014/main" id="{3009A379-537D-4637-8E0F-7B8B3633344B}"/>
              </a:ext>
            </a:extLst>
          </p:cNvPr>
          <p:cNvGrpSpPr/>
          <p:nvPr/>
        </p:nvGrpSpPr>
        <p:grpSpPr>
          <a:xfrm>
            <a:off x="5052762" y="3106499"/>
            <a:ext cx="2121717" cy="2015415"/>
            <a:chOff x="5052762" y="3106499"/>
            <a:chExt cx="2121717" cy="2015415"/>
          </a:xfrm>
        </p:grpSpPr>
        <p:sp>
          <p:nvSpPr>
            <p:cNvPr id="11" name="TextBox 10">
              <a:extLst>
                <a:ext uri="{FF2B5EF4-FFF2-40B4-BE49-F238E27FC236}">
                  <a16:creationId xmlns:a16="http://schemas.microsoft.com/office/drawing/2014/main" id="{8C834660-5ACB-4A2D-9AA9-F135C9CAE6FB}"/>
                </a:ext>
              </a:extLst>
            </p:cNvPr>
            <p:cNvSpPr txBox="1"/>
            <p:nvPr/>
          </p:nvSpPr>
          <p:spPr>
            <a:xfrm>
              <a:off x="5052762" y="3106499"/>
              <a:ext cx="2121717" cy="655216"/>
            </a:xfrm>
            <a:prstGeom prst="rect">
              <a:avLst/>
            </a:prstGeom>
            <a:noFill/>
          </p:spPr>
          <p:txBody>
            <a:bodyPr wrap="square" lIns="0" tIns="0" rIns="0" bIns="0" rtlCol="0" anchor="b" anchorCtr="0">
              <a:noAutofit/>
            </a:bodyPr>
            <a:lstStyle/>
            <a:p>
              <a:pPr algn="ctr"/>
              <a:r>
                <a:rPr lang="en-US" sz="4500" dirty="0">
                  <a:solidFill>
                    <a:srgbClr val="0078FF"/>
                  </a:solidFill>
                </a:rPr>
                <a:t>10,3%</a:t>
              </a:r>
            </a:p>
          </p:txBody>
        </p:sp>
        <p:sp>
          <p:nvSpPr>
            <p:cNvPr id="12" name="TextBox 11">
              <a:extLst>
                <a:ext uri="{FF2B5EF4-FFF2-40B4-BE49-F238E27FC236}">
                  <a16:creationId xmlns:a16="http://schemas.microsoft.com/office/drawing/2014/main" id="{400A66DD-31B7-4291-9E61-0A81EC8161B9}"/>
                </a:ext>
              </a:extLst>
            </p:cNvPr>
            <p:cNvSpPr txBox="1"/>
            <p:nvPr/>
          </p:nvSpPr>
          <p:spPr>
            <a:xfrm>
              <a:off x="5205366" y="3905229"/>
              <a:ext cx="1816509" cy="1216685"/>
            </a:xfrm>
            <a:prstGeom prst="rect">
              <a:avLst/>
            </a:prstGeom>
            <a:noFill/>
          </p:spPr>
          <p:txBody>
            <a:bodyPr wrap="square" lIns="0" tIns="0" rIns="0" bIns="0" rtlCol="0" anchor="t" anchorCtr="0">
              <a:noAutofit/>
            </a:bodyPr>
            <a:lstStyle/>
            <a:p>
              <a:pPr algn="ctr"/>
              <a:r>
                <a:rPr lang="en-US" sz="1600" dirty="0">
                  <a:solidFill>
                    <a:schemeClr val="bg1"/>
                  </a:solidFill>
                </a:rPr>
                <a:t>Reached the</a:t>
              </a:r>
            </a:p>
            <a:p>
              <a:pPr algn="ctr"/>
              <a:r>
                <a:rPr lang="en-US" sz="1600" b="1" dirty="0">
                  <a:solidFill>
                    <a:schemeClr val="bg1"/>
                  </a:solidFill>
                </a:rPr>
                <a:t>10% of the world’s most cited publications</a:t>
              </a:r>
            </a:p>
          </p:txBody>
        </p:sp>
      </p:grpSp>
      <p:grpSp>
        <p:nvGrpSpPr>
          <p:cNvPr id="25" name="Rühm 24">
            <a:extLst>
              <a:ext uri="{FF2B5EF4-FFF2-40B4-BE49-F238E27FC236}">
                <a16:creationId xmlns:a16="http://schemas.microsoft.com/office/drawing/2014/main" id="{30B8E028-29D0-435C-9BD8-DE2410D2AF44}"/>
              </a:ext>
            </a:extLst>
          </p:cNvPr>
          <p:cNvGrpSpPr/>
          <p:nvPr/>
        </p:nvGrpSpPr>
        <p:grpSpPr>
          <a:xfrm>
            <a:off x="8549323" y="2375296"/>
            <a:ext cx="2121717" cy="2746617"/>
            <a:chOff x="8549323" y="2375296"/>
            <a:chExt cx="2121717" cy="2746617"/>
          </a:xfrm>
        </p:grpSpPr>
        <p:sp>
          <p:nvSpPr>
            <p:cNvPr id="15" name="TextBox 14">
              <a:extLst>
                <a:ext uri="{FF2B5EF4-FFF2-40B4-BE49-F238E27FC236}">
                  <a16:creationId xmlns:a16="http://schemas.microsoft.com/office/drawing/2014/main" id="{EF95B221-A86A-45BE-A6F8-BA702A455887}"/>
                </a:ext>
              </a:extLst>
            </p:cNvPr>
            <p:cNvSpPr txBox="1"/>
            <p:nvPr/>
          </p:nvSpPr>
          <p:spPr>
            <a:xfrm>
              <a:off x="8549323" y="2375296"/>
              <a:ext cx="2121716" cy="577476"/>
            </a:xfrm>
            <a:prstGeom prst="rect">
              <a:avLst/>
            </a:prstGeom>
            <a:noFill/>
          </p:spPr>
          <p:txBody>
            <a:bodyPr wrap="square" lIns="0" tIns="0" rIns="0" bIns="0" rtlCol="0" anchor="b" anchorCtr="0">
              <a:noAutofit/>
            </a:bodyPr>
            <a:lstStyle/>
            <a:p>
              <a:pPr algn="ctr"/>
              <a:r>
                <a:rPr lang="en-US" sz="1600" dirty="0">
                  <a:solidFill>
                    <a:schemeClr val="bg1"/>
                  </a:solidFill>
                </a:rPr>
                <a:t>this result </a:t>
              </a:r>
            </a:p>
            <a:p>
              <a:pPr algn="ctr"/>
              <a:r>
                <a:rPr lang="en-US" sz="1600" dirty="0">
                  <a:solidFill>
                    <a:schemeClr val="bg1"/>
                  </a:solidFill>
                </a:rPr>
                <a:t>guarantees Estonia a place among the</a:t>
              </a:r>
            </a:p>
          </p:txBody>
        </p:sp>
        <p:sp>
          <p:nvSpPr>
            <p:cNvPr id="16" name="TextBox 15">
              <a:extLst>
                <a:ext uri="{FF2B5EF4-FFF2-40B4-BE49-F238E27FC236}">
                  <a16:creationId xmlns:a16="http://schemas.microsoft.com/office/drawing/2014/main" id="{D1CF1C93-981A-4F86-BD5F-FB78E25331D8}"/>
                </a:ext>
              </a:extLst>
            </p:cNvPr>
            <p:cNvSpPr txBox="1"/>
            <p:nvPr/>
          </p:nvSpPr>
          <p:spPr>
            <a:xfrm>
              <a:off x="8549323" y="3106499"/>
              <a:ext cx="2121717" cy="655216"/>
            </a:xfrm>
            <a:prstGeom prst="rect">
              <a:avLst/>
            </a:prstGeom>
            <a:noFill/>
          </p:spPr>
          <p:txBody>
            <a:bodyPr wrap="square" lIns="0" tIns="0" rIns="0" bIns="0" rtlCol="0" anchor="b" anchorCtr="0">
              <a:noAutofit/>
            </a:bodyPr>
            <a:lstStyle/>
            <a:p>
              <a:pPr algn="ctr"/>
              <a:r>
                <a:rPr lang="en-US" sz="4500" dirty="0">
                  <a:solidFill>
                    <a:srgbClr val="0078FF"/>
                  </a:solidFill>
                </a:rPr>
                <a:t>TOP 20</a:t>
              </a:r>
            </a:p>
          </p:txBody>
        </p:sp>
        <p:sp>
          <p:nvSpPr>
            <p:cNvPr id="17" name="TextBox 16">
              <a:extLst>
                <a:ext uri="{FF2B5EF4-FFF2-40B4-BE49-F238E27FC236}">
                  <a16:creationId xmlns:a16="http://schemas.microsoft.com/office/drawing/2014/main" id="{207CA341-2384-4A55-8300-94C1060B08B9}"/>
                </a:ext>
              </a:extLst>
            </p:cNvPr>
            <p:cNvSpPr txBox="1"/>
            <p:nvPr/>
          </p:nvSpPr>
          <p:spPr>
            <a:xfrm>
              <a:off x="8854531" y="3905229"/>
              <a:ext cx="1511300" cy="1216684"/>
            </a:xfrm>
            <a:prstGeom prst="rect">
              <a:avLst/>
            </a:prstGeom>
            <a:noFill/>
          </p:spPr>
          <p:txBody>
            <a:bodyPr wrap="square" lIns="0" tIns="0" rIns="0" bIns="0" rtlCol="0" anchor="t" anchorCtr="0">
              <a:noAutofit/>
            </a:bodyPr>
            <a:lstStyle/>
            <a:p>
              <a:pPr algn="ctr"/>
              <a:r>
                <a:rPr lang="en-US" sz="1600" dirty="0">
                  <a:solidFill>
                    <a:schemeClr val="bg1"/>
                  </a:solidFill>
                </a:rPr>
                <a:t>in the world</a:t>
              </a:r>
            </a:p>
          </p:txBody>
        </p:sp>
      </p:grpSp>
      <p:sp>
        <p:nvSpPr>
          <p:cNvPr id="18" name="Line 5">
            <a:extLst>
              <a:ext uri="{FF2B5EF4-FFF2-40B4-BE49-F238E27FC236}">
                <a16:creationId xmlns:a16="http://schemas.microsoft.com/office/drawing/2014/main" id="{46EB2ECE-6CBB-4778-8373-DFA18D4A6D3C}"/>
              </a:ext>
            </a:extLst>
          </p:cNvPr>
          <p:cNvSpPr>
            <a:spLocks noChangeShapeType="1"/>
          </p:cNvSpPr>
          <p:nvPr/>
        </p:nvSpPr>
        <p:spPr bwMode="auto">
          <a:xfrm>
            <a:off x="3868170" y="3429000"/>
            <a:ext cx="1184592" cy="0"/>
          </a:xfrm>
          <a:prstGeom prst="line">
            <a:avLst/>
          </a:prstGeom>
          <a:noFill/>
          <a:ln w="25400" cap="rnd">
            <a:solidFill>
              <a:srgbClr val="0078FF"/>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5">
            <a:extLst>
              <a:ext uri="{FF2B5EF4-FFF2-40B4-BE49-F238E27FC236}">
                <a16:creationId xmlns:a16="http://schemas.microsoft.com/office/drawing/2014/main" id="{8A4C7696-20DE-4DD4-97F1-03D6AB5A49BD}"/>
              </a:ext>
            </a:extLst>
          </p:cNvPr>
          <p:cNvSpPr>
            <a:spLocks noChangeShapeType="1"/>
          </p:cNvSpPr>
          <p:nvPr/>
        </p:nvSpPr>
        <p:spPr bwMode="auto">
          <a:xfrm>
            <a:off x="7174479" y="3434080"/>
            <a:ext cx="1184592" cy="0"/>
          </a:xfrm>
          <a:prstGeom prst="line">
            <a:avLst/>
          </a:prstGeom>
          <a:noFill/>
          <a:ln w="25400" cap="rnd">
            <a:solidFill>
              <a:srgbClr val="0078FF"/>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52129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par>
                          <p:cTn id="24" fill="hold">
                            <p:stCondLst>
                              <p:cond delay="2500"/>
                            </p:stCondLst>
                            <p:childTnLst>
                              <p:par>
                                <p:cTn id="25" presetID="42"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anim calcmode="lin" valueType="num">
                                      <p:cBhvr>
                                        <p:cTn id="28" dur="500" fill="hold"/>
                                        <p:tgtEl>
                                          <p:spTgt spid="25"/>
                                        </p:tgtEl>
                                        <p:attrNameLst>
                                          <p:attrName>ppt_x</p:attrName>
                                        </p:attrNameLst>
                                      </p:cBhvr>
                                      <p:tavLst>
                                        <p:tav tm="0">
                                          <p:val>
                                            <p:strVal val="#ppt_x"/>
                                          </p:val>
                                        </p:tav>
                                        <p:tav tm="100000">
                                          <p:val>
                                            <p:strVal val="#ppt_x"/>
                                          </p:val>
                                        </p:tav>
                                      </p:tavLst>
                                    </p:anim>
                                    <p:anim calcmode="lin" valueType="num">
                                      <p:cBhvr>
                                        <p:cTn id="2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7" name="Rectangle 6"/>
          <p:cNvSpPr/>
          <p:nvPr/>
        </p:nvSpPr>
        <p:spPr>
          <a:xfrm>
            <a:off x="-10681" y="0"/>
            <a:ext cx="12192000" cy="6858000"/>
          </a:xfrm>
          <a:prstGeom prst="rect">
            <a:avLst/>
          </a:prstGeom>
          <a:gradFill>
            <a:gsLst>
              <a:gs pos="100000">
                <a:srgbClr val="000000">
                  <a:alpha val="60000"/>
                </a:srgbClr>
              </a:gs>
              <a:gs pos="26000">
                <a:srgbClr val="000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ino"/>
              <a:ea typeface="+mn-ea"/>
              <a:cs typeface="+mn-cs"/>
            </a:endParaRPr>
          </a:p>
        </p:txBody>
      </p:sp>
      <p:sp>
        <p:nvSpPr>
          <p:cNvPr id="3" name="Title 2"/>
          <p:cNvSpPr>
            <a:spLocks noGrp="1"/>
          </p:cNvSpPr>
          <p:nvPr>
            <p:ph type="title"/>
          </p:nvPr>
        </p:nvSpPr>
        <p:spPr/>
        <p:txBody>
          <a:bodyPr/>
          <a:lstStyle/>
          <a:p>
            <a:r>
              <a:rPr lang="en-US" dirty="0"/>
              <a:t>one of the world`s best-educated country</a:t>
            </a:r>
            <a:endParaRPr lang="en-GB" dirty="0"/>
          </a:p>
        </p:txBody>
      </p:sp>
      <p:sp>
        <p:nvSpPr>
          <p:cNvPr id="4" name="Teksti kohatäide 3">
            <a:extLst>
              <a:ext uri="{FF2B5EF4-FFF2-40B4-BE49-F238E27FC236}">
                <a16:creationId xmlns:a16="http://schemas.microsoft.com/office/drawing/2014/main" id="{86BA079C-6DAC-49F7-82DC-9BE3C9635751}"/>
              </a:ext>
            </a:extLst>
          </p:cNvPr>
          <p:cNvSpPr>
            <a:spLocks noGrp="1"/>
          </p:cNvSpPr>
          <p:nvPr>
            <p:ph type="body" sz="quarter" idx="12"/>
          </p:nvPr>
        </p:nvSpPr>
        <p:spPr/>
        <p:txBody>
          <a:bodyPr/>
          <a:lstStyle/>
          <a:p>
            <a:r>
              <a:rPr lang="en-US" dirty="0"/>
              <a:t>© </a:t>
            </a:r>
            <a:r>
              <a:rPr lang="en-US" dirty="0" err="1"/>
              <a:t>Tõnu</a:t>
            </a:r>
            <a:r>
              <a:rPr lang="en-US" dirty="0"/>
              <a:t> Runnel</a:t>
            </a:r>
          </a:p>
        </p:txBody>
      </p:sp>
    </p:spTree>
    <p:extLst>
      <p:ext uri="{BB962C8B-B14F-4D97-AF65-F5344CB8AC3E}">
        <p14:creationId xmlns:p14="http://schemas.microsoft.com/office/powerpoint/2010/main" val="312696612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t-EE" dirty="0" err="1"/>
              <a:t>overview</a:t>
            </a:r>
            <a:endParaRPr lang="et-EE" dirty="0"/>
          </a:p>
        </p:txBody>
      </p:sp>
      <p:grpSp>
        <p:nvGrpSpPr>
          <p:cNvPr id="6" name="Group 10">
            <a:extLst>
              <a:ext uri="{FF2B5EF4-FFF2-40B4-BE49-F238E27FC236}">
                <a16:creationId xmlns:a16="http://schemas.microsoft.com/office/drawing/2014/main" id="{5DA760BE-0901-46E9-87E8-A23E9732D4DE}"/>
              </a:ext>
            </a:extLst>
          </p:cNvPr>
          <p:cNvGrpSpPr/>
          <p:nvPr/>
        </p:nvGrpSpPr>
        <p:grpSpPr>
          <a:xfrm>
            <a:off x="533936" y="2387251"/>
            <a:ext cx="2347913" cy="1584619"/>
            <a:chOff x="2333347" y="1964475"/>
            <a:chExt cx="2347913" cy="1584619"/>
          </a:xfrm>
        </p:grpSpPr>
        <p:pic>
          <p:nvPicPr>
            <p:cNvPr id="7" name="Graphic 8">
              <a:extLst>
                <a:ext uri="{FF2B5EF4-FFF2-40B4-BE49-F238E27FC236}">
                  <a16:creationId xmlns:a16="http://schemas.microsoft.com/office/drawing/2014/main" id="{DC0E69F6-7B32-4578-AD36-21887E3370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8" name="TextBox 7">
              <a:extLst>
                <a:ext uri="{FF2B5EF4-FFF2-40B4-BE49-F238E27FC236}">
                  <a16:creationId xmlns:a16="http://schemas.microsoft.com/office/drawing/2014/main" id="{7B7E9044-8384-4E08-97BE-F4816173448B}"/>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400" b="0" i="0" u="none" strike="noStrike" kern="1200" cap="none" spc="0" normalizeH="0" baseline="0" noProof="0" dirty="0">
                  <a:ln>
                    <a:noFill/>
                  </a:ln>
                  <a:solidFill>
                    <a:srgbClr val="FFFFFF"/>
                  </a:solidFill>
                  <a:effectLst/>
                  <a:uLnTx/>
                  <a:uFillTx/>
                  <a:latin typeface="Aino"/>
                  <a:ea typeface="+mn-ea"/>
                  <a:cs typeface="+mn-cs"/>
                </a:rPr>
                <a:t>1st</a:t>
              </a:r>
              <a:endParaRPr kumimoji="0" lang="en-GB" sz="2400" b="0" i="0" u="none" strike="noStrike" kern="1200" cap="none" spc="0" normalizeH="0" baseline="0" noProof="0" dirty="0">
                <a:ln>
                  <a:noFill/>
                </a:ln>
                <a:solidFill>
                  <a:srgbClr val="FFFFFF"/>
                </a:solidFill>
                <a:effectLst/>
                <a:uLnTx/>
                <a:uFillTx/>
                <a:latin typeface="Aino"/>
                <a:ea typeface="+mn-ea"/>
                <a:cs typeface="+mn-cs"/>
              </a:endParaRPr>
            </a:p>
          </p:txBody>
        </p:sp>
        <p:sp>
          <p:nvSpPr>
            <p:cNvPr id="9" name="TextBox 8">
              <a:extLst>
                <a:ext uri="{FF2B5EF4-FFF2-40B4-BE49-F238E27FC236}">
                  <a16:creationId xmlns:a16="http://schemas.microsoft.com/office/drawing/2014/main" id="{E35D8BD3-533D-4F10-8D71-82DAE11E44E2}"/>
                </a:ext>
              </a:extLst>
            </p:cNvPr>
            <p:cNvSpPr txBox="1"/>
            <p:nvPr/>
          </p:nvSpPr>
          <p:spPr>
            <a:xfrm>
              <a:off x="2333347" y="3056651"/>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in OECD's PISA tests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in Europe</a:t>
              </a:r>
              <a:endParaRPr kumimoji="0" lang="en-US" sz="1600" b="0" i="0" u="none" strike="noStrike" kern="1200" cap="none" spc="0" normalizeH="0" baseline="0" noProof="0" dirty="0">
                <a:ln>
                  <a:noFill/>
                </a:ln>
                <a:solidFill>
                  <a:srgbClr val="0078FF"/>
                </a:solidFill>
                <a:effectLst/>
                <a:uLnTx/>
                <a:uFillTx/>
                <a:latin typeface="Aino"/>
                <a:ea typeface="+mn-ea"/>
                <a:cs typeface="+mn-cs"/>
              </a:endParaRPr>
            </a:p>
          </p:txBody>
        </p:sp>
      </p:grpSp>
      <p:grpSp>
        <p:nvGrpSpPr>
          <p:cNvPr id="10" name="Group 40">
            <a:extLst>
              <a:ext uri="{FF2B5EF4-FFF2-40B4-BE49-F238E27FC236}">
                <a16:creationId xmlns:a16="http://schemas.microsoft.com/office/drawing/2014/main" id="{2CA005AC-E0FC-4117-8BBA-2EECF2860E46}"/>
              </a:ext>
            </a:extLst>
          </p:cNvPr>
          <p:cNvGrpSpPr/>
          <p:nvPr/>
        </p:nvGrpSpPr>
        <p:grpSpPr>
          <a:xfrm>
            <a:off x="6383675" y="2388317"/>
            <a:ext cx="2347913" cy="1584619"/>
            <a:chOff x="2333347" y="1964475"/>
            <a:chExt cx="2347913" cy="1584619"/>
          </a:xfrm>
        </p:grpSpPr>
        <p:pic>
          <p:nvPicPr>
            <p:cNvPr id="11" name="Graphic 41">
              <a:extLst>
                <a:ext uri="{FF2B5EF4-FFF2-40B4-BE49-F238E27FC236}">
                  <a16:creationId xmlns:a16="http://schemas.microsoft.com/office/drawing/2014/main" id="{228DA078-21A6-45FC-8282-BBBF34600F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12" name="TextBox 11">
              <a:extLst>
                <a:ext uri="{FF2B5EF4-FFF2-40B4-BE49-F238E27FC236}">
                  <a16:creationId xmlns:a16="http://schemas.microsoft.com/office/drawing/2014/main" id="{32905F34-3BE2-4B46-9CEF-B0432335D7A1}"/>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400" b="0" i="0" u="none" strike="noStrike" kern="1200" cap="none" spc="0" normalizeH="0" baseline="0" noProof="0" dirty="0">
                  <a:ln>
                    <a:noFill/>
                  </a:ln>
                  <a:solidFill>
                    <a:srgbClr val="FFFFFF"/>
                  </a:solidFill>
                  <a:effectLst/>
                  <a:uLnTx/>
                  <a:uFillTx/>
                  <a:latin typeface="Aino"/>
                  <a:ea typeface="+mn-ea"/>
                  <a:cs typeface="+mn-cs"/>
                </a:rPr>
                <a:t>9th</a:t>
              </a:r>
              <a:endParaRPr kumimoji="0" lang="en-GB" sz="2400" b="0" i="0" u="none" strike="noStrike" kern="1200" cap="none" spc="0" normalizeH="0" baseline="0" noProof="0" dirty="0">
                <a:ln>
                  <a:noFill/>
                </a:ln>
                <a:solidFill>
                  <a:srgbClr val="FFFFFF"/>
                </a:solidFill>
                <a:effectLst/>
                <a:uLnTx/>
                <a:uFillTx/>
                <a:latin typeface="Aino"/>
                <a:ea typeface="+mn-ea"/>
                <a:cs typeface="+mn-cs"/>
              </a:endParaRPr>
            </a:p>
          </p:txBody>
        </p:sp>
        <p:sp>
          <p:nvSpPr>
            <p:cNvPr id="13" name="TextBox 12">
              <a:extLst>
                <a:ext uri="{FF2B5EF4-FFF2-40B4-BE49-F238E27FC236}">
                  <a16:creationId xmlns:a16="http://schemas.microsoft.com/office/drawing/2014/main" id="{C12CC043-BE94-4E4B-83E4-9A1798D80124}"/>
                </a:ext>
              </a:extLst>
            </p:cNvPr>
            <p:cNvSpPr txBox="1"/>
            <p:nvPr/>
          </p:nvSpPr>
          <p:spPr>
            <a:xfrm>
              <a:off x="2333347" y="3056651"/>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in the world in math skills (OECD's PISA tests)</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grpSp>
      <p:grpSp>
        <p:nvGrpSpPr>
          <p:cNvPr id="14" name="Group 30">
            <a:extLst>
              <a:ext uri="{FF2B5EF4-FFF2-40B4-BE49-F238E27FC236}">
                <a16:creationId xmlns:a16="http://schemas.microsoft.com/office/drawing/2014/main" id="{D11A7E2F-CE69-4C0C-8C61-026C42C8DE31}"/>
              </a:ext>
            </a:extLst>
          </p:cNvPr>
          <p:cNvGrpSpPr/>
          <p:nvPr/>
        </p:nvGrpSpPr>
        <p:grpSpPr>
          <a:xfrm>
            <a:off x="3048621" y="2390449"/>
            <a:ext cx="3130970" cy="1584619"/>
            <a:chOff x="1941818" y="1964475"/>
            <a:chExt cx="3130970" cy="1584619"/>
          </a:xfrm>
        </p:grpSpPr>
        <p:pic>
          <p:nvPicPr>
            <p:cNvPr id="15" name="Graphic 31">
              <a:extLst>
                <a:ext uri="{FF2B5EF4-FFF2-40B4-BE49-F238E27FC236}">
                  <a16:creationId xmlns:a16="http://schemas.microsoft.com/office/drawing/2014/main" id="{D4DE7176-8F7C-48A6-9549-A079DDB449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16" name="TextBox 15">
              <a:extLst>
                <a:ext uri="{FF2B5EF4-FFF2-40B4-BE49-F238E27FC236}">
                  <a16:creationId xmlns:a16="http://schemas.microsoft.com/office/drawing/2014/main" id="{AE9F3C9A-5299-41E2-8C5C-86506260B281}"/>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400" b="0" i="0" u="none" strike="noStrike" kern="1200" cap="none" spc="0" normalizeH="0" baseline="0" noProof="0" dirty="0">
                  <a:ln>
                    <a:noFill/>
                  </a:ln>
                  <a:solidFill>
                    <a:srgbClr val="FFFFFF"/>
                  </a:solidFill>
                  <a:effectLst/>
                  <a:uLnTx/>
                  <a:uFillTx/>
                  <a:latin typeface="Aino"/>
                  <a:ea typeface="+mn-ea"/>
                  <a:cs typeface="+mn-cs"/>
                </a:rPr>
                <a:t>3rd</a:t>
              </a:r>
              <a:endParaRPr kumimoji="0" lang="en-GB" sz="2400" b="0" i="0" u="none" strike="noStrike" kern="1200" cap="none" spc="0" normalizeH="0" baseline="0" noProof="0" dirty="0">
                <a:ln>
                  <a:noFill/>
                </a:ln>
                <a:solidFill>
                  <a:srgbClr val="FFFFFF"/>
                </a:solidFill>
                <a:effectLst/>
                <a:uLnTx/>
                <a:uFillTx/>
                <a:latin typeface="Aino"/>
                <a:ea typeface="+mn-ea"/>
                <a:cs typeface="+mn-cs"/>
              </a:endParaRPr>
            </a:p>
          </p:txBody>
        </p:sp>
        <p:sp>
          <p:nvSpPr>
            <p:cNvPr id="17" name="TextBox 16">
              <a:extLst>
                <a:ext uri="{FF2B5EF4-FFF2-40B4-BE49-F238E27FC236}">
                  <a16:creationId xmlns:a16="http://schemas.microsoft.com/office/drawing/2014/main" id="{3A09CDF2-F383-41D3-924D-06A35D3A87FB}"/>
                </a:ext>
              </a:extLst>
            </p:cNvPr>
            <p:cNvSpPr txBox="1"/>
            <p:nvPr/>
          </p:nvSpPr>
          <p:spPr>
            <a:xfrm>
              <a:off x="1941818" y="3056651"/>
              <a:ext cx="313097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in the world in science skills (OECD's PISA tests)</a:t>
              </a:r>
              <a:endParaRPr kumimoji="0" lang="en-US" sz="1600" b="0" i="0" u="none" strike="noStrike" kern="1200" cap="none" spc="0" normalizeH="0" baseline="0" noProof="0" dirty="0">
                <a:ln>
                  <a:noFill/>
                </a:ln>
                <a:solidFill>
                  <a:srgbClr val="0078FF"/>
                </a:solidFill>
                <a:effectLst/>
                <a:uLnTx/>
                <a:uFillTx/>
                <a:latin typeface="Aino"/>
                <a:ea typeface="+mn-ea"/>
                <a:cs typeface="+mn-cs"/>
              </a:endParaRPr>
            </a:p>
          </p:txBody>
        </p:sp>
      </p:grpSp>
      <p:grpSp>
        <p:nvGrpSpPr>
          <p:cNvPr id="18" name="Group 40">
            <a:extLst>
              <a:ext uri="{FF2B5EF4-FFF2-40B4-BE49-F238E27FC236}">
                <a16:creationId xmlns:a16="http://schemas.microsoft.com/office/drawing/2014/main" id="{198B4494-F356-484E-BCF5-7FD508CC0A77}"/>
              </a:ext>
            </a:extLst>
          </p:cNvPr>
          <p:cNvGrpSpPr/>
          <p:nvPr/>
        </p:nvGrpSpPr>
        <p:grpSpPr>
          <a:xfrm>
            <a:off x="9341771" y="2389383"/>
            <a:ext cx="2347913" cy="1584619"/>
            <a:chOff x="2333347" y="1964475"/>
            <a:chExt cx="2347913" cy="1584619"/>
          </a:xfrm>
        </p:grpSpPr>
        <p:pic>
          <p:nvPicPr>
            <p:cNvPr id="19" name="Graphic 41">
              <a:extLst>
                <a:ext uri="{FF2B5EF4-FFF2-40B4-BE49-F238E27FC236}">
                  <a16:creationId xmlns:a16="http://schemas.microsoft.com/office/drawing/2014/main" id="{3696F92B-859C-4A44-96C9-7369C54B74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20" name="TextBox 19">
              <a:extLst>
                <a:ext uri="{FF2B5EF4-FFF2-40B4-BE49-F238E27FC236}">
                  <a16:creationId xmlns:a16="http://schemas.microsoft.com/office/drawing/2014/main" id="{4AF97EF2-F642-4E0C-B8D1-B04EEED87623}"/>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400" b="0" i="0" u="none" strike="noStrike" kern="1200" cap="none" spc="0" normalizeH="0" baseline="0" noProof="0" dirty="0">
                  <a:ln>
                    <a:noFill/>
                  </a:ln>
                  <a:solidFill>
                    <a:srgbClr val="FFFFFF"/>
                  </a:solidFill>
                  <a:effectLst/>
                  <a:uLnTx/>
                  <a:uFillTx/>
                  <a:latin typeface="Aino"/>
                  <a:ea typeface="+mn-ea"/>
                  <a:cs typeface="+mn-cs"/>
                </a:rPr>
                <a:t>85%</a:t>
              </a:r>
              <a:endParaRPr kumimoji="0" lang="en-GB" sz="2400" b="0" i="0" u="none" strike="noStrike" kern="1200" cap="none" spc="0" normalizeH="0" baseline="0" noProof="0" dirty="0">
                <a:ln>
                  <a:noFill/>
                </a:ln>
                <a:solidFill>
                  <a:srgbClr val="FFFFFF"/>
                </a:solidFill>
                <a:effectLst/>
                <a:uLnTx/>
                <a:uFillTx/>
                <a:latin typeface="Aino"/>
                <a:ea typeface="+mn-ea"/>
                <a:cs typeface="+mn-cs"/>
              </a:endParaRPr>
            </a:p>
          </p:txBody>
        </p:sp>
        <p:sp>
          <p:nvSpPr>
            <p:cNvPr id="21" name="TextBox 20">
              <a:extLst>
                <a:ext uri="{FF2B5EF4-FFF2-40B4-BE49-F238E27FC236}">
                  <a16:creationId xmlns:a16="http://schemas.microsoft.com/office/drawing/2014/main" id="{E7706719-C194-4ECF-A1B8-95F78B4DC410}"/>
                </a:ext>
              </a:extLst>
            </p:cNvPr>
            <p:cNvSpPr txBox="1"/>
            <p:nvPr/>
          </p:nvSpPr>
          <p:spPr>
            <a:xfrm>
              <a:off x="2333347" y="3056651"/>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of schools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use e-School</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grpSp>
      <p:sp>
        <p:nvSpPr>
          <p:cNvPr id="31" name="Teksti kohatäide 4">
            <a:extLst>
              <a:ext uri="{FF2B5EF4-FFF2-40B4-BE49-F238E27FC236}">
                <a16:creationId xmlns:a16="http://schemas.microsoft.com/office/drawing/2014/main" id="{FD0E5DDB-12DF-4A97-8990-1795E522B4A0}"/>
              </a:ext>
            </a:extLst>
          </p:cNvPr>
          <p:cNvSpPr>
            <a:spLocks noGrp="1"/>
          </p:cNvSpPr>
          <p:nvPr>
            <p:ph type="body" sz="quarter" idx="10"/>
          </p:nvPr>
        </p:nvSpPr>
        <p:spPr>
          <a:xfrm>
            <a:off x="0" y="4219177"/>
            <a:ext cx="12192000" cy="1493822"/>
          </a:xfrm>
        </p:spPr>
        <p:txBody>
          <a:bodyPr/>
          <a:lstStyle/>
          <a:p>
            <a:pPr marL="0" indent="0" algn="ctr">
              <a:buNone/>
            </a:pPr>
            <a:r>
              <a:rPr lang="en-US" sz="2200" dirty="0">
                <a:solidFill>
                  <a:schemeClr val="accent3"/>
                </a:solidFill>
              </a:rPr>
              <a:t>LIFELONG LEARNING STRATEGY WITH ICT</a:t>
            </a:r>
          </a:p>
        </p:txBody>
      </p:sp>
    </p:spTree>
    <p:extLst>
      <p:ext uri="{BB962C8B-B14F-4D97-AF65-F5344CB8AC3E}">
        <p14:creationId xmlns:p14="http://schemas.microsoft.com/office/powerpoint/2010/main" val="2516020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31">
                                            <p:txEl>
                                              <p:pRg st="0" end="0"/>
                                            </p:txEl>
                                          </p:spTgt>
                                        </p:tgtEl>
                                        <p:attrNameLst>
                                          <p:attrName>style.visibility</p:attrName>
                                        </p:attrNameLst>
                                      </p:cBhvr>
                                      <p:to>
                                        <p:strVal val="visible"/>
                                      </p:to>
                                    </p:set>
                                    <p:animEffect transition="in" filter="fade">
                                      <p:cBhvr>
                                        <p:cTn id="31" dur="500"/>
                                        <p:tgtEl>
                                          <p:spTgt spid="31">
                                            <p:txEl>
                                              <p:pRg st="0" end="0"/>
                                            </p:txEl>
                                          </p:spTgt>
                                        </p:tgtEl>
                                      </p:cBhvr>
                                    </p:animEffect>
                                    <p:anim calcmode="lin" valueType="num">
                                      <p:cBhvr>
                                        <p:cTn id="32"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3887" y="657225"/>
            <a:ext cx="7559675" cy="1619250"/>
          </a:xfrm>
        </p:spPr>
        <p:txBody>
          <a:bodyPr/>
          <a:lstStyle/>
          <a:p>
            <a:r>
              <a:rPr lang="et-EE" dirty="0" err="1"/>
              <a:t>tertiary</a:t>
            </a:r>
            <a:r>
              <a:rPr lang="et-EE" dirty="0"/>
              <a:t>  </a:t>
            </a:r>
            <a:r>
              <a:rPr lang="et-EE" dirty="0" err="1"/>
              <a:t>educational</a:t>
            </a:r>
            <a:r>
              <a:rPr lang="et-EE" dirty="0"/>
              <a:t> </a:t>
            </a:r>
            <a:r>
              <a:rPr lang="et-EE" dirty="0" err="1"/>
              <a:t>attainment</a:t>
            </a:r>
            <a:endParaRPr lang="et-EE" dirty="0"/>
          </a:p>
        </p:txBody>
      </p:sp>
      <p:grpSp>
        <p:nvGrpSpPr>
          <p:cNvPr id="24" name="Rühm 23">
            <a:extLst>
              <a:ext uri="{FF2B5EF4-FFF2-40B4-BE49-F238E27FC236}">
                <a16:creationId xmlns:a16="http://schemas.microsoft.com/office/drawing/2014/main" id="{253E603A-B0F7-4C97-9FBB-5CCCAFD4656C}"/>
              </a:ext>
            </a:extLst>
          </p:cNvPr>
          <p:cNvGrpSpPr/>
          <p:nvPr/>
        </p:nvGrpSpPr>
        <p:grpSpPr>
          <a:xfrm>
            <a:off x="5387255" y="2541730"/>
            <a:ext cx="2121717" cy="1587475"/>
            <a:chOff x="5035141" y="2438400"/>
            <a:chExt cx="2121717" cy="1587475"/>
          </a:xfrm>
        </p:grpSpPr>
        <p:sp>
          <p:nvSpPr>
            <p:cNvPr id="7" name="TextBox 6">
              <a:extLst>
                <a:ext uri="{FF2B5EF4-FFF2-40B4-BE49-F238E27FC236}">
                  <a16:creationId xmlns:a16="http://schemas.microsoft.com/office/drawing/2014/main" id="{65C84243-D189-472B-924B-0A77C5E9D285}"/>
                </a:ext>
              </a:extLst>
            </p:cNvPr>
            <p:cNvSpPr txBox="1"/>
            <p:nvPr/>
          </p:nvSpPr>
          <p:spPr>
            <a:xfrm>
              <a:off x="5035142" y="2438400"/>
              <a:ext cx="2121716" cy="778532"/>
            </a:xfrm>
            <a:prstGeom prst="rect">
              <a:avLst/>
            </a:prstGeom>
            <a:noFill/>
          </p:spPr>
          <p:txBody>
            <a:bodyPr wrap="square" lIns="0" tIns="0" rIns="0" bIns="0" rtlCol="0" anchor="b" anchorCtr="0">
              <a:noAutofit/>
            </a:bodyPr>
            <a:lstStyle/>
            <a:p>
              <a:pPr algn="ctr"/>
              <a:r>
                <a:rPr lang="en-US" sz="1600" dirty="0">
                  <a:solidFill>
                    <a:schemeClr val="bg1"/>
                  </a:solidFill>
                </a:rPr>
                <a:t>Estonia</a:t>
              </a:r>
            </a:p>
          </p:txBody>
        </p:sp>
        <p:sp>
          <p:nvSpPr>
            <p:cNvPr id="8" name="TextBox 7">
              <a:extLst>
                <a:ext uri="{FF2B5EF4-FFF2-40B4-BE49-F238E27FC236}">
                  <a16:creationId xmlns:a16="http://schemas.microsoft.com/office/drawing/2014/main" id="{3C31A0C4-C1F1-4019-9E8D-B5DD4696C2CB}"/>
                </a:ext>
              </a:extLst>
            </p:cNvPr>
            <p:cNvSpPr txBox="1"/>
            <p:nvPr/>
          </p:nvSpPr>
          <p:spPr>
            <a:xfrm>
              <a:off x="5035141" y="3370659"/>
              <a:ext cx="2121717" cy="655216"/>
            </a:xfrm>
            <a:prstGeom prst="rect">
              <a:avLst/>
            </a:prstGeom>
            <a:noFill/>
          </p:spPr>
          <p:txBody>
            <a:bodyPr wrap="square" lIns="0" tIns="0" rIns="0" bIns="0" rtlCol="0" anchor="b" anchorCtr="0">
              <a:noAutofit/>
            </a:bodyPr>
            <a:lstStyle/>
            <a:p>
              <a:pPr algn="ctr"/>
              <a:r>
                <a:rPr lang="en-US" sz="4500" dirty="0">
                  <a:solidFill>
                    <a:srgbClr val="0078FF"/>
                  </a:solidFill>
                </a:rPr>
                <a:t>45,4%</a:t>
              </a:r>
            </a:p>
          </p:txBody>
        </p:sp>
      </p:grpSp>
      <p:sp>
        <p:nvSpPr>
          <p:cNvPr id="14" name="Line 5">
            <a:extLst>
              <a:ext uri="{FF2B5EF4-FFF2-40B4-BE49-F238E27FC236}">
                <a16:creationId xmlns:a16="http://schemas.microsoft.com/office/drawing/2014/main" id="{C8C28C55-C1BD-471F-AC07-6B479FC6FE2B}"/>
              </a:ext>
            </a:extLst>
          </p:cNvPr>
          <p:cNvSpPr>
            <a:spLocks noChangeShapeType="1"/>
          </p:cNvSpPr>
          <p:nvPr/>
        </p:nvSpPr>
        <p:spPr bwMode="auto">
          <a:xfrm>
            <a:off x="4202663" y="3801597"/>
            <a:ext cx="1184592" cy="0"/>
          </a:xfrm>
          <a:prstGeom prst="line">
            <a:avLst/>
          </a:prstGeom>
          <a:noFill/>
          <a:ln w="25400" cap="rnd">
            <a:solidFill>
              <a:srgbClr val="0078FF"/>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5">
            <a:extLst>
              <a:ext uri="{FF2B5EF4-FFF2-40B4-BE49-F238E27FC236}">
                <a16:creationId xmlns:a16="http://schemas.microsoft.com/office/drawing/2014/main" id="{BED9BE55-792E-403F-BDDF-B6DCD0797D60}"/>
              </a:ext>
            </a:extLst>
          </p:cNvPr>
          <p:cNvSpPr>
            <a:spLocks noChangeShapeType="1"/>
          </p:cNvSpPr>
          <p:nvPr/>
        </p:nvSpPr>
        <p:spPr bwMode="auto">
          <a:xfrm>
            <a:off x="7591266" y="3801597"/>
            <a:ext cx="1184592" cy="0"/>
          </a:xfrm>
          <a:prstGeom prst="line">
            <a:avLst/>
          </a:prstGeom>
          <a:noFill/>
          <a:ln w="25400" cap="rnd">
            <a:solidFill>
              <a:srgbClr val="0078FF"/>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2" name="Rühm 21">
            <a:extLst>
              <a:ext uri="{FF2B5EF4-FFF2-40B4-BE49-F238E27FC236}">
                <a16:creationId xmlns:a16="http://schemas.microsoft.com/office/drawing/2014/main" id="{FADC0C0E-11A9-4BB1-8825-070B6CF83453}"/>
              </a:ext>
            </a:extLst>
          </p:cNvPr>
          <p:cNvGrpSpPr/>
          <p:nvPr/>
        </p:nvGrpSpPr>
        <p:grpSpPr>
          <a:xfrm>
            <a:off x="8831457" y="2967166"/>
            <a:ext cx="2121717" cy="1668862"/>
            <a:chOff x="8347051" y="2863836"/>
            <a:chExt cx="2121717" cy="1668862"/>
          </a:xfrm>
        </p:grpSpPr>
        <p:sp>
          <p:nvSpPr>
            <p:cNvPr id="18" name="Ovaal 17">
              <a:extLst>
                <a:ext uri="{FF2B5EF4-FFF2-40B4-BE49-F238E27FC236}">
                  <a16:creationId xmlns:a16="http://schemas.microsoft.com/office/drawing/2014/main" id="{2F19294F-5697-4632-8433-B9F8253F21EE}"/>
                </a:ext>
              </a:extLst>
            </p:cNvPr>
            <p:cNvSpPr/>
            <p:nvPr/>
          </p:nvSpPr>
          <p:spPr>
            <a:xfrm>
              <a:off x="8573478" y="2863836"/>
              <a:ext cx="1668862" cy="1668862"/>
            </a:xfrm>
            <a:prstGeom prst="ellipse">
              <a:avLst/>
            </a:prstGeom>
            <a:solidFill>
              <a:srgbClr val="00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6D31B76-BBA2-4A4E-8DCF-B6DD432E971B}"/>
                </a:ext>
              </a:extLst>
            </p:cNvPr>
            <p:cNvSpPr txBox="1"/>
            <p:nvPr/>
          </p:nvSpPr>
          <p:spPr>
            <a:xfrm>
              <a:off x="8347051" y="2981393"/>
              <a:ext cx="2121716" cy="778532"/>
            </a:xfrm>
            <a:prstGeom prst="rect">
              <a:avLst/>
            </a:prstGeom>
            <a:noFill/>
          </p:spPr>
          <p:txBody>
            <a:bodyPr wrap="square" lIns="0" tIns="0" rIns="0" bIns="0" rtlCol="0" anchor="b" anchorCtr="0">
              <a:noAutofit/>
            </a:bodyPr>
            <a:lstStyle/>
            <a:p>
              <a:pPr algn="ctr"/>
              <a:r>
                <a:rPr lang="en-US" sz="1400" b="1" dirty="0">
                  <a:solidFill>
                    <a:schemeClr val="bg1"/>
                  </a:solidFill>
                </a:rPr>
                <a:t>European</a:t>
              </a:r>
            </a:p>
            <a:p>
              <a:pPr algn="ctr"/>
              <a:r>
                <a:rPr lang="en-US" sz="1400" b="1" dirty="0">
                  <a:solidFill>
                    <a:schemeClr val="bg1"/>
                  </a:solidFill>
                </a:rPr>
                <a:t>Union</a:t>
              </a:r>
            </a:p>
            <a:p>
              <a:pPr algn="ctr"/>
              <a:r>
                <a:rPr lang="en-US" sz="1400" dirty="0">
                  <a:solidFill>
                    <a:schemeClr val="bg1"/>
                  </a:solidFill>
                </a:rPr>
                <a:t>average</a:t>
              </a:r>
            </a:p>
          </p:txBody>
        </p:sp>
        <p:sp>
          <p:nvSpPr>
            <p:cNvPr id="21" name="TextBox 20">
              <a:extLst>
                <a:ext uri="{FF2B5EF4-FFF2-40B4-BE49-F238E27FC236}">
                  <a16:creationId xmlns:a16="http://schemas.microsoft.com/office/drawing/2014/main" id="{99EE96A5-7004-4770-BE6A-B042729F9303}"/>
                </a:ext>
              </a:extLst>
            </p:cNvPr>
            <p:cNvSpPr txBox="1"/>
            <p:nvPr/>
          </p:nvSpPr>
          <p:spPr>
            <a:xfrm>
              <a:off x="8347051" y="3667839"/>
              <a:ext cx="2121717" cy="655216"/>
            </a:xfrm>
            <a:prstGeom prst="rect">
              <a:avLst/>
            </a:prstGeom>
            <a:noFill/>
          </p:spPr>
          <p:txBody>
            <a:bodyPr wrap="square" lIns="0" tIns="0" rIns="0" bIns="0" rtlCol="0" anchor="b" anchorCtr="0">
              <a:noAutofit/>
            </a:bodyPr>
            <a:lstStyle/>
            <a:p>
              <a:pPr algn="ctr"/>
              <a:r>
                <a:rPr lang="en-US" sz="3500" dirty="0">
                  <a:solidFill>
                    <a:schemeClr val="bg1"/>
                  </a:solidFill>
                </a:rPr>
                <a:t>39,1%</a:t>
              </a:r>
            </a:p>
          </p:txBody>
        </p:sp>
      </p:grpSp>
      <p:grpSp>
        <p:nvGrpSpPr>
          <p:cNvPr id="26" name="Rühm 25">
            <a:extLst>
              <a:ext uri="{FF2B5EF4-FFF2-40B4-BE49-F238E27FC236}">
                <a16:creationId xmlns:a16="http://schemas.microsoft.com/office/drawing/2014/main" id="{5204F4E5-5DE0-4646-9731-041BE631D4C6}"/>
              </a:ext>
            </a:extLst>
          </p:cNvPr>
          <p:cNvGrpSpPr/>
          <p:nvPr/>
        </p:nvGrpSpPr>
        <p:grpSpPr>
          <a:xfrm>
            <a:off x="898201" y="2714546"/>
            <a:ext cx="3028676" cy="1620133"/>
            <a:chOff x="898201" y="2591973"/>
            <a:chExt cx="3028676" cy="1620133"/>
          </a:xfrm>
        </p:grpSpPr>
        <p:grpSp>
          <p:nvGrpSpPr>
            <p:cNvPr id="23" name="Rühm 22">
              <a:extLst>
                <a:ext uri="{FF2B5EF4-FFF2-40B4-BE49-F238E27FC236}">
                  <a16:creationId xmlns:a16="http://schemas.microsoft.com/office/drawing/2014/main" id="{DC288E60-4904-4B16-9553-C282A5908B20}"/>
                </a:ext>
              </a:extLst>
            </p:cNvPr>
            <p:cNvGrpSpPr/>
            <p:nvPr/>
          </p:nvGrpSpPr>
          <p:grpSpPr>
            <a:xfrm>
              <a:off x="898201" y="3145942"/>
              <a:ext cx="3028676" cy="1066164"/>
              <a:chOff x="710396" y="3153766"/>
              <a:chExt cx="3028676" cy="1066164"/>
            </a:xfrm>
          </p:grpSpPr>
          <p:sp>
            <p:nvSpPr>
              <p:cNvPr id="13" name="Freeform 5">
                <a:extLst>
                  <a:ext uri="{FF2B5EF4-FFF2-40B4-BE49-F238E27FC236}">
                    <a16:creationId xmlns:a16="http://schemas.microsoft.com/office/drawing/2014/main" id="{A20A6E86-6C64-49F4-B0AC-D1DABC12A755}"/>
                  </a:ext>
                </a:extLst>
              </p:cNvPr>
              <p:cNvSpPr>
                <a:spLocks/>
              </p:cNvSpPr>
              <p:nvPr/>
            </p:nvSpPr>
            <p:spPr bwMode="auto">
              <a:xfrm>
                <a:off x="774700" y="3153766"/>
                <a:ext cx="2964372" cy="1066164"/>
              </a:xfrm>
              <a:custGeom>
                <a:avLst/>
                <a:gdLst>
                  <a:gd name="T0" fmla="*/ 1257 w 1472"/>
                  <a:gd name="T1" fmla="*/ 413 h 485"/>
                  <a:gd name="T2" fmla="*/ 1472 w 1472"/>
                  <a:gd name="T3" fmla="*/ 243 h 485"/>
                  <a:gd name="T4" fmla="*/ 1257 w 1472"/>
                  <a:gd name="T5" fmla="*/ 72 h 485"/>
                  <a:gd name="T6" fmla="*/ 1257 w 1472"/>
                  <a:gd name="T7" fmla="*/ 72 h 485"/>
                  <a:gd name="T8" fmla="*/ 1255 w 1472"/>
                  <a:gd name="T9" fmla="*/ 72 h 485"/>
                  <a:gd name="T10" fmla="*/ 1165 w 1472"/>
                  <a:gd name="T11" fmla="*/ 0 h 485"/>
                  <a:gd name="T12" fmla="*/ 1165 w 1472"/>
                  <a:gd name="T13" fmla="*/ 72 h 485"/>
                  <a:gd name="T14" fmla="*/ 0 w 1472"/>
                  <a:gd name="T15" fmla="*/ 72 h 485"/>
                  <a:gd name="T16" fmla="*/ 0 w 1472"/>
                  <a:gd name="T17" fmla="*/ 414 h 485"/>
                  <a:gd name="T18" fmla="*/ 1165 w 1472"/>
                  <a:gd name="T19" fmla="*/ 414 h 485"/>
                  <a:gd name="T20" fmla="*/ 1165 w 1472"/>
                  <a:gd name="T21" fmla="*/ 485 h 485"/>
                  <a:gd name="T22" fmla="*/ 1255 w 1472"/>
                  <a:gd name="T23" fmla="*/ 414 h 485"/>
                  <a:gd name="T24" fmla="*/ 1257 w 1472"/>
                  <a:gd name="T25" fmla="*/ 414 h 485"/>
                  <a:gd name="T26" fmla="*/ 1257 w 1472"/>
                  <a:gd name="T27" fmla="*/ 413 h 485"/>
                  <a:gd name="connsiteX0" fmla="*/ 8539 w 10000"/>
                  <a:gd name="connsiteY0" fmla="*/ 8515 h 10000"/>
                  <a:gd name="connsiteX1" fmla="*/ 10000 w 10000"/>
                  <a:gd name="connsiteY1" fmla="*/ 5010 h 10000"/>
                  <a:gd name="connsiteX2" fmla="*/ 8539 w 10000"/>
                  <a:gd name="connsiteY2" fmla="*/ 1485 h 10000"/>
                  <a:gd name="connsiteX3" fmla="*/ 8539 w 10000"/>
                  <a:gd name="connsiteY3" fmla="*/ 1485 h 10000"/>
                  <a:gd name="connsiteX4" fmla="*/ 8526 w 10000"/>
                  <a:gd name="connsiteY4" fmla="*/ 1485 h 10000"/>
                  <a:gd name="connsiteX5" fmla="*/ 7914 w 10000"/>
                  <a:gd name="connsiteY5" fmla="*/ 0 h 10000"/>
                  <a:gd name="connsiteX6" fmla="*/ 7914 w 10000"/>
                  <a:gd name="connsiteY6" fmla="*/ 1485 h 10000"/>
                  <a:gd name="connsiteX7" fmla="*/ 0 w 10000"/>
                  <a:gd name="connsiteY7" fmla="*/ 1485 h 10000"/>
                  <a:gd name="connsiteX8" fmla="*/ 846 w 10000"/>
                  <a:gd name="connsiteY8" fmla="*/ 8515 h 10000"/>
                  <a:gd name="connsiteX9" fmla="*/ 7914 w 10000"/>
                  <a:gd name="connsiteY9" fmla="*/ 8536 h 10000"/>
                  <a:gd name="connsiteX10" fmla="*/ 7914 w 10000"/>
                  <a:gd name="connsiteY10" fmla="*/ 10000 h 10000"/>
                  <a:gd name="connsiteX11" fmla="*/ 8526 w 10000"/>
                  <a:gd name="connsiteY11" fmla="*/ 8536 h 10000"/>
                  <a:gd name="connsiteX12" fmla="*/ 8539 w 10000"/>
                  <a:gd name="connsiteY12" fmla="*/ 8536 h 10000"/>
                  <a:gd name="connsiteX13" fmla="*/ 8539 w 10000"/>
                  <a:gd name="connsiteY13" fmla="*/ 8515 h 10000"/>
                  <a:gd name="connsiteX0" fmla="*/ 7700 w 9161"/>
                  <a:gd name="connsiteY0" fmla="*/ 8515 h 10000"/>
                  <a:gd name="connsiteX1" fmla="*/ 9161 w 9161"/>
                  <a:gd name="connsiteY1" fmla="*/ 5010 h 10000"/>
                  <a:gd name="connsiteX2" fmla="*/ 7700 w 9161"/>
                  <a:gd name="connsiteY2" fmla="*/ 1485 h 10000"/>
                  <a:gd name="connsiteX3" fmla="*/ 7700 w 9161"/>
                  <a:gd name="connsiteY3" fmla="*/ 1485 h 10000"/>
                  <a:gd name="connsiteX4" fmla="*/ 7687 w 9161"/>
                  <a:gd name="connsiteY4" fmla="*/ 1485 h 10000"/>
                  <a:gd name="connsiteX5" fmla="*/ 7075 w 9161"/>
                  <a:gd name="connsiteY5" fmla="*/ 0 h 10000"/>
                  <a:gd name="connsiteX6" fmla="*/ 7075 w 9161"/>
                  <a:gd name="connsiteY6" fmla="*/ 1485 h 10000"/>
                  <a:gd name="connsiteX7" fmla="*/ 0 w 9161"/>
                  <a:gd name="connsiteY7" fmla="*/ 1506 h 10000"/>
                  <a:gd name="connsiteX8" fmla="*/ 7 w 9161"/>
                  <a:gd name="connsiteY8" fmla="*/ 8515 h 10000"/>
                  <a:gd name="connsiteX9" fmla="*/ 7075 w 9161"/>
                  <a:gd name="connsiteY9" fmla="*/ 8536 h 10000"/>
                  <a:gd name="connsiteX10" fmla="*/ 7075 w 9161"/>
                  <a:gd name="connsiteY10" fmla="*/ 10000 h 10000"/>
                  <a:gd name="connsiteX11" fmla="*/ 7687 w 9161"/>
                  <a:gd name="connsiteY11" fmla="*/ 8536 h 10000"/>
                  <a:gd name="connsiteX12" fmla="*/ 7700 w 9161"/>
                  <a:gd name="connsiteY12" fmla="*/ 8536 h 10000"/>
                  <a:gd name="connsiteX13" fmla="*/ 7700 w 9161"/>
                  <a:gd name="connsiteY13" fmla="*/ 851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61" h="10000">
                    <a:moveTo>
                      <a:pt x="7700" y="8515"/>
                    </a:moveTo>
                    <a:lnTo>
                      <a:pt x="9161" y="5010"/>
                    </a:lnTo>
                    <a:lnTo>
                      <a:pt x="7700" y="1485"/>
                    </a:lnTo>
                    <a:lnTo>
                      <a:pt x="7700" y="1485"/>
                    </a:lnTo>
                    <a:lnTo>
                      <a:pt x="7687" y="1485"/>
                    </a:lnTo>
                    <a:lnTo>
                      <a:pt x="7075" y="0"/>
                    </a:lnTo>
                    <a:lnTo>
                      <a:pt x="7075" y="1485"/>
                    </a:lnTo>
                    <a:lnTo>
                      <a:pt x="0" y="1506"/>
                    </a:lnTo>
                    <a:cubicBezTo>
                      <a:pt x="2" y="3842"/>
                      <a:pt x="5" y="6179"/>
                      <a:pt x="7" y="8515"/>
                    </a:cubicBezTo>
                    <a:lnTo>
                      <a:pt x="7075" y="8536"/>
                    </a:lnTo>
                    <a:lnTo>
                      <a:pt x="7075" y="10000"/>
                    </a:lnTo>
                    <a:lnTo>
                      <a:pt x="7687" y="8536"/>
                    </a:lnTo>
                    <a:lnTo>
                      <a:pt x="7700" y="8536"/>
                    </a:lnTo>
                    <a:lnTo>
                      <a:pt x="7700" y="8515"/>
                    </a:lnTo>
                    <a:close/>
                  </a:path>
                </a:pathLst>
              </a:custGeom>
              <a:solidFill>
                <a:srgbClr val="0078FF"/>
              </a:solidFill>
              <a:ln>
                <a:noFill/>
              </a:ln>
            </p:spPr>
            <p:txBody>
              <a:bodyPr vert="horz" wrap="square" lIns="91440" tIns="45720" rIns="91440" bIns="45720" numCol="1" anchor="ctr"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F2F5A898-EF48-4065-BA30-7397CDEE4161}"/>
                  </a:ext>
                </a:extLst>
              </p:cNvPr>
              <p:cNvSpPr txBox="1"/>
              <p:nvPr/>
            </p:nvSpPr>
            <p:spPr>
              <a:xfrm>
                <a:off x="710396" y="3350533"/>
                <a:ext cx="1239264" cy="672630"/>
              </a:xfrm>
              <a:prstGeom prst="rect">
                <a:avLst/>
              </a:prstGeom>
              <a:noFill/>
            </p:spPr>
            <p:txBody>
              <a:bodyPr wrap="square" lIns="0" tIns="0" rIns="0" bIns="0" rtlCol="0" anchor="ctr" anchorCtr="0">
                <a:noAutofit/>
              </a:bodyPr>
              <a:lstStyle/>
              <a:p>
                <a:pPr algn="ctr"/>
                <a:r>
                  <a:rPr lang="en-US" sz="1400" dirty="0">
                    <a:solidFill>
                      <a:schemeClr val="bg1"/>
                    </a:solidFill>
                  </a:rPr>
                  <a:t>increased</a:t>
                </a:r>
              </a:p>
              <a:p>
                <a:pPr algn="ctr"/>
                <a:r>
                  <a:rPr lang="en-US" sz="1400" dirty="0">
                    <a:solidFill>
                      <a:schemeClr val="bg1"/>
                    </a:solidFill>
                  </a:rPr>
                  <a:t>in Estonia</a:t>
                </a:r>
              </a:p>
            </p:txBody>
          </p:sp>
          <p:sp>
            <p:nvSpPr>
              <p:cNvPr id="17" name="TextBox 16">
                <a:extLst>
                  <a:ext uri="{FF2B5EF4-FFF2-40B4-BE49-F238E27FC236}">
                    <a16:creationId xmlns:a16="http://schemas.microsoft.com/office/drawing/2014/main" id="{4277F01E-8669-41B2-BA77-6E31E668DB91}"/>
                  </a:ext>
                </a:extLst>
              </p:cNvPr>
              <p:cNvSpPr txBox="1"/>
              <p:nvPr/>
            </p:nvSpPr>
            <p:spPr>
              <a:xfrm>
                <a:off x="1781657" y="3359240"/>
                <a:ext cx="1405912" cy="655216"/>
              </a:xfrm>
              <a:prstGeom prst="rect">
                <a:avLst/>
              </a:prstGeom>
              <a:noFill/>
            </p:spPr>
            <p:txBody>
              <a:bodyPr wrap="square" lIns="0" tIns="0" rIns="0" bIns="0" rtlCol="0" anchor="ctr" anchorCtr="0">
                <a:noAutofit/>
              </a:bodyPr>
              <a:lstStyle/>
              <a:p>
                <a:pPr algn="ctr"/>
                <a:r>
                  <a:rPr lang="en-US" sz="4500" dirty="0">
                    <a:solidFill>
                      <a:schemeClr val="bg1"/>
                    </a:solidFill>
                  </a:rPr>
                  <a:t>14%</a:t>
                </a:r>
              </a:p>
            </p:txBody>
          </p:sp>
        </p:grpSp>
        <p:sp>
          <p:nvSpPr>
            <p:cNvPr id="25" name="TextBox 24">
              <a:extLst>
                <a:ext uri="{FF2B5EF4-FFF2-40B4-BE49-F238E27FC236}">
                  <a16:creationId xmlns:a16="http://schemas.microsoft.com/office/drawing/2014/main" id="{A0C028CA-9899-4EC8-A0D9-3A0601E8E6EB}"/>
                </a:ext>
              </a:extLst>
            </p:cNvPr>
            <p:cNvSpPr txBox="1"/>
            <p:nvPr/>
          </p:nvSpPr>
          <p:spPr>
            <a:xfrm>
              <a:off x="1327360" y="2591973"/>
              <a:ext cx="1620210" cy="672630"/>
            </a:xfrm>
            <a:prstGeom prst="rect">
              <a:avLst/>
            </a:prstGeom>
            <a:noFill/>
          </p:spPr>
          <p:txBody>
            <a:bodyPr wrap="square" lIns="0" tIns="0" rIns="0" bIns="0" rtlCol="0" anchor="ctr" anchorCtr="0">
              <a:noAutofit/>
            </a:bodyPr>
            <a:lstStyle/>
            <a:p>
              <a:pPr algn="ctr"/>
              <a:r>
                <a:rPr lang="en-US" sz="1400" dirty="0">
                  <a:solidFill>
                    <a:schemeClr val="bg1"/>
                  </a:solidFill>
                </a:rPr>
                <a:t>age group 30-34 2005-2016</a:t>
              </a:r>
            </a:p>
          </p:txBody>
        </p:sp>
      </p:grpSp>
    </p:spTree>
    <p:extLst>
      <p:ext uri="{BB962C8B-B14F-4D97-AF65-F5344CB8AC3E}">
        <p14:creationId xmlns:p14="http://schemas.microsoft.com/office/powerpoint/2010/main" val="34117977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96"/>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BAC46AC-589A-49D0-952A-CE69653C4DDB}"/>
              </a:ext>
            </a:extLst>
          </p:cNvPr>
          <p:cNvSpPr>
            <a:spLocks noGrp="1"/>
          </p:cNvSpPr>
          <p:nvPr>
            <p:ph type="title"/>
          </p:nvPr>
        </p:nvSpPr>
        <p:spPr/>
        <p:txBody>
          <a:bodyPr/>
          <a:lstStyle/>
          <a:p>
            <a:r>
              <a:rPr lang="en-US" dirty="0"/>
              <a:t>northern </a:t>
            </a:r>
            <a:r>
              <a:rPr lang="en-US" dirty="0" err="1"/>
              <a:t>europe’s</a:t>
            </a:r>
            <a:r>
              <a:rPr lang="en-US" dirty="0"/>
              <a:t> </a:t>
            </a:r>
            <a:br>
              <a:rPr lang="en-US" dirty="0"/>
            </a:br>
            <a:r>
              <a:rPr lang="en-US" dirty="0"/>
              <a:t>hub for knowledge </a:t>
            </a:r>
            <a:br>
              <a:rPr lang="en-US" dirty="0"/>
            </a:br>
            <a:r>
              <a:rPr lang="en-US" dirty="0"/>
              <a:t>and digital business</a:t>
            </a:r>
          </a:p>
        </p:txBody>
      </p:sp>
      <p:sp>
        <p:nvSpPr>
          <p:cNvPr id="3" name="Teksti kohatäide 2">
            <a:extLst>
              <a:ext uri="{FF2B5EF4-FFF2-40B4-BE49-F238E27FC236}">
                <a16:creationId xmlns:a16="http://schemas.microsoft.com/office/drawing/2014/main" id="{8D0EE88E-47D2-4DD0-B2ED-59306D9CEC25}"/>
              </a:ext>
            </a:extLst>
          </p:cNvPr>
          <p:cNvSpPr>
            <a:spLocks noGrp="1"/>
          </p:cNvSpPr>
          <p:nvPr>
            <p:ph type="body" sz="quarter" idx="10"/>
          </p:nvPr>
        </p:nvSpPr>
        <p:spPr/>
        <p:txBody>
          <a:bodyPr/>
          <a:lstStyle/>
          <a:p>
            <a:r>
              <a:rPr lang="en-US" dirty="0"/>
              <a:t>population: 1.3 million</a:t>
            </a:r>
          </a:p>
          <a:p>
            <a:r>
              <a:rPr lang="en-US" dirty="0"/>
              <a:t>area: 45,339 km2</a:t>
            </a:r>
          </a:p>
          <a:p>
            <a:r>
              <a:rPr lang="en-US" dirty="0"/>
              <a:t>currency: Euro</a:t>
            </a:r>
          </a:p>
          <a:p>
            <a:r>
              <a:rPr lang="en-US" dirty="0"/>
              <a:t>member of: EU, Eurozone, OECD, </a:t>
            </a:r>
            <a:br>
              <a:rPr lang="en-US" dirty="0"/>
            </a:br>
            <a:r>
              <a:rPr lang="en-US" dirty="0"/>
              <a:t>NATO and Schengen</a:t>
            </a:r>
          </a:p>
        </p:txBody>
      </p:sp>
      <p:grpSp>
        <p:nvGrpSpPr>
          <p:cNvPr id="4" name="Rühm 3">
            <a:extLst>
              <a:ext uri="{FF2B5EF4-FFF2-40B4-BE49-F238E27FC236}">
                <a16:creationId xmlns:a16="http://schemas.microsoft.com/office/drawing/2014/main" id="{8A0FC483-23D6-4D2B-88DB-97C61C1E45C8}"/>
              </a:ext>
            </a:extLst>
          </p:cNvPr>
          <p:cNvGrpSpPr/>
          <p:nvPr/>
        </p:nvGrpSpPr>
        <p:grpSpPr>
          <a:xfrm>
            <a:off x="6522075" y="914400"/>
            <a:ext cx="5669925" cy="5930643"/>
            <a:chOff x="5410894" y="141288"/>
            <a:chExt cx="6421438" cy="6716712"/>
          </a:xfrm>
        </p:grpSpPr>
        <p:grpSp>
          <p:nvGrpSpPr>
            <p:cNvPr id="8" name="Group 4">
              <a:extLst>
                <a:ext uri="{FF2B5EF4-FFF2-40B4-BE49-F238E27FC236}">
                  <a16:creationId xmlns:a16="http://schemas.microsoft.com/office/drawing/2014/main" id="{DFB9A69C-457F-4415-9C33-5F823DF1D927}"/>
                </a:ext>
              </a:extLst>
            </p:cNvPr>
            <p:cNvGrpSpPr>
              <a:grpSpLocks noChangeAspect="1"/>
            </p:cNvGrpSpPr>
            <p:nvPr/>
          </p:nvGrpSpPr>
          <p:grpSpPr bwMode="auto">
            <a:xfrm>
              <a:off x="5410894" y="141288"/>
              <a:ext cx="6421438" cy="6716712"/>
              <a:chOff x="3106" y="99"/>
              <a:chExt cx="4045" cy="4231"/>
            </a:xfrm>
          </p:grpSpPr>
          <p:sp>
            <p:nvSpPr>
              <p:cNvPr id="9" name="Freeform 5">
                <a:extLst>
                  <a:ext uri="{FF2B5EF4-FFF2-40B4-BE49-F238E27FC236}">
                    <a16:creationId xmlns:a16="http://schemas.microsoft.com/office/drawing/2014/main" id="{A34C0DD0-342A-412C-83CA-DF7CCBF2AC38}"/>
                  </a:ext>
                </a:extLst>
              </p:cNvPr>
              <p:cNvSpPr>
                <a:spLocks/>
              </p:cNvSpPr>
              <p:nvPr/>
            </p:nvSpPr>
            <p:spPr bwMode="auto">
              <a:xfrm>
                <a:off x="5865" y="1670"/>
                <a:ext cx="1286" cy="482"/>
              </a:xfrm>
              <a:custGeom>
                <a:avLst/>
                <a:gdLst>
                  <a:gd name="T0" fmla="*/ 0 w 618"/>
                  <a:gd name="T1" fmla="*/ 0 h 231"/>
                  <a:gd name="T2" fmla="*/ 618 w 618"/>
                  <a:gd name="T3" fmla="*/ 231 h 231"/>
                </a:gdLst>
                <a:ahLst/>
                <a:cxnLst>
                  <a:cxn ang="0">
                    <a:pos x="T0" y="T1"/>
                  </a:cxn>
                  <a:cxn ang="0">
                    <a:pos x="T2" y="T3"/>
                  </a:cxn>
                </a:cxnLst>
                <a:rect l="0" t="0" r="r" b="b"/>
                <a:pathLst>
                  <a:path w="618" h="231">
                    <a:moveTo>
                      <a:pt x="0" y="0"/>
                    </a:moveTo>
                    <a:cubicBezTo>
                      <a:pt x="236" y="2"/>
                      <a:pt x="452" y="89"/>
                      <a:pt x="618" y="231"/>
                    </a:cubicBez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1A59CD1C-F84F-4E83-8BA5-8D8B7DB0583D}"/>
                  </a:ext>
                </a:extLst>
              </p:cNvPr>
              <p:cNvSpPr>
                <a:spLocks/>
              </p:cNvSpPr>
              <p:nvPr/>
            </p:nvSpPr>
            <p:spPr bwMode="auto">
              <a:xfrm>
                <a:off x="5268" y="1670"/>
                <a:ext cx="530" cy="86"/>
              </a:xfrm>
              <a:custGeom>
                <a:avLst/>
                <a:gdLst>
                  <a:gd name="T0" fmla="*/ 0 w 255"/>
                  <a:gd name="T1" fmla="*/ 41 h 41"/>
                  <a:gd name="T2" fmla="*/ 255 w 255"/>
                  <a:gd name="T3" fmla="*/ 0 h 41"/>
                </a:gdLst>
                <a:ahLst/>
                <a:cxnLst>
                  <a:cxn ang="0">
                    <a:pos x="T0" y="T1"/>
                  </a:cxn>
                  <a:cxn ang="0">
                    <a:pos x="T2" y="T3"/>
                  </a:cxn>
                </a:cxnLst>
                <a:rect l="0" t="0" r="r" b="b"/>
                <a:pathLst>
                  <a:path w="255" h="41">
                    <a:moveTo>
                      <a:pt x="0" y="41"/>
                    </a:moveTo>
                    <a:cubicBezTo>
                      <a:pt x="81" y="17"/>
                      <a:pt x="166" y="2"/>
                      <a:pt x="255" y="0"/>
                    </a:cubicBez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5DA46B43-FD27-4034-86F0-C8610E07A856}"/>
                  </a:ext>
                </a:extLst>
              </p:cNvPr>
              <p:cNvSpPr>
                <a:spLocks/>
              </p:cNvSpPr>
              <p:nvPr/>
            </p:nvSpPr>
            <p:spPr bwMode="auto">
              <a:xfrm>
                <a:off x="6891" y="3222"/>
                <a:ext cx="260" cy="267"/>
              </a:xfrm>
              <a:custGeom>
                <a:avLst/>
                <a:gdLst>
                  <a:gd name="T0" fmla="*/ 260 w 260"/>
                  <a:gd name="T1" fmla="*/ 223 h 267"/>
                  <a:gd name="T2" fmla="*/ 193 w 260"/>
                  <a:gd name="T3" fmla="*/ 267 h 267"/>
                  <a:gd name="T4" fmla="*/ 95 w 260"/>
                  <a:gd name="T5" fmla="*/ 150 h 267"/>
                  <a:gd name="T6" fmla="*/ 0 w 260"/>
                  <a:gd name="T7" fmla="*/ 34 h 267"/>
                  <a:gd name="T8" fmla="*/ 12 w 260"/>
                  <a:gd name="T9" fmla="*/ 9 h 267"/>
                  <a:gd name="T10" fmla="*/ 71 w 260"/>
                  <a:gd name="T11" fmla="*/ 0 h 267"/>
                  <a:gd name="T12" fmla="*/ 141 w 260"/>
                  <a:gd name="T13" fmla="*/ 88 h 267"/>
                  <a:gd name="T14" fmla="*/ 252 w 260"/>
                  <a:gd name="T15" fmla="*/ 125 h 267"/>
                  <a:gd name="T16" fmla="*/ 260 w 260"/>
                  <a:gd name="T17" fmla="*/ 11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267">
                    <a:moveTo>
                      <a:pt x="260" y="223"/>
                    </a:moveTo>
                    <a:lnTo>
                      <a:pt x="193" y="267"/>
                    </a:lnTo>
                    <a:lnTo>
                      <a:pt x="95" y="150"/>
                    </a:lnTo>
                    <a:lnTo>
                      <a:pt x="0" y="34"/>
                    </a:lnTo>
                    <a:lnTo>
                      <a:pt x="12" y="9"/>
                    </a:lnTo>
                    <a:lnTo>
                      <a:pt x="71" y="0"/>
                    </a:lnTo>
                    <a:lnTo>
                      <a:pt x="141" y="88"/>
                    </a:lnTo>
                    <a:lnTo>
                      <a:pt x="252" y="125"/>
                    </a:lnTo>
                    <a:lnTo>
                      <a:pt x="260" y="115"/>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32E135BC-EA4D-4FFF-BC87-B280931F0CF8}"/>
                  </a:ext>
                </a:extLst>
              </p:cNvPr>
              <p:cNvSpPr>
                <a:spLocks/>
              </p:cNvSpPr>
              <p:nvPr/>
            </p:nvSpPr>
            <p:spPr bwMode="auto">
              <a:xfrm>
                <a:off x="6325" y="3314"/>
                <a:ext cx="826" cy="1016"/>
              </a:xfrm>
              <a:custGeom>
                <a:avLst/>
                <a:gdLst>
                  <a:gd name="T0" fmla="*/ 716 w 826"/>
                  <a:gd name="T1" fmla="*/ 1016 h 1016"/>
                  <a:gd name="T2" fmla="*/ 809 w 826"/>
                  <a:gd name="T3" fmla="*/ 774 h 1016"/>
                  <a:gd name="T4" fmla="*/ 788 w 826"/>
                  <a:gd name="T5" fmla="*/ 736 h 1016"/>
                  <a:gd name="T6" fmla="*/ 755 w 826"/>
                  <a:gd name="T7" fmla="*/ 761 h 1016"/>
                  <a:gd name="T8" fmla="*/ 578 w 826"/>
                  <a:gd name="T9" fmla="*/ 853 h 1016"/>
                  <a:gd name="T10" fmla="*/ 499 w 826"/>
                  <a:gd name="T11" fmla="*/ 807 h 1016"/>
                  <a:gd name="T12" fmla="*/ 478 w 826"/>
                  <a:gd name="T13" fmla="*/ 745 h 1016"/>
                  <a:gd name="T14" fmla="*/ 345 w 826"/>
                  <a:gd name="T15" fmla="*/ 640 h 1016"/>
                  <a:gd name="T16" fmla="*/ 304 w 826"/>
                  <a:gd name="T17" fmla="*/ 536 h 1016"/>
                  <a:gd name="T18" fmla="*/ 241 w 826"/>
                  <a:gd name="T19" fmla="*/ 499 h 1016"/>
                  <a:gd name="T20" fmla="*/ 216 w 826"/>
                  <a:gd name="T21" fmla="*/ 363 h 1016"/>
                  <a:gd name="T22" fmla="*/ 154 w 826"/>
                  <a:gd name="T23" fmla="*/ 313 h 1016"/>
                  <a:gd name="T24" fmla="*/ 141 w 826"/>
                  <a:gd name="T25" fmla="*/ 254 h 1016"/>
                  <a:gd name="T26" fmla="*/ 62 w 826"/>
                  <a:gd name="T27" fmla="*/ 129 h 1016"/>
                  <a:gd name="T28" fmla="*/ 0 w 826"/>
                  <a:gd name="T29" fmla="*/ 0 h 1016"/>
                  <a:gd name="T30" fmla="*/ 71 w 826"/>
                  <a:gd name="T31" fmla="*/ 96 h 1016"/>
                  <a:gd name="T32" fmla="*/ 87 w 826"/>
                  <a:gd name="T33" fmla="*/ 8 h 1016"/>
                  <a:gd name="T34" fmla="*/ 121 w 826"/>
                  <a:gd name="T35" fmla="*/ 83 h 1016"/>
                  <a:gd name="T36" fmla="*/ 233 w 826"/>
                  <a:gd name="T37" fmla="*/ 254 h 1016"/>
                  <a:gd name="T38" fmla="*/ 270 w 826"/>
                  <a:gd name="T39" fmla="*/ 259 h 1016"/>
                  <a:gd name="T40" fmla="*/ 308 w 826"/>
                  <a:gd name="T41" fmla="*/ 330 h 1016"/>
                  <a:gd name="T42" fmla="*/ 341 w 826"/>
                  <a:gd name="T43" fmla="*/ 430 h 1016"/>
                  <a:gd name="T44" fmla="*/ 387 w 826"/>
                  <a:gd name="T45" fmla="*/ 440 h 1016"/>
                  <a:gd name="T46" fmla="*/ 458 w 826"/>
                  <a:gd name="T47" fmla="*/ 549 h 1016"/>
                  <a:gd name="T48" fmla="*/ 524 w 826"/>
                  <a:gd name="T49" fmla="*/ 749 h 1016"/>
                  <a:gd name="T50" fmla="*/ 553 w 826"/>
                  <a:gd name="T51" fmla="*/ 757 h 1016"/>
                  <a:gd name="T52" fmla="*/ 826 w 826"/>
                  <a:gd name="T53" fmla="*/ 551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6" h="1016">
                    <a:moveTo>
                      <a:pt x="716" y="1016"/>
                    </a:moveTo>
                    <a:lnTo>
                      <a:pt x="809" y="774"/>
                    </a:lnTo>
                    <a:lnTo>
                      <a:pt x="788" y="736"/>
                    </a:lnTo>
                    <a:lnTo>
                      <a:pt x="755" y="761"/>
                    </a:lnTo>
                    <a:lnTo>
                      <a:pt x="578" y="853"/>
                    </a:lnTo>
                    <a:lnTo>
                      <a:pt x="499" y="807"/>
                    </a:lnTo>
                    <a:lnTo>
                      <a:pt x="478" y="745"/>
                    </a:lnTo>
                    <a:lnTo>
                      <a:pt x="345" y="640"/>
                    </a:lnTo>
                    <a:lnTo>
                      <a:pt x="304" y="536"/>
                    </a:lnTo>
                    <a:lnTo>
                      <a:pt x="241" y="499"/>
                    </a:lnTo>
                    <a:lnTo>
                      <a:pt x="216" y="363"/>
                    </a:lnTo>
                    <a:lnTo>
                      <a:pt x="154" y="313"/>
                    </a:lnTo>
                    <a:lnTo>
                      <a:pt x="141" y="254"/>
                    </a:lnTo>
                    <a:lnTo>
                      <a:pt x="62" y="129"/>
                    </a:lnTo>
                    <a:lnTo>
                      <a:pt x="0" y="0"/>
                    </a:lnTo>
                    <a:lnTo>
                      <a:pt x="71" y="96"/>
                    </a:lnTo>
                    <a:lnTo>
                      <a:pt x="87" y="8"/>
                    </a:lnTo>
                    <a:lnTo>
                      <a:pt x="121" y="83"/>
                    </a:lnTo>
                    <a:lnTo>
                      <a:pt x="233" y="254"/>
                    </a:lnTo>
                    <a:lnTo>
                      <a:pt x="270" y="259"/>
                    </a:lnTo>
                    <a:lnTo>
                      <a:pt x="308" y="330"/>
                    </a:lnTo>
                    <a:lnTo>
                      <a:pt x="341" y="430"/>
                    </a:lnTo>
                    <a:lnTo>
                      <a:pt x="387" y="440"/>
                    </a:lnTo>
                    <a:lnTo>
                      <a:pt x="458" y="549"/>
                    </a:lnTo>
                    <a:lnTo>
                      <a:pt x="524" y="749"/>
                    </a:lnTo>
                    <a:lnTo>
                      <a:pt x="553" y="757"/>
                    </a:lnTo>
                    <a:lnTo>
                      <a:pt x="826" y="551"/>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Freeform 9">
                <a:extLst>
                  <a:ext uri="{FF2B5EF4-FFF2-40B4-BE49-F238E27FC236}">
                    <a16:creationId xmlns:a16="http://schemas.microsoft.com/office/drawing/2014/main" id="{921F50D6-B36D-4D62-996B-F0CE0B4A2324}"/>
                  </a:ext>
                </a:extLst>
              </p:cNvPr>
              <p:cNvSpPr>
                <a:spLocks/>
              </p:cNvSpPr>
              <p:nvPr/>
            </p:nvSpPr>
            <p:spPr bwMode="auto">
              <a:xfrm>
                <a:off x="4319" y="2371"/>
                <a:ext cx="2222" cy="1959"/>
              </a:xfrm>
              <a:custGeom>
                <a:avLst/>
                <a:gdLst>
                  <a:gd name="T0" fmla="*/ 978 w 2222"/>
                  <a:gd name="T1" fmla="*/ 48 h 1959"/>
                  <a:gd name="T2" fmla="*/ 862 w 2222"/>
                  <a:gd name="T3" fmla="*/ 111 h 1959"/>
                  <a:gd name="T4" fmla="*/ 770 w 2222"/>
                  <a:gd name="T5" fmla="*/ 127 h 1959"/>
                  <a:gd name="T6" fmla="*/ 832 w 2222"/>
                  <a:gd name="T7" fmla="*/ 232 h 1959"/>
                  <a:gd name="T8" fmla="*/ 670 w 2222"/>
                  <a:gd name="T9" fmla="*/ 290 h 1959"/>
                  <a:gd name="T10" fmla="*/ 570 w 2222"/>
                  <a:gd name="T11" fmla="*/ 303 h 1959"/>
                  <a:gd name="T12" fmla="*/ 483 w 2222"/>
                  <a:gd name="T13" fmla="*/ 478 h 1959"/>
                  <a:gd name="T14" fmla="*/ 524 w 2222"/>
                  <a:gd name="T15" fmla="*/ 545 h 1959"/>
                  <a:gd name="T16" fmla="*/ 562 w 2222"/>
                  <a:gd name="T17" fmla="*/ 605 h 1959"/>
                  <a:gd name="T18" fmla="*/ 737 w 2222"/>
                  <a:gd name="T19" fmla="*/ 553 h 1959"/>
                  <a:gd name="T20" fmla="*/ 824 w 2222"/>
                  <a:gd name="T21" fmla="*/ 424 h 1959"/>
                  <a:gd name="T22" fmla="*/ 966 w 2222"/>
                  <a:gd name="T23" fmla="*/ 323 h 1959"/>
                  <a:gd name="T24" fmla="*/ 1151 w 2222"/>
                  <a:gd name="T25" fmla="*/ 311 h 1959"/>
                  <a:gd name="T26" fmla="*/ 1251 w 2222"/>
                  <a:gd name="T27" fmla="*/ 428 h 1959"/>
                  <a:gd name="T28" fmla="*/ 1326 w 2222"/>
                  <a:gd name="T29" fmla="*/ 557 h 1959"/>
                  <a:gd name="T30" fmla="*/ 1375 w 2222"/>
                  <a:gd name="T31" fmla="*/ 536 h 1959"/>
                  <a:gd name="T32" fmla="*/ 1417 w 2222"/>
                  <a:gd name="T33" fmla="*/ 499 h 1959"/>
                  <a:gd name="T34" fmla="*/ 1350 w 2222"/>
                  <a:gd name="T35" fmla="*/ 424 h 1959"/>
                  <a:gd name="T36" fmla="*/ 1280 w 2222"/>
                  <a:gd name="T37" fmla="*/ 348 h 1959"/>
                  <a:gd name="T38" fmla="*/ 1280 w 2222"/>
                  <a:gd name="T39" fmla="*/ 252 h 1959"/>
                  <a:gd name="T40" fmla="*/ 1471 w 2222"/>
                  <a:gd name="T41" fmla="*/ 411 h 1959"/>
                  <a:gd name="T42" fmla="*/ 1529 w 2222"/>
                  <a:gd name="T43" fmla="*/ 593 h 1959"/>
                  <a:gd name="T44" fmla="*/ 1604 w 2222"/>
                  <a:gd name="T45" fmla="*/ 651 h 1959"/>
                  <a:gd name="T46" fmla="*/ 1600 w 2222"/>
                  <a:gd name="T47" fmla="*/ 584 h 1959"/>
                  <a:gd name="T48" fmla="*/ 1629 w 2222"/>
                  <a:gd name="T49" fmla="*/ 557 h 1959"/>
                  <a:gd name="T50" fmla="*/ 1583 w 2222"/>
                  <a:gd name="T51" fmla="*/ 490 h 1959"/>
                  <a:gd name="T52" fmla="*/ 1633 w 2222"/>
                  <a:gd name="T53" fmla="*/ 486 h 1959"/>
                  <a:gd name="T54" fmla="*/ 1729 w 2222"/>
                  <a:gd name="T55" fmla="*/ 461 h 1959"/>
                  <a:gd name="T56" fmla="*/ 1796 w 2222"/>
                  <a:gd name="T57" fmla="*/ 444 h 1959"/>
                  <a:gd name="T58" fmla="*/ 1750 w 2222"/>
                  <a:gd name="T59" fmla="*/ 386 h 1959"/>
                  <a:gd name="T60" fmla="*/ 1808 w 2222"/>
                  <a:gd name="T61" fmla="*/ 248 h 1959"/>
                  <a:gd name="T62" fmla="*/ 1948 w 2222"/>
                  <a:gd name="T63" fmla="*/ 223 h 1959"/>
                  <a:gd name="T64" fmla="*/ 1908 w 2222"/>
                  <a:gd name="T65" fmla="*/ 257 h 1959"/>
                  <a:gd name="T66" fmla="*/ 1973 w 2222"/>
                  <a:gd name="T67" fmla="*/ 286 h 1959"/>
                  <a:gd name="T68" fmla="*/ 2022 w 2222"/>
                  <a:gd name="T69" fmla="*/ 252 h 1959"/>
                  <a:gd name="T70" fmla="*/ 2039 w 2222"/>
                  <a:gd name="T71" fmla="*/ 186 h 1959"/>
                  <a:gd name="T72" fmla="*/ 2068 w 2222"/>
                  <a:gd name="T73" fmla="*/ 211 h 1959"/>
                  <a:gd name="T74" fmla="*/ 2043 w 2222"/>
                  <a:gd name="T75" fmla="*/ 265 h 1959"/>
                  <a:gd name="T76" fmla="*/ 2222 w 2222"/>
                  <a:gd name="T77" fmla="*/ 394 h 1959"/>
                  <a:gd name="T78" fmla="*/ 2047 w 2222"/>
                  <a:gd name="T79" fmla="*/ 403 h 1959"/>
                  <a:gd name="T80" fmla="*/ 1943 w 2222"/>
                  <a:gd name="T81" fmla="*/ 394 h 1959"/>
                  <a:gd name="T82" fmla="*/ 1817 w 2222"/>
                  <a:gd name="T83" fmla="*/ 432 h 1959"/>
                  <a:gd name="T84" fmla="*/ 1812 w 2222"/>
                  <a:gd name="T85" fmla="*/ 469 h 1959"/>
                  <a:gd name="T86" fmla="*/ 1733 w 2222"/>
                  <a:gd name="T87" fmla="*/ 478 h 1959"/>
                  <a:gd name="T88" fmla="*/ 1746 w 2222"/>
                  <a:gd name="T89" fmla="*/ 545 h 1959"/>
                  <a:gd name="T90" fmla="*/ 1850 w 2222"/>
                  <a:gd name="T91" fmla="*/ 651 h 1959"/>
                  <a:gd name="T92" fmla="*/ 2018 w 2222"/>
                  <a:gd name="T93" fmla="*/ 647 h 1959"/>
                  <a:gd name="T94" fmla="*/ 2089 w 2222"/>
                  <a:gd name="T95" fmla="*/ 643 h 1959"/>
                  <a:gd name="T96" fmla="*/ 1995 w 2222"/>
                  <a:gd name="T97" fmla="*/ 891 h 1959"/>
                  <a:gd name="T98" fmla="*/ 1569 w 2222"/>
                  <a:gd name="T99" fmla="*/ 812 h 1959"/>
                  <a:gd name="T100" fmla="*/ 1440 w 2222"/>
                  <a:gd name="T101" fmla="*/ 937 h 1959"/>
                  <a:gd name="T102" fmla="*/ 1290 w 2222"/>
                  <a:gd name="T103" fmla="*/ 841 h 1959"/>
                  <a:gd name="T104" fmla="*/ 1136 w 2222"/>
                  <a:gd name="T105" fmla="*/ 695 h 1959"/>
                  <a:gd name="T106" fmla="*/ 660 w 2222"/>
                  <a:gd name="T107" fmla="*/ 661 h 1959"/>
                  <a:gd name="T108" fmla="*/ 389 w 2222"/>
                  <a:gd name="T109" fmla="*/ 753 h 1959"/>
                  <a:gd name="T110" fmla="*/ 217 w 2222"/>
                  <a:gd name="T111" fmla="*/ 928 h 1959"/>
                  <a:gd name="T112" fmla="*/ 42 w 2222"/>
                  <a:gd name="T113" fmla="*/ 1366 h 1959"/>
                  <a:gd name="T114" fmla="*/ 100 w 2222"/>
                  <a:gd name="T115" fmla="*/ 1736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22" h="1959">
                    <a:moveTo>
                      <a:pt x="1053" y="0"/>
                    </a:moveTo>
                    <a:lnTo>
                      <a:pt x="1028" y="19"/>
                    </a:lnTo>
                    <a:lnTo>
                      <a:pt x="978" y="48"/>
                    </a:lnTo>
                    <a:lnTo>
                      <a:pt x="932" y="73"/>
                    </a:lnTo>
                    <a:lnTo>
                      <a:pt x="882" y="73"/>
                    </a:lnTo>
                    <a:lnTo>
                      <a:pt x="862" y="111"/>
                    </a:lnTo>
                    <a:lnTo>
                      <a:pt x="824" y="94"/>
                    </a:lnTo>
                    <a:lnTo>
                      <a:pt x="778" y="111"/>
                    </a:lnTo>
                    <a:lnTo>
                      <a:pt x="770" y="127"/>
                    </a:lnTo>
                    <a:lnTo>
                      <a:pt x="820" y="152"/>
                    </a:lnTo>
                    <a:lnTo>
                      <a:pt x="828" y="190"/>
                    </a:lnTo>
                    <a:lnTo>
                      <a:pt x="832" y="232"/>
                    </a:lnTo>
                    <a:lnTo>
                      <a:pt x="782" y="311"/>
                    </a:lnTo>
                    <a:lnTo>
                      <a:pt x="741" y="307"/>
                    </a:lnTo>
                    <a:lnTo>
                      <a:pt x="670" y="290"/>
                    </a:lnTo>
                    <a:lnTo>
                      <a:pt x="633" y="290"/>
                    </a:lnTo>
                    <a:lnTo>
                      <a:pt x="612" y="278"/>
                    </a:lnTo>
                    <a:lnTo>
                      <a:pt x="570" y="303"/>
                    </a:lnTo>
                    <a:lnTo>
                      <a:pt x="566" y="336"/>
                    </a:lnTo>
                    <a:lnTo>
                      <a:pt x="533" y="415"/>
                    </a:lnTo>
                    <a:lnTo>
                      <a:pt x="483" y="478"/>
                    </a:lnTo>
                    <a:lnTo>
                      <a:pt x="500" y="494"/>
                    </a:lnTo>
                    <a:lnTo>
                      <a:pt x="475" y="553"/>
                    </a:lnTo>
                    <a:lnTo>
                      <a:pt x="524" y="545"/>
                    </a:lnTo>
                    <a:lnTo>
                      <a:pt x="541" y="549"/>
                    </a:lnTo>
                    <a:lnTo>
                      <a:pt x="541" y="593"/>
                    </a:lnTo>
                    <a:lnTo>
                      <a:pt x="562" y="605"/>
                    </a:lnTo>
                    <a:lnTo>
                      <a:pt x="608" y="580"/>
                    </a:lnTo>
                    <a:lnTo>
                      <a:pt x="683" y="588"/>
                    </a:lnTo>
                    <a:lnTo>
                      <a:pt x="737" y="553"/>
                    </a:lnTo>
                    <a:lnTo>
                      <a:pt x="774" y="511"/>
                    </a:lnTo>
                    <a:lnTo>
                      <a:pt x="770" y="474"/>
                    </a:lnTo>
                    <a:lnTo>
                      <a:pt x="824" y="424"/>
                    </a:lnTo>
                    <a:lnTo>
                      <a:pt x="916" y="382"/>
                    </a:lnTo>
                    <a:lnTo>
                      <a:pt x="916" y="344"/>
                    </a:lnTo>
                    <a:lnTo>
                      <a:pt x="966" y="323"/>
                    </a:lnTo>
                    <a:lnTo>
                      <a:pt x="1032" y="340"/>
                    </a:lnTo>
                    <a:lnTo>
                      <a:pt x="1111" y="294"/>
                    </a:lnTo>
                    <a:lnTo>
                      <a:pt x="1151" y="311"/>
                    </a:lnTo>
                    <a:lnTo>
                      <a:pt x="1159" y="336"/>
                    </a:lnTo>
                    <a:lnTo>
                      <a:pt x="1188" y="382"/>
                    </a:lnTo>
                    <a:lnTo>
                      <a:pt x="1251" y="428"/>
                    </a:lnTo>
                    <a:lnTo>
                      <a:pt x="1317" y="478"/>
                    </a:lnTo>
                    <a:lnTo>
                      <a:pt x="1338" y="519"/>
                    </a:lnTo>
                    <a:lnTo>
                      <a:pt x="1326" y="557"/>
                    </a:lnTo>
                    <a:lnTo>
                      <a:pt x="1334" y="580"/>
                    </a:lnTo>
                    <a:lnTo>
                      <a:pt x="1350" y="572"/>
                    </a:lnTo>
                    <a:lnTo>
                      <a:pt x="1375" y="536"/>
                    </a:lnTo>
                    <a:lnTo>
                      <a:pt x="1363" y="494"/>
                    </a:lnTo>
                    <a:lnTo>
                      <a:pt x="1380" y="474"/>
                    </a:lnTo>
                    <a:lnTo>
                      <a:pt x="1417" y="499"/>
                    </a:lnTo>
                    <a:lnTo>
                      <a:pt x="1434" y="482"/>
                    </a:lnTo>
                    <a:lnTo>
                      <a:pt x="1409" y="457"/>
                    </a:lnTo>
                    <a:lnTo>
                      <a:pt x="1350" y="424"/>
                    </a:lnTo>
                    <a:lnTo>
                      <a:pt x="1355" y="407"/>
                    </a:lnTo>
                    <a:lnTo>
                      <a:pt x="1313" y="403"/>
                    </a:lnTo>
                    <a:lnTo>
                      <a:pt x="1280" y="348"/>
                    </a:lnTo>
                    <a:lnTo>
                      <a:pt x="1238" y="311"/>
                    </a:lnTo>
                    <a:lnTo>
                      <a:pt x="1234" y="261"/>
                    </a:lnTo>
                    <a:lnTo>
                      <a:pt x="1280" y="252"/>
                    </a:lnTo>
                    <a:lnTo>
                      <a:pt x="1313" y="298"/>
                    </a:lnTo>
                    <a:lnTo>
                      <a:pt x="1367" y="336"/>
                    </a:lnTo>
                    <a:lnTo>
                      <a:pt x="1471" y="411"/>
                    </a:lnTo>
                    <a:lnTo>
                      <a:pt x="1467" y="469"/>
                    </a:lnTo>
                    <a:lnTo>
                      <a:pt x="1517" y="536"/>
                    </a:lnTo>
                    <a:lnTo>
                      <a:pt x="1529" y="593"/>
                    </a:lnTo>
                    <a:lnTo>
                      <a:pt x="1550" y="634"/>
                    </a:lnTo>
                    <a:lnTo>
                      <a:pt x="1571" y="630"/>
                    </a:lnTo>
                    <a:lnTo>
                      <a:pt x="1604" y="651"/>
                    </a:lnTo>
                    <a:lnTo>
                      <a:pt x="1592" y="609"/>
                    </a:lnTo>
                    <a:lnTo>
                      <a:pt x="1613" y="605"/>
                    </a:lnTo>
                    <a:lnTo>
                      <a:pt x="1600" y="584"/>
                    </a:lnTo>
                    <a:lnTo>
                      <a:pt x="1633" y="593"/>
                    </a:lnTo>
                    <a:lnTo>
                      <a:pt x="1667" y="584"/>
                    </a:lnTo>
                    <a:lnTo>
                      <a:pt x="1629" y="557"/>
                    </a:lnTo>
                    <a:lnTo>
                      <a:pt x="1583" y="540"/>
                    </a:lnTo>
                    <a:lnTo>
                      <a:pt x="1608" y="519"/>
                    </a:lnTo>
                    <a:lnTo>
                      <a:pt x="1583" y="490"/>
                    </a:lnTo>
                    <a:lnTo>
                      <a:pt x="1592" y="465"/>
                    </a:lnTo>
                    <a:lnTo>
                      <a:pt x="1608" y="486"/>
                    </a:lnTo>
                    <a:lnTo>
                      <a:pt x="1633" y="486"/>
                    </a:lnTo>
                    <a:lnTo>
                      <a:pt x="1625" y="457"/>
                    </a:lnTo>
                    <a:lnTo>
                      <a:pt x="1671" y="449"/>
                    </a:lnTo>
                    <a:lnTo>
                      <a:pt x="1729" y="461"/>
                    </a:lnTo>
                    <a:lnTo>
                      <a:pt x="1742" y="457"/>
                    </a:lnTo>
                    <a:lnTo>
                      <a:pt x="1762" y="444"/>
                    </a:lnTo>
                    <a:lnTo>
                      <a:pt x="1796" y="444"/>
                    </a:lnTo>
                    <a:lnTo>
                      <a:pt x="1804" y="436"/>
                    </a:lnTo>
                    <a:lnTo>
                      <a:pt x="1775" y="407"/>
                    </a:lnTo>
                    <a:lnTo>
                      <a:pt x="1750" y="386"/>
                    </a:lnTo>
                    <a:lnTo>
                      <a:pt x="1775" y="328"/>
                    </a:lnTo>
                    <a:lnTo>
                      <a:pt x="1804" y="278"/>
                    </a:lnTo>
                    <a:lnTo>
                      <a:pt x="1808" y="248"/>
                    </a:lnTo>
                    <a:lnTo>
                      <a:pt x="1862" y="202"/>
                    </a:lnTo>
                    <a:lnTo>
                      <a:pt x="1887" y="223"/>
                    </a:lnTo>
                    <a:lnTo>
                      <a:pt x="1948" y="223"/>
                    </a:lnTo>
                    <a:lnTo>
                      <a:pt x="1933" y="240"/>
                    </a:lnTo>
                    <a:lnTo>
                      <a:pt x="1908" y="248"/>
                    </a:lnTo>
                    <a:lnTo>
                      <a:pt x="1908" y="257"/>
                    </a:lnTo>
                    <a:lnTo>
                      <a:pt x="1929" y="261"/>
                    </a:lnTo>
                    <a:lnTo>
                      <a:pt x="1943" y="282"/>
                    </a:lnTo>
                    <a:lnTo>
                      <a:pt x="1973" y="286"/>
                    </a:lnTo>
                    <a:lnTo>
                      <a:pt x="1993" y="269"/>
                    </a:lnTo>
                    <a:lnTo>
                      <a:pt x="2022" y="261"/>
                    </a:lnTo>
                    <a:lnTo>
                      <a:pt x="2022" y="252"/>
                    </a:lnTo>
                    <a:lnTo>
                      <a:pt x="1985" y="244"/>
                    </a:lnTo>
                    <a:lnTo>
                      <a:pt x="1977" y="219"/>
                    </a:lnTo>
                    <a:lnTo>
                      <a:pt x="2039" y="186"/>
                    </a:lnTo>
                    <a:lnTo>
                      <a:pt x="2077" y="173"/>
                    </a:lnTo>
                    <a:lnTo>
                      <a:pt x="2085" y="186"/>
                    </a:lnTo>
                    <a:lnTo>
                      <a:pt x="2068" y="211"/>
                    </a:lnTo>
                    <a:lnTo>
                      <a:pt x="2056" y="248"/>
                    </a:lnTo>
                    <a:lnTo>
                      <a:pt x="2043" y="257"/>
                    </a:lnTo>
                    <a:lnTo>
                      <a:pt x="2043" y="265"/>
                    </a:lnTo>
                    <a:lnTo>
                      <a:pt x="2172" y="328"/>
                    </a:lnTo>
                    <a:lnTo>
                      <a:pt x="2222" y="365"/>
                    </a:lnTo>
                    <a:lnTo>
                      <a:pt x="2222" y="394"/>
                    </a:lnTo>
                    <a:lnTo>
                      <a:pt x="2189" y="424"/>
                    </a:lnTo>
                    <a:lnTo>
                      <a:pt x="2102" y="428"/>
                    </a:lnTo>
                    <a:lnTo>
                      <a:pt x="2047" y="403"/>
                    </a:lnTo>
                    <a:lnTo>
                      <a:pt x="2018" y="403"/>
                    </a:lnTo>
                    <a:lnTo>
                      <a:pt x="2002" y="390"/>
                    </a:lnTo>
                    <a:lnTo>
                      <a:pt x="1943" y="394"/>
                    </a:lnTo>
                    <a:lnTo>
                      <a:pt x="1896" y="428"/>
                    </a:lnTo>
                    <a:lnTo>
                      <a:pt x="1866" y="436"/>
                    </a:lnTo>
                    <a:lnTo>
                      <a:pt x="1817" y="432"/>
                    </a:lnTo>
                    <a:lnTo>
                      <a:pt x="1821" y="440"/>
                    </a:lnTo>
                    <a:lnTo>
                      <a:pt x="1837" y="457"/>
                    </a:lnTo>
                    <a:lnTo>
                      <a:pt x="1812" y="469"/>
                    </a:lnTo>
                    <a:lnTo>
                      <a:pt x="1775" y="461"/>
                    </a:lnTo>
                    <a:lnTo>
                      <a:pt x="1750" y="469"/>
                    </a:lnTo>
                    <a:lnTo>
                      <a:pt x="1733" y="478"/>
                    </a:lnTo>
                    <a:lnTo>
                      <a:pt x="1712" y="499"/>
                    </a:lnTo>
                    <a:lnTo>
                      <a:pt x="1742" y="515"/>
                    </a:lnTo>
                    <a:lnTo>
                      <a:pt x="1746" y="545"/>
                    </a:lnTo>
                    <a:lnTo>
                      <a:pt x="1725" y="561"/>
                    </a:lnTo>
                    <a:lnTo>
                      <a:pt x="1758" y="601"/>
                    </a:lnTo>
                    <a:lnTo>
                      <a:pt x="1850" y="651"/>
                    </a:lnTo>
                    <a:lnTo>
                      <a:pt x="1896" y="626"/>
                    </a:lnTo>
                    <a:lnTo>
                      <a:pt x="1964" y="651"/>
                    </a:lnTo>
                    <a:lnTo>
                      <a:pt x="2018" y="647"/>
                    </a:lnTo>
                    <a:lnTo>
                      <a:pt x="2035" y="622"/>
                    </a:lnTo>
                    <a:lnTo>
                      <a:pt x="2081" y="618"/>
                    </a:lnTo>
                    <a:lnTo>
                      <a:pt x="2089" y="643"/>
                    </a:lnTo>
                    <a:lnTo>
                      <a:pt x="2106" y="713"/>
                    </a:lnTo>
                    <a:lnTo>
                      <a:pt x="2064" y="868"/>
                    </a:lnTo>
                    <a:lnTo>
                      <a:pt x="1995" y="891"/>
                    </a:lnTo>
                    <a:lnTo>
                      <a:pt x="1935" y="866"/>
                    </a:lnTo>
                    <a:lnTo>
                      <a:pt x="1848" y="903"/>
                    </a:lnTo>
                    <a:lnTo>
                      <a:pt x="1569" y="812"/>
                    </a:lnTo>
                    <a:lnTo>
                      <a:pt x="1482" y="857"/>
                    </a:lnTo>
                    <a:lnTo>
                      <a:pt x="1490" y="903"/>
                    </a:lnTo>
                    <a:lnTo>
                      <a:pt x="1440" y="937"/>
                    </a:lnTo>
                    <a:lnTo>
                      <a:pt x="1365" y="895"/>
                    </a:lnTo>
                    <a:lnTo>
                      <a:pt x="1303" y="887"/>
                    </a:lnTo>
                    <a:lnTo>
                      <a:pt x="1290" y="841"/>
                    </a:lnTo>
                    <a:lnTo>
                      <a:pt x="1157" y="803"/>
                    </a:lnTo>
                    <a:lnTo>
                      <a:pt x="1084" y="741"/>
                    </a:lnTo>
                    <a:lnTo>
                      <a:pt x="1136" y="695"/>
                    </a:lnTo>
                    <a:lnTo>
                      <a:pt x="1101" y="603"/>
                    </a:lnTo>
                    <a:lnTo>
                      <a:pt x="776" y="615"/>
                    </a:lnTo>
                    <a:lnTo>
                      <a:pt x="660" y="661"/>
                    </a:lnTo>
                    <a:lnTo>
                      <a:pt x="535" y="628"/>
                    </a:lnTo>
                    <a:lnTo>
                      <a:pt x="497" y="686"/>
                    </a:lnTo>
                    <a:lnTo>
                      <a:pt x="389" y="753"/>
                    </a:lnTo>
                    <a:lnTo>
                      <a:pt x="368" y="837"/>
                    </a:lnTo>
                    <a:lnTo>
                      <a:pt x="283" y="908"/>
                    </a:lnTo>
                    <a:lnTo>
                      <a:pt x="217" y="928"/>
                    </a:lnTo>
                    <a:lnTo>
                      <a:pt x="42" y="1187"/>
                    </a:lnTo>
                    <a:lnTo>
                      <a:pt x="67" y="1237"/>
                    </a:lnTo>
                    <a:lnTo>
                      <a:pt x="42" y="1366"/>
                    </a:lnTo>
                    <a:lnTo>
                      <a:pt x="0" y="1460"/>
                    </a:lnTo>
                    <a:lnTo>
                      <a:pt x="13" y="1585"/>
                    </a:lnTo>
                    <a:lnTo>
                      <a:pt x="100" y="1736"/>
                    </a:lnTo>
                    <a:lnTo>
                      <a:pt x="117" y="1815"/>
                    </a:lnTo>
                    <a:lnTo>
                      <a:pt x="246" y="1959"/>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Freeform 10">
                <a:extLst>
                  <a:ext uri="{FF2B5EF4-FFF2-40B4-BE49-F238E27FC236}">
                    <a16:creationId xmlns:a16="http://schemas.microsoft.com/office/drawing/2014/main" id="{424B6498-8D5B-49AB-9C99-40AEE02BD5C7}"/>
                  </a:ext>
                </a:extLst>
              </p:cNvPr>
              <p:cNvSpPr>
                <a:spLocks/>
              </p:cNvSpPr>
              <p:nvPr/>
            </p:nvSpPr>
            <p:spPr bwMode="auto">
              <a:xfrm>
                <a:off x="5405" y="2194"/>
                <a:ext cx="312" cy="148"/>
              </a:xfrm>
              <a:custGeom>
                <a:avLst/>
                <a:gdLst>
                  <a:gd name="T0" fmla="*/ 312 w 312"/>
                  <a:gd name="T1" fmla="*/ 104 h 148"/>
                  <a:gd name="T2" fmla="*/ 256 w 312"/>
                  <a:gd name="T3" fmla="*/ 129 h 148"/>
                  <a:gd name="T4" fmla="*/ 231 w 312"/>
                  <a:gd name="T5" fmla="*/ 108 h 148"/>
                  <a:gd name="T6" fmla="*/ 190 w 312"/>
                  <a:gd name="T7" fmla="*/ 117 h 148"/>
                  <a:gd name="T8" fmla="*/ 152 w 312"/>
                  <a:gd name="T9" fmla="*/ 104 h 148"/>
                  <a:gd name="T10" fmla="*/ 140 w 312"/>
                  <a:gd name="T11" fmla="*/ 87 h 148"/>
                  <a:gd name="T12" fmla="*/ 152 w 312"/>
                  <a:gd name="T13" fmla="*/ 66 h 148"/>
                  <a:gd name="T14" fmla="*/ 177 w 312"/>
                  <a:gd name="T15" fmla="*/ 41 h 148"/>
                  <a:gd name="T16" fmla="*/ 198 w 312"/>
                  <a:gd name="T17" fmla="*/ 0 h 148"/>
                  <a:gd name="T18" fmla="*/ 181 w 312"/>
                  <a:gd name="T19" fmla="*/ 0 h 148"/>
                  <a:gd name="T20" fmla="*/ 148 w 312"/>
                  <a:gd name="T21" fmla="*/ 16 h 148"/>
                  <a:gd name="T22" fmla="*/ 119 w 312"/>
                  <a:gd name="T23" fmla="*/ 41 h 148"/>
                  <a:gd name="T24" fmla="*/ 119 w 312"/>
                  <a:gd name="T25" fmla="*/ 87 h 148"/>
                  <a:gd name="T26" fmla="*/ 123 w 312"/>
                  <a:gd name="T27" fmla="*/ 125 h 148"/>
                  <a:gd name="T28" fmla="*/ 69 w 312"/>
                  <a:gd name="T29" fmla="*/ 125 h 148"/>
                  <a:gd name="T30" fmla="*/ 48 w 312"/>
                  <a:gd name="T31" fmla="*/ 133 h 148"/>
                  <a:gd name="T32" fmla="*/ 13 w 312"/>
                  <a:gd name="T33" fmla="*/ 133 h 148"/>
                  <a:gd name="T34" fmla="*/ 0 w 312"/>
                  <a:gd name="T35"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2" h="148">
                    <a:moveTo>
                      <a:pt x="312" y="104"/>
                    </a:moveTo>
                    <a:lnTo>
                      <a:pt x="256" y="129"/>
                    </a:lnTo>
                    <a:lnTo>
                      <a:pt x="231" y="108"/>
                    </a:lnTo>
                    <a:lnTo>
                      <a:pt x="190" y="117"/>
                    </a:lnTo>
                    <a:lnTo>
                      <a:pt x="152" y="104"/>
                    </a:lnTo>
                    <a:lnTo>
                      <a:pt x="140" y="87"/>
                    </a:lnTo>
                    <a:lnTo>
                      <a:pt x="152" y="66"/>
                    </a:lnTo>
                    <a:lnTo>
                      <a:pt x="177" y="41"/>
                    </a:lnTo>
                    <a:lnTo>
                      <a:pt x="198" y="0"/>
                    </a:lnTo>
                    <a:lnTo>
                      <a:pt x="181" y="0"/>
                    </a:lnTo>
                    <a:lnTo>
                      <a:pt x="148" y="16"/>
                    </a:lnTo>
                    <a:lnTo>
                      <a:pt x="119" y="41"/>
                    </a:lnTo>
                    <a:lnTo>
                      <a:pt x="119" y="87"/>
                    </a:lnTo>
                    <a:lnTo>
                      <a:pt x="123" y="125"/>
                    </a:lnTo>
                    <a:lnTo>
                      <a:pt x="69" y="125"/>
                    </a:lnTo>
                    <a:lnTo>
                      <a:pt x="48" y="133"/>
                    </a:lnTo>
                    <a:lnTo>
                      <a:pt x="13" y="133"/>
                    </a:lnTo>
                    <a:lnTo>
                      <a:pt x="0" y="148"/>
                    </a:lnTo>
                  </a:path>
                </a:pathLst>
              </a:custGeom>
              <a:noFill/>
              <a:ln w="14288"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Freeform 11">
                <a:extLst>
                  <a:ext uri="{FF2B5EF4-FFF2-40B4-BE49-F238E27FC236}">
                    <a16:creationId xmlns:a16="http://schemas.microsoft.com/office/drawing/2014/main" id="{79C0BDF4-5AEE-4E95-A9BC-BD5AFA7356DB}"/>
                  </a:ext>
                </a:extLst>
              </p:cNvPr>
              <p:cNvSpPr>
                <a:spLocks/>
              </p:cNvSpPr>
              <p:nvPr/>
            </p:nvSpPr>
            <p:spPr bwMode="auto">
              <a:xfrm>
                <a:off x="5778" y="2062"/>
                <a:ext cx="270" cy="232"/>
              </a:xfrm>
              <a:custGeom>
                <a:avLst/>
                <a:gdLst>
                  <a:gd name="T0" fmla="*/ 68 w 270"/>
                  <a:gd name="T1" fmla="*/ 0 h 232"/>
                  <a:gd name="T2" fmla="*/ 83 w 270"/>
                  <a:gd name="T3" fmla="*/ 17 h 232"/>
                  <a:gd name="T4" fmla="*/ 66 w 270"/>
                  <a:gd name="T5" fmla="*/ 46 h 232"/>
                  <a:gd name="T6" fmla="*/ 91 w 270"/>
                  <a:gd name="T7" fmla="*/ 65 h 232"/>
                  <a:gd name="T8" fmla="*/ 137 w 270"/>
                  <a:gd name="T9" fmla="*/ 69 h 232"/>
                  <a:gd name="T10" fmla="*/ 216 w 270"/>
                  <a:gd name="T11" fmla="*/ 46 h 232"/>
                  <a:gd name="T12" fmla="*/ 270 w 270"/>
                  <a:gd name="T13" fmla="*/ 69 h 232"/>
                  <a:gd name="T14" fmla="*/ 224 w 270"/>
                  <a:gd name="T15" fmla="*/ 78 h 232"/>
                  <a:gd name="T16" fmla="*/ 154 w 270"/>
                  <a:gd name="T17" fmla="*/ 86 h 232"/>
                  <a:gd name="T18" fmla="*/ 120 w 270"/>
                  <a:gd name="T19" fmla="*/ 98 h 232"/>
                  <a:gd name="T20" fmla="*/ 154 w 270"/>
                  <a:gd name="T21" fmla="*/ 119 h 232"/>
                  <a:gd name="T22" fmla="*/ 145 w 270"/>
                  <a:gd name="T23" fmla="*/ 148 h 232"/>
                  <a:gd name="T24" fmla="*/ 124 w 270"/>
                  <a:gd name="T25" fmla="*/ 157 h 232"/>
                  <a:gd name="T26" fmla="*/ 104 w 270"/>
                  <a:gd name="T27" fmla="*/ 140 h 232"/>
                  <a:gd name="T28" fmla="*/ 79 w 270"/>
                  <a:gd name="T29" fmla="*/ 148 h 232"/>
                  <a:gd name="T30" fmla="*/ 70 w 270"/>
                  <a:gd name="T31" fmla="*/ 173 h 232"/>
                  <a:gd name="T32" fmla="*/ 70 w 270"/>
                  <a:gd name="T33" fmla="*/ 215 h 232"/>
                  <a:gd name="T34" fmla="*/ 33 w 270"/>
                  <a:gd name="T35" fmla="*/ 232 h 232"/>
                  <a:gd name="T36" fmla="*/ 20 w 270"/>
                  <a:gd name="T37" fmla="*/ 232 h 232"/>
                  <a:gd name="T38" fmla="*/ 0 w 270"/>
                  <a:gd name="T39" fmla="*/ 228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0" h="232">
                    <a:moveTo>
                      <a:pt x="68" y="0"/>
                    </a:moveTo>
                    <a:lnTo>
                      <a:pt x="83" y="17"/>
                    </a:lnTo>
                    <a:lnTo>
                      <a:pt x="66" y="46"/>
                    </a:lnTo>
                    <a:lnTo>
                      <a:pt x="91" y="65"/>
                    </a:lnTo>
                    <a:lnTo>
                      <a:pt x="137" y="69"/>
                    </a:lnTo>
                    <a:lnTo>
                      <a:pt x="216" y="46"/>
                    </a:lnTo>
                    <a:lnTo>
                      <a:pt x="270" y="69"/>
                    </a:lnTo>
                    <a:lnTo>
                      <a:pt x="224" y="78"/>
                    </a:lnTo>
                    <a:lnTo>
                      <a:pt x="154" y="86"/>
                    </a:lnTo>
                    <a:lnTo>
                      <a:pt x="120" y="98"/>
                    </a:lnTo>
                    <a:lnTo>
                      <a:pt x="154" y="119"/>
                    </a:lnTo>
                    <a:lnTo>
                      <a:pt x="145" y="148"/>
                    </a:lnTo>
                    <a:lnTo>
                      <a:pt x="124" y="157"/>
                    </a:lnTo>
                    <a:lnTo>
                      <a:pt x="104" y="140"/>
                    </a:lnTo>
                    <a:lnTo>
                      <a:pt x="79" y="148"/>
                    </a:lnTo>
                    <a:lnTo>
                      <a:pt x="70" y="173"/>
                    </a:lnTo>
                    <a:lnTo>
                      <a:pt x="70" y="215"/>
                    </a:lnTo>
                    <a:lnTo>
                      <a:pt x="33" y="232"/>
                    </a:lnTo>
                    <a:lnTo>
                      <a:pt x="20" y="232"/>
                    </a:lnTo>
                    <a:lnTo>
                      <a:pt x="0" y="228"/>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Freeform 12">
                <a:extLst>
                  <a:ext uri="{FF2B5EF4-FFF2-40B4-BE49-F238E27FC236}">
                    <a16:creationId xmlns:a16="http://schemas.microsoft.com/office/drawing/2014/main" id="{9DCE0566-59B7-4938-AFF2-EC764F66A86D}"/>
                  </a:ext>
                </a:extLst>
              </p:cNvPr>
              <p:cNvSpPr>
                <a:spLocks/>
              </p:cNvSpPr>
              <p:nvPr/>
            </p:nvSpPr>
            <p:spPr bwMode="auto">
              <a:xfrm>
                <a:off x="5811" y="1971"/>
                <a:ext cx="112" cy="60"/>
              </a:xfrm>
              <a:custGeom>
                <a:avLst/>
                <a:gdLst>
                  <a:gd name="T0" fmla="*/ 0 w 112"/>
                  <a:gd name="T1" fmla="*/ 60 h 60"/>
                  <a:gd name="T2" fmla="*/ 37 w 112"/>
                  <a:gd name="T3" fmla="*/ 41 h 60"/>
                  <a:gd name="T4" fmla="*/ 42 w 112"/>
                  <a:gd name="T5" fmla="*/ 16 h 60"/>
                  <a:gd name="T6" fmla="*/ 83 w 112"/>
                  <a:gd name="T7" fmla="*/ 0 h 60"/>
                  <a:gd name="T8" fmla="*/ 100 w 112"/>
                  <a:gd name="T9" fmla="*/ 8 h 60"/>
                  <a:gd name="T10" fmla="*/ 112 w 112"/>
                  <a:gd name="T11" fmla="*/ 29 h 60"/>
                  <a:gd name="T12" fmla="*/ 91 w 112"/>
                  <a:gd name="T13" fmla="*/ 37 h 60"/>
                  <a:gd name="T14" fmla="*/ 58 w 112"/>
                  <a:gd name="T15" fmla="*/ 56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60">
                    <a:moveTo>
                      <a:pt x="0" y="60"/>
                    </a:moveTo>
                    <a:lnTo>
                      <a:pt x="37" y="41"/>
                    </a:lnTo>
                    <a:lnTo>
                      <a:pt x="42" y="16"/>
                    </a:lnTo>
                    <a:lnTo>
                      <a:pt x="83" y="0"/>
                    </a:lnTo>
                    <a:lnTo>
                      <a:pt x="100" y="8"/>
                    </a:lnTo>
                    <a:lnTo>
                      <a:pt x="112" y="29"/>
                    </a:lnTo>
                    <a:lnTo>
                      <a:pt x="91" y="37"/>
                    </a:lnTo>
                    <a:lnTo>
                      <a:pt x="58" y="56"/>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Freeform 13">
                <a:extLst>
                  <a:ext uri="{FF2B5EF4-FFF2-40B4-BE49-F238E27FC236}">
                    <a16:creationId xmlns:a16="http://schemas.microsoft.com/office/drawing/2014/main" id="{AC85F13F-9A4E-4721-803D-ED5D24341EDA}"/>
                  </a:ext>
                </a:extLst>
              </p:cNvPr>
              <p:cNvSpPr>
                <a:spLocks/>
              </p:cNvSpPr>
              <p:nvPr/>
            </p:nvSpPr>
            <p:spPr bwMode="auto">
              <a:xfrm>
                <a:off x="5728" y="2077"/>
                <a:ext cx="70" cy="154"/>
              </a:xfrm>
              <a:custGeom>
                <a:avLst/>
                <a:gdLst>
                  <a:gd name="T0" fmla="*/ 0 w 70"/>
                  <a:gd name="T1" fmla="*/ 154 h 154"/>
                  <a:gd name="T2" fmla="*/ 12 w 70"/>
                  <a:gd name="T3" fmla="*/ 104 h 154"/>
                  <a:gd name="T4" fmla="*/ 50 w 70"/>
                  <a:gd name="T5" fmla="*/ 79 h 154"/>
                  <a:gd name="T6" fmla="*/ 70 w 70"/>
                  <a:gd name="T7" fmla="*/ 58 h 154"/>
                  <a:gd name="T8" fmla="*/ 29 w 70"/>
                  <a:gd name="T9" fmla="*/ 23 h 154"/>
                  <a:gd name="T10" fmla="*/ 43 w 70"/>
                  <a:gd name="T11" fmla="*/ 0 h 154"/>
                </a:gdLst>
                <a:ahLst/>
                <a:cxnLst>
                  <a:cxn ang="0">
                    <a:pos x="T0" y="T1"/>
                  </a:cxn>
                  <a:cxn ang="0">
                    <a:pos x="T2" y="T3"/>
                  </a:cxn>
                  <a:cxn ang="0">
                    <a:pos x="T4" y="T5"/>
                  </a:cxn>
                  <a:cxn ang="0">
                    <a:pos x="T6" y="T7"/>
                  </a:cxn>
                  <a:cxn ang="0">
                    <a:pos x="T8" y="T9"/>
                  </a:cxn>
                  <a:cxn ang="0">
                    <a:pos x="T10" y="T11"/>
                  </a:cxn>
                </a:cxnLst>
                <a:rect l="0" t="0" r="r" b="b"/>
                <a:pathLst>
                  <a:path w="70" h="154">
                    <a:moveTo>
                      <a:pt x="0" y="154"/>
                    </a:moveTo>
                    <a:lnTo>
                      <a:pt x="12" y="104"/>
                    </a:lnTo>
                    <a:lnTo>
                      <a:pt x="50" y="79"/>
                    </a:lnTo>
                    <a:lnTo>
                      <a:pt x="70" y="58"/>
                    </a:lnTo>
                    <a:lnTo>
                      <a:pt x="29" y="23"/>
                    </a:lnTo>
                    <a:lnTo>
                      <a:pt x="43" y="0"/>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Freeform 14">
                <a:extLst>
                  <a:ext uri="{FF2B5EF4-FFF2-40B4-BE49-F238E27FC236}">
                    <a16:creationId xmlns:a16="http://schemas.microsoft.com/office/drawing/2014/main" id="{BF355119-27E8-4C56-9D3C-8EDA1A722521}"/>
                  </a:ext>
                </a:extLst>
              </p:cNvPr>
              <p:cNvSpPr>
                <a:spLocks/>
              </p:cNvSpPr>
              <p:nvPr/>
            </p:nvSpPr>
            <p:spPr bwMode="auto">
              <a:xfrm>
                <a:off x="5486" y="1870"/>
                <a:ext cx="448" cy="395"/>
              </a:xfrm>
              <a:custGeom>
                <a:avLst/>
                <a:gdLst>
                  <a:gd name="T0" fmla="*/ 179 w 448"/>
                  <a:gd name="T1" fmla="*/ 395 h 395"/>
                  <a:gd name="T2" fmla="*/ 150 w 448"/>
                  <a:gd name="T3" fmla="*/ 390 h 395"/>
                  <a:gd name="T4" fmla="*/ 154 w 448"/>
                  <a:gd name="T5" fmla="*/ 353 h 395"/>
                  <a:gd name="T6" fmla="*/ 129 w 448"/>
                  <a:gd name="T7" fmla="*/ 282 h 395"/>
                  <a:gd name="T8" fmla="*/ 92 w 448"/>
                  <a:gd name="T9" fmla="*/ 282 h 395"/>
                  <a:gd name="T10" fmla="*/ 63 w 448"/>
                  <a:gd name="T11" fmla="*/ 307 h 395"/>
                  <a:gd name="T12" fmla="*/ 21 w 448"/>
                  <a:gd name="T13" fmla="*/ 303 h 395"/>
                  <a:gd name="T14" fmla="*/ 0 w 448"/>
                  <a:gd name="T15" fmla="*/ 270 h 395"/>
                  <a:gd name="T16" fmla="*/ 25 w 448"/>
                  <a:gd name="T17" fmla="*/ 201 h 395"/>
                  <a:gd name="T18" fmla="*/ 121 w 448"/>
                  <a:gd name="T19" fmla="*/ 155 h 395"/>
                  <a:gd name="T20" fmla="*/ 196 w 448"/>
                  <a:gd name="T21" fmla="*/ 126 h 395"/>
                  <a:gd name="T22" fmla="*/ 258 w 448"/>
                  <a:gd name="T23" fmla="*/ 67 h 395"/>
                  <a:gd name="T24" fmla="*/ 304 w 448"/>
                  <a:gd name="T25" fmla="*/ 38 h 395"/>
                  <a:gd name="T26" fmla="*/ 383 w 448"/>
                  <a:gd name="T27" fmla="*/ 13 h 395"/>
                  <a:gd name="T28" fmla="*/ 425 w 448"/>
                  <a:gd name="T29" fmla="*/ 0 h 395"/>
                  <a:gd name="T30" fmla="*/ 429 w 448"/>
                  <a:gd name="T31" fmla="*/ 13 h 395"/>
                  <a:gd name="T32" fmla="*/ 448 w 448"/>
                  <a:gd name="T33" fmla="*/ 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8" h="395">
                    <a:moveTo>
                      <a:pt x="179" y="395"/>
                    </a:moveTo>
                    <a:lnTo>
                      <a:pt x="150" y="390"/>
                    </a:lnTo>
                    <a:lnTo>
                      <a:pt x="154" y="353"/>
                    </a:lnTo>
                    <a:lnTo>
                      <a:pt x="129" y="282"/>
                    </a:lnTo>
                    <a:lnTo>
                      <a:pt x="92" y="282"/>
                    </a:lnTo>
                    <a:lnTo>
                      <a:pt x="63" y="307"/>
                    </a:lnTo>
                    <a:lnTo>
                      <a:pt x="21" y="303"/>
                    </a:lnTo>
                    <a:lnTo>
                      <a:pt x="0" y="270"/>
                    </a:lnTo>
                    <a:lnTo>
                      <a:pt x="25" y="201"/>
                    </a:lnTo>
                    <a:lnTo>
                      <a:pt x="121" y="155"/>
                    </a:lnTo>
                    <a:lnTo>
                      <a:pt x="196" y="126"/>
                    </a:lnTo>
                    <a:lnTo>
                      <a:pt x="258" y="67"/>
                    </a:lnTo>
                    <a:lnTo>
                      <a:pt x="304" y="38"/>
                    </a:lnTo>
                    <a:lnTo>
                      <a:pt x="383" y="13"/>
                    </a:lnTo>
                    <a:lnTo>
                      <a:pt x="425" y="0"/>
                    </a:lnTo>
                    <a:lnTo>
                      <a:pt x="429" y="13"/>
                    </a:lnTo>
                    <a:lnTo>
                      <a:pt x="448" y="5"/>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Freeform 15">
                <a:extLst>
                  <a:ext uri="{FF2B5EF4-FFF2-40B4-BE49-F238E27FC236}">
                    <a16:creationId xmlns:a16="http://schemas.microsoft.com/office/drawing/2014/main" id="{4F7A530D-3290-4A10-8621-49350ED931A4}"/>
                  </a:ext>
                </a:extLst>
              </p:cNvPr>
              <p:cNvSpPr>
                <a:spLocks/>
              </p:cNvSpPr>
              <p:nvPr/>
            </p:nvSpPr>
            <p:spPr bwMode="auto">
              <a:xfrm>
                <a:off x="5977" y="1770"/>
                <a:ext cx="477" cy="251"/>
              </a:xfrm>
              <a:custGeom>
                <a:avLst/>
                <a:gdLst>
                  <a:gd name="T0" fmla="*/ 389 w 477"/>
                  <a:gd name="T1" fmla="*/ 0 h 251"/>
                  <a:gd name="T2" fmla="*/ 427 w 477"/>
                  <a:gd name="T3" fmla="*/ 34 h 251"/>
                  <a:gd name="T4" fmla="*/ 435 w 477"/>
                  <a:gd name="T5" fmla="*/ 55 h 251"/>
                  <a:gd name="T6" fmla="*/ 377 w 477"/>
                  <a:gd name="T7" fmla="*/ 55 h 251"/>
                  <a:gd name="T8" fmla="*/ 398 w 477"/>
                  <a:gd name="T9" fmla="*/ 75 h 251"/>
                  <a:gd name="T10" fmla="*/ 477 w 477"/>
                  <a:gd name="T11" fmla="*/ 117 h 251"/>
                  <a:gd name="T12" fmla="*/ 394 w 477"/>
                  <a:gd name="T13" fmla="*/ 109 h 251"/>
                  <a:gd name="T14" fmla="*/ 394 w 477"/>
                  <a:gd name="T15" fmla="*/ 125 h 251"/>
                  <a:gd name="T16" fmla="*/ 348 w 477"/>
                  <a:gd name="T17" fmla="*/ 138 h 251"/>
                  <a:gd name="T18" fmla="*/ 315 w 477"/>
                  <a:gd name="T19" fmla="*/ 138 h 251"/>
                  <a:gd name="T20" fmla="*/ 267 w 477"/>
                  <a:gd name="T21" fmla="*/ 175 h 251"/>
                  <a:gd name="T22" fmla="*/ 250 w 477"/>
                  <a:gd name="T23" fmla="*/ 150 h 251"/>
                  <a:gd name="T24" fmla="*/ 213 w 477"/>
                  <a:gd name="T25" fmla="*/ 150 h 251"/>
                  <a:gd name="T26" fmla="*/ 246 w 477"/>
                  <a:gd name="T27" fmla="*/ 196 h 251"/>
                  <a:gd name="T28" fmla="*/ 196 w 477"/>
                  <a:gd name="T29" fmla="*/ 217 h 251"/>
                  <a:gd name="T30" fmla="*/ 179 w 477"/>
                  <a:gd name="T31" fmla="*/ 246 h 251"/>
                  <a:gd name="T32" fmla="*/ 150 w 477"/>
                  <a:gd name="T33" fmla="*/ 251 h 251"/>
                  <a:gd name="T34" fmla="*/ 109 w 477"/>
                  <a:gd name="T35" fmla="*/ 230 h 251"/>
                  <a:gd name="T36" fmla="*/ 63 w 477"/>
                  <a:gd name="T37" fmla="*/ 184 h 251"/>
                  <a:gd name="T38" fmla="*/ 154 w 477"/>
                  <a:gd name="T39" fmla="*/ 201 h 251"/>
                  <a:gd name="T40" fmla="*/ 188 w 477"/>
                  <a:gd name="T41" fmla="*/ 192 h 251"/>
                  <a:gd name="T42" fmla="*/ 179 w 477"/>
                  <a:gd name="T43" fmla="*/ 163 h 251"/>
                  <a:gd name="T44" fmla="*/ 84 w 477"/>
                  <a:gd name="T45" fmla="*/ 142 h 251"/>
                  <a:gd name="T46" fmla="*/ 13 w 477"/>
                  <a:gd name="T47" fmla="*/ 117 h 251"/>
                  <a:gd name="T48" fmla="*/ 0 w 477"/>
                  <a:gd name="T49" fmla="*/ 10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7" h="251">
                    <a:moveTo>
                      <a:pt x="389" y="0"/>
                    </a:moveTo>
                    <a:lnTo>
                      <a:pt x="427" y="34"/>
                    </a:lnTo>
                    <a:lnTo>
                      <a:pt x="435" y="55"/>
                    </a:lnTo>
                    <a:lnTo>
                      <a:pt x="377" y="55"/>
                    </a:lnTo>
                    <a:lnTo>
                      <a:pt x="398" y="75"/>
                    </a:lnTo>
                    <a:lnTo>
                      <a:pt x="477" y="117"/>
                    </a:lnTo>
                    <a:lnTo>
                      <a:pt x="394" y="109"/>
                    </a:lnTo>
                    <a:lnTo>
                      <a:pt x="394" y="125"/>
                    </a:lnTo>
                    <a:lnTo>
                      <a:pt x="348" y="138"/>
                    </a:lnTo>
                    <a:lnTo>
                      <a:pt x="315" y="138"/>
                    </a:lnTo>
                    <a:lnTo>
                      <a:pt x="267" y="175"/>
                    </a:lnTo>
                    <a:lnTo>
                      <a:pt x="250" y="150"/>
                    </a:lnTo>
                    <a:lnTo>
                      <a:pt x="213" y="150"/>
                    </a:lnTo>
                    <a:lnTo>
                      <a:pt x="246" y="196"/>
                    </a:lnTo>
                    <a:lnTo>
                      <a:pt x="196" y="217"/>
                    </a:lnTo>
                    <a:lnTo>
                      <a:pt x="179" y="246"/>
                    </a:lnTo>
                    <a:lnTo>
                      <a:pt x="150" y="251"/>
                    </a:lnTo>
                    <a:lnTo>
                      <a:pt x="109" y="230"/>
                    </a:lnTo>
                    <a:lnTo>
                      <a:pt x="63" y="184"/>
                    </a:lnTo>
                    <a:lnTo>
                      <a:pt x="154" y="201"/>
                    </a:lnTo>
                    <a:lnTo>
                      <a:pt x="188" y="192"/>
                    </a:lnTo>
                    <a:lnTo>
                      <a:pt x="179" y="163"/>
                    </a:lnTo>
                    <a:lnTo>
                      <a:pt x="84" y="142"/>
                    </a:lnTo>
                    <a:lnTo>
                      <a:pt x="13" y="117"/>
                    </a:lnTo>
                    <a:lnTo>
                      <a:pt x="0" y="105"/>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Freeform 16">
                <a:extLst>
                  <a:ext uri="{FF2B5EF4-FFF2-40B4-BE49-F238E27FC236}">
                    <a16:creationId xmlns:a16="http://schemas.microsoft.com/office/drawing/2014/main" id="{55FD985E-47AC-4E6C-A937-3C868DD5DC7E}"/>
                  </a:ext>
                </a:extLst>
              </p:cNvPr>
              <p:cNvSpPr>
                <a:spLocks/>
              </p:cNvSpPr>
              <p:nvPr/>
            </p:nvSpPr>
            <p:spPr bwMode="auto">
              <a:xfrm>
                <a:off x="6185" y="1770"/>
                <a:ext cx="119" cy="105"/>
              </a:xfrm>
              <a:custGeom>
                <a:avLst/>
                <a:gdLst>
                  <a:gd name="T0" fmla="*/ 115 w 119"/>
                  <a:gd name="T1" fmla="*/ 105 h 105"/>
                  <a:gd name="T2" fmla="*/ 25 w 119"/>
                  <a:gd name="T3" fmla="*/ 84 h 105"/>
                  <a:gd name="T4" fmla="*/ 0 w 119"/>
                  <a:gd name="T5" fmla="*/ 38 h 105"/>
                  <a:gd name="T6" fmla="*/ 5 w 119"/>
                  <a:gd name="T7" fmla="*/ 9 h 105"/>
                  <a:gd name="T8" fmla="*/ 30 w 119"/>
                  <a:gd name="T9" fmla="*/ 0 h 105"/>
                  <a:gd name="T10" fmla="*/ 50 w 119"/>
                  <a:gd name="T11" fmla="*/ 0 h 105"/>
                  <a:gd name="T12" fmla="*/ 38 w 119"/>
                  <a:gd name="T13" fmla="*/ 25 h 105"/>
                  <a:gd name="T14" fmla="*/ 46 w 119"/>
                  <a:gd name="T15" fmla="*/ 55 h 105"/>
                  <a:gd name="T16" fmla="*/ 77 w 119"/>
                  <a:gd name="T17" fmla="*/ 80 h 105"/>
                  <a:gd name="T18" fmla="*/ 119 w 119"/>
                  <a:gd name="T19"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105">
                    <a:moveTo>
                      <a:pt x="115" y="105"/>
                    </a:moveTo>
                    <a:lnTo>
                      <a:pt x="25" y="84"/>
                    </a:lnTo>
                    <a:lnTo>
                      <a:pt x="0" y="38"/>
                    </a:lnTo>
                    <a:lnTo>
                      <a:pt x="5" y="9"/>
                    </a:lnTo>
                    <a:lnTo>
                      <a:pt x="30" y="0"/>
                    </a:lnTo>
                    <a:lnTo>
                      <a:pt x="50" y="0"/>
                    </a:lnTo>
                    <a:lnTo>
                      <a:pt x="38" y="25"/>
                    </a:lnTo>
                    <a:lnTo>
                      <a:pt x="46" y="55"/>
                    </a:lnTo>
                    <a:lnTo>
                      <a:pt x="77" y="80"/>
                    </a:lnTo>
                    <a:lnTo>
                      <a:pt x="119" y="92"/>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Freeform 17">
                <a:extLst>
                  <a:ext uri="{FF2B5EF4-FFF2-40B4-BE49-F238E27FC236}">
                    <a16:creationId xmlns:a16="http://schemas.microsoft.com/office/drawing/2014/main" id="{992A9648-6579-4182-8031-647680CD299C}"/>
                  </a:ext>
                </a:extLst>
              </p:cNvPr>
              <p:cNvSpPr>
                <a:spLocks/>
              </p:cNvSpPr>
              <p:nvPr/>
            </p:nvSpPr>
            <p:spPr bwMode="auto">
              <a:xfrm>
                <a:off x="5139" y="1933"/>
                <a:ext cx="141" cy="71"/>
              </a:xfrm>
              <a:custGeom>
                <a:avLst/>
                <a:gdLst>
                  <a:gd name="T0" fmla="*/ 68 w 68"/>
                  <a:gd name="T1" fmla="*/ 6 h 34"/>
                  <a:gd name="T2" fmla="*/ 60 w 68"/>
                  <a:gd name="T3" fmla="*/ 24 h 34"/>
                  <a:gd name="T4" fmla="*/ 42 w 68"/>
                  <a:gd name="T5" fmla="*/ 30 h 34"/>
                  <a:gd name="T6" fmla="*/ 12 w 68"/>
                  <a:gd name="T7" fmla="*/ 34 h 34"/>
                  <a:gd name="T8" fmla="*/ 0 w 68"/>
                  <a:gd name="T9" fmla="*/ 30 h 34"/>
                  <a:gd name="T10" fmla="*/ 4 w 68"/>
                  <a:gd name="T11" fmla="*/ 20 h 34"/>
                  <a:gd name="T12" fmla="*/ 16 w 68"/>
                  <a:gd name="T13" fmla="*/ 12 h 34"/>
                  <a:gd name="T14" fmla="*/ 8 w 68"/>
                  <a:gd name="T15" fmla="*/ 6 h 34"/>
                  <a:gd name="T16" fmla="*/ 28 w 68"/>
                  <a:gd name="T17" fmla="*/ 0 h 34"/>
                  <a:gd name="T18" fmla="*/ 26 w 68"/>
                  <a:gd name="T19" fmla="*/ 6 h 34"/>
                  <a:gd name="T20" fmla="*/ 44 w 68"/>
                  <a:gd name="T21" fmla="*/ 8 h 34"/>
                  <a:gd name="T22" fmla="*/ 58 w 68"/>
                  <a:gd name="T23"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34">
                    <a:moveTo>
                      <a:pt x="68" y="6"/>
                    </a:moveTo>
                    <a:cubicBezTo>
                      <a:pt x="68" y="8"/>
                      <a:pt x="60" y="24"/>
                      <a:pt x="60" y="24"/>
                    </a:cubicBezTo>
                    <a:cubicBezTo>
                      <a:pt x="42" y="30"/>
                      <a:pt x="42" y="30"/>
                      <a:pt x="42" y="30"/>
                    </a:cubicBezTo>
                    <a:cubicBezTo>
                      <a:pt x="12" y="34"/>
                      <a:pt x="12" y="34"/>
                      <a:pt x="12" y="34"/>
                    </a:cubicBezTo>
                    <a:cubicBezTo>
                      <a:pt x="0" y="30"/>
                      <a:pt x="0" y="30"/>
                      <a:pt x="0" y="30"/>
                    </a:cubicBezTo>
                    <a:cubicBezTo>
                      <a:pt x="4" y="20"/>
                      <a:pt x="4" y="20"/>
                      <a:pt x="4" y="20"/>
                    </a:cubicBezTo>
                    <a:cubicBezTo>
                      <a:pt x="16" y="12"/>
                      <a:pt x="16" y="12"/>
                      <a:pt x="16" y="12"/>
                    </a:cubicBezTo>
                    <a:cubicBezTo>
                      <a:pt x="8" y="6"/>
                      <a:pt x="8" y="6"/>
                      <a:pt x="8" y="6"/>
                    </a:cubicBezTo>
                    <a:cubicBezTo>
                      <a:pt x="28" y="0"/>
                      <a:pt x="28" y="0"/>
                      <a:pt x="28" y="0"/>
                    </a:cubicBezTo>
                    <a:cubicBezTo>
                      <a:pt x="26" y="6"/>
                      <a:pt x="26" y="6"/>
                      <a:pt x="26" y="6"/>
                    </a:cubicBezTo>
                    <a:cubicBezTo>
                      <a:pt x="44" y="8"/>
                      <a:pt x="44" y="8"/>
                      <a:pt x="44" y="8"/>
                    </a:cubicBezTo>
                    <a:cubicBezTo>
                      <a:pt x="58" y="7"/>
                      <a:pt x="58" y="7"/>
                      <a:pt x="58" y="7"/>
                    </a:cubicBez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Freeform 18">
                <a:extLst>
                  <a:ext uri="{FF2B5EF4-FFF2-40B4-BE49-F238E27FC236}">
                    <a16:creationId xmlns:a16="http://schemas.microsoft.com/office/drawing/2014/main" id="{1D47B654-95EC-4A61-A184-1142A57BD6D5}"/>
                  </a:ext>
                </a:extLst>
              </p:cNvPr>
              <p:cNvSpPr>
                <a:spLocks/>
              </p:cNvSpPr>
              <p:nvPr/>
            </p:nvSpPr>
            <p:spPr bwMode="auto">
              <a:xfrm>
                <a:off x="5149" y="2140"/>
                <a:ext cx="177" cy="204"/>
              </a:xfrm>
              <a:custGeom>
                <a:avLst/>
                <a:gdLst>
                  <a:gd name="T0" fmla="*/ 0 w 177"/>
                  <a:gd name="T1" fmla="*/ 204 h 204"/>
                  <a:gd name="T2" fmla="*/ 32 w 177"/>
                  <a:gd name="T3" fmla="*/ 179 h 204"/>
                  <a:gd name="T4" fmla="*/ 36 w 177"/>
                  <a:gd name="T5" fmla="*/ 154 h 204"/>
                  <a:gd name="T6" fmla="*/ 65 w 177"/>
                  <a:gd name="T7" fmla="*/ 158 h 204"/>
                  <a:gd name="T8" fmla="*/ 86 w 177"/>
                  <a:gd name="T9" fmla="*/ 137 h 204"/>
                  <a:gd name="T10" fmla="*/ 86 w 177"/>
                  <a:gd name="T11" fmla="*/ 104 h 204"/>
                  <a:gd name="T12" fmla="*/ 52 w 177"/>
                  <a:gd name="T13" fmla="*/ 108 h 204"/>
                  <a:gd name="T14" fmla="*/ 73 w 177"/>
                  <a:gd name="T15" fmla="*/ 75 h 204"/>
                  <a:gd name="T16" fmla="*/ 65 w 177"/>
                  <a:gd name="T17" fmla="*/ 62 h 204"/>
                  <a:gd name="T18" fmla="*/ 57 w 177"/>
                  <a:gd name="T19" fmla="*/ 50 h 204"/>
                  <a:gd name="T20" fmla="*/ 73 w 177"/>
                  <a:gd name="T21" fmla="*/ 33 h 204"/>
                  <a:gd name="T22" fmla="*/ 111 w 177"/>
                  <a:gd name="T23" fmla="*/ 0 h 204"/>
                  <a:gd name="T24" fmla="*/ 156 w 177"/>
                  <a:gd name="T25" fmla="*/ 4 h 204"/>
                  <a:gd name="T26" fmla="*/ 123 w 177"/>
                  <a:gd name="T27" fmla="*/ 16 h 204"/>
                  <a:gd name="T28" fmla="*/ 119 w 177"/>
                  <a:gd name="T29" fmla="*/ 29 h 204"/>
                  <a:gd name="T30" fmla="*/ 144 w 177"/>
                  <a:gd name="T31" fmla="*/ 20 h 204"/>
                  <a:gd name="T32" fmla="*/ 173 w 177"/>
                  <a:gd name="T33" fmla="*/ 25 h 204"/>
                  <a:gd name="T34" fmla="*/ 161 w 177"/>
                  <a:gd name="T35" fmla="*/ 41 h 204"/>
                  <a:gd name="T36" fmla="*/ 111 w 177"/>
                  <a:gd name="T37" fmla="*/ 70 h 204"/>
                  <a:gd name="T38" fmla="*/ 131 w 177"/>
                  <a:gd name="T39" fmla="*/ 83 h 204"/>
                  <a:gd name="T40" fmla="*/ 127 w 177"/>
                  <a:gd name="T41" fmla="*/ 120 h 204"/>
                  <a:gd name="T42" fmla="*/ 148 w 177"/>
                  <a:gd name="T43" fmla="*/ 129 h 204"/>
                  <a:gd name="T44" fmla="*/ 140 w 177"/>
                  <a:gd name="T45" fmla="*/ 154 h 204"/>
                  <a:gd name="T46" fmla="*/ 144 w 177"/>
                  <a:gd name="T47" fmla="*/ 166 h 204"/>
                  <a:gd name="T48" fmla="*/ 140 w 177"/>
                  <a:gd name="T49" fmla="*/ 183 h 204"/>
                  <a:gd name="T50" fmla="*/ 165 w 177"/>
                  <a:gd name="T51" fmla="*/ 179 h 204"/>
                  <a:gd name="T52" fmla="*/ 177 w 177"/>
                  <a:gd name="T53" fmla="*/ 20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7" h="204">
                    <a:moveTo>
                      <a:pt x="0" y="204"/>
                    </a:moveTo>
                    <a:lnTo>
                      <a:pt x="32" y="179"/>
                    </a:lnTo>
                    <a:lnTo>
                      <a:pt x="36" y="154"/>
                    </a:lnTo>
                    <a:lnTo>
                      <a:pt x="65" y="158"/>
                    </a:lnTo>
                    <a:lnTo>
                      <a:pt x="86" y="137"/>
                    </a:lnTo>
                    <a:lnTo>
                      <a:pt x="86" y="104"/>
                    </a:lnTo>
                    <a:lnTo>
                      <a:pt x="52" y="108"/>
                    </a:lnTo>
                    <a:lnTo>
                      <a:pt x="73" y="75"/>
                    </a:lnTo>
                    <a:lnTo>
                      <a:pt x="65" y="62"/>
                    </a:lnTo>
                    <a:lnTo>
                      <a:pt x="57" y="50"/>
                    </a:lnTo>
                    <a:lnTo>
                      <a:pt x="73" y="33"/>
                    </a:lnTo>
                    <a:lnTo>
                      <a:pt x="111" y="0"/>
                    </a:lnTo>
                    <a:lnTo>
                      <a:pt x="156" y="4"/>
                    </a:lnTo>
                    <a:lnTo>
                      <a:pt x="123" y="16"/>
                    </a:lnTo>
                    <a:lnTo>
                      <a:pt x="119" y="29"/>
                    </a:lnTo>
                    <a:lnTo>
                      <a:pt x="144" y="20"/>
                    </a:lnTo>
                    <a:lnTo>
                      <a:pt x="173" y="25"/>
                    </a:lnTo>
                    <a:lnTo>
                      <a:pt x="161" y="41"/>
                    </a:lnTo>
                    <a:lnTo>
                      <a:pt x="111" y="70"/>
                    </a:lnTo>
                    <a:lnTo>
                      <a:pt x="131" y="83"/>
                    </a:lnTo>
                    <a:lnTo>
                      <a:pt x="127" y="120"/>
                    </a:lnTo>
                    <a:lnTo>
                      <a:pt x="148" y="129"/>
                    </a:lnTo>
                    <a:lnTo>
                      <a:pt x="140" y="154"/>
                    </a:lnTo>
                    <a:lnTo>
                      <a:pt x="144" y="166"/>
                    </a:lnTo>
                    <a:lnTo>
                      <a:pt x="140" y="183"/>
                    </a:lnTo>
                    <a:lnTo>
                      <a:pt x="165" y="179"/>
                    </a:lnTo>
                    <a:lnTo>
                      <a:pt x="177" y="200"/>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 name="Freeform 19">
                <a:extLst>
                  <a:ext uri="{FF2B5EF4-FFF2-40B4-BE49-F238E27FC236}">
                    <a16:creationId xmlns:a16="http://schemas.microsoft.com/office/drawing/2014/main" id="{46480EB0-3C20-48FE-B688-175391884683}"/>
                  </a:ext>
                </a:extLst>
              </p:cNvPr>
              <p:cNvSpPr>
                <a:spLocks/>
              </p:cNvSpPr>
              <p:nvPr/>
            </p:nvSpPr>
            <p:spPr bwMode="auto">
              <a:xfrm>
                <a:off x="5101" y="2373"/>
                <a:ext cx="196" cy="34"/>
              </a:xfrm>
              <a:custGeom>
                <a:avLst/>
                <a:gdLst>
                  <a:gd name="T0" fmla="*/ 196 w 196"/>
                  <a:gd name="T1" fmla="*/ 0 h 34"/>
                  <a:gd name="T2" fmla="*/ 154 w 196"/>
                  <a:gd name="T3" fmla="*/ 17 h 34"/>
                  <a:gd name="T4" fmla="*/ 59 w 196"/>
                  <a:gd name="T5" fmla="*/ 17 h 34"/>
                  <a:gd name="T6" fmla="*/ 9 w 196"/>
                  <a:gd name="T7" fmla="*/ 34 h 34"/>
                  <a:gd name="T8" fmla="*/ 0 w 196"/>
                  <a:gd name="T9" fmla="*/ 21 h 34"/>
                  <a:gd name="T10" fmla="*/ 42 w 196"/>
                  <a:gd name="T11" fmla="*/ 0 h 34"/>
                </a:gdLst>
                <a:ahLst/>
                <a:cxnLst>
                  <a:cxn ang="0">
                    <a:pos x="T0" y="T1"/>
                  </a:cxn>
                  <a:cxn ang="0">
                    <a:pos x="T2" y="T3"/>
                  </a:cxn>
                  <a:cxn ang="0">
                    <a:pos x="T4" y="T5"/>
                  </a:cxn>
                  <a:cxn ang="0">
                    <a:pos x="T6" y="T7"/>
                  </a:cxn>
                  <a:cxn ang="0">
                    <a:pos x="T8" y="T9"/>
                  </a:cxn>
                  <a:cxn ang="0">
                    <a:pos x="T10" y="T11"/>
                  </a:cxn>
                </a:cxnLst>
                <a:rect l="0" t="0" r="r" b="b"/>
                <a:pathLst>
                  <a:path w="196" h="34">
                    <a:moveTo>
                      <a:pt x="196" y="0"/>
                    </a:moveTo>
                    <a:lnTo>
                      <a:pt x="154" y="17"/>
                    </a:lnTo>
                    <a:lnTo>
                      <a:pt x="59" y="17"/>
                    </a:lnTo>
                    <a:lnTo>
                      <a:pt x="9" y="34"/>
                    </a:lnTo>
                    <a:lnTo>
                      <a:pt x="0" y="21"/>
                    </a:lnTo>
                    <a:lnTo>
                      <a:pt x="42" y="0"/>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Freeform 20">
                <a:extLst>
                  <a:ext uri="{FF2B5EF4-FFF2-40B4-BE49-F238E27FC236}">
                    <a16:creationId xmlns:a16="http://schemas.microsoft.com/office/drawing/2014/main" id="{EE383145-AFF3-43AC-B17A-165F78119952}"/>
                  </a:ext>
                </a:extLst>
              </p:cNvPr>
              <p:cNvSpPr>
                <a:spLocks/>
              </p:cNvSpPr>
              <p:nvPr/>
            </p:nvSpPr>
            <p:spPr bwMode="auto">
              <a:xfrm>
                <a:off x="5018" y="2227"/>
                <a:ext cx="167" cy="117"/>
              </a:xfrm>
              <a:custGeom>
                <a:avLst/>
                <a:gdLst>
                  <a:gd name="T0" fmla="*/ 138 w 167"/>
                  <a:gd name="T1" fmla="*/ 42 h 117"/>
                  <a:gd name="T2" fmla="*/ 121 w 167"/>
                  <a:gd name="T3" fmla="*/ 84 h 117"/>
                  <a:gd name="T4" fmla="*/ 100 w 167"/>
                  <a:gd name="T5" fmla="*/ 104 h 117"/>
                  <a:gd name="T6" fmla="*/ 25 w 167"/>
                  <a:gd name="T7" fmla="*/ 117 h 117"/>
                  <a:gd name="T8" fmla="*/ 0 w 167"/>
                  <a:gd name="T9" fmla="*/ 113 h 117"/>
                  <a:gd name="T10" fmla="*/ 42 w 167"/>
                  <a:gd name="T11" fmla="*/ 79 h 117"/>
                  <a:gd name="T12" fmla="*/ 63 w 167"/>
                  <a:gd name="T13" fmla="*/ 63 h 117"/>
                  <a:gd name="T14" fmla="*/ 46 w 167"/>
                  <a:gd name="T15" fmla="*/ 54 h 117"/>
                  <a:gd name="T16" fmla="*/ 63 w 167"/>
                  <a:gd name="T17" fmla="*/ 46 h 117"/>
                  <a:gd name="T18" fmla="*/ 67 w 167"/>
                  <a:gd name="T19" fmla="*/ 25 h 117"/>
                  <a:gd name="T20" fmla="*/ 96 w 167"/>
                  <a:gd name="T21" fmla="*/ 25 h 117"/>
                  <a:gd name="T22" fmla="*/ 117 w 167"/>
                  <a:gd name="T23" fmla="*/ 8 h 117"/>
                  <a:gd name="T24" fmla="*/ 133 w 167"/>
                  <a:gd name="T25" fmla="*/ 0 h 117"/>
                  <a:gd name="T26" fmla="*/ 142 w 167"/>
                  <a:gd name="T27" fmla="*/ 4 h 117"/>
                  <a:gd name="T28" fmla="*/ 163 w 167"/>
                  <a:gd name="T29" fmla="*/ 4 h 117"/>
                  <a:gd name="T30" fmla="*/ 158 w 167"/>
                  <a:gd name="T31" fmla="*/ 21 h 117"/>
                  <a:gd name="T32" fmla="*/ 167 w 167"/>
                  <a:gd name="T33" fmla="*/ 29 h 117"/>
                  <a:gd name="T34" fmla="*/ 158 w 167"/>
                  <a:gd name="T35" fmla="*/ 38 h 117"/>
                  <a:gd name="T36" fmla="*/ 146 w 167"/>
                  <a:gd name="T37" fmla="*/ 3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7" h="117">
                    <a:moveTo>
                      <a:pt x="138" y="42"/>
                    </a:moveTo>
                    <a:lnTo>
                      <a:pt x="121" y="84"/>
                    </a:lnTo>
                    <a:lnTo>
                      <a:pt x="100" y="104"/>
                    </a:lnTo>
                    <a:lnTo>
                      <a:pt x="25" y="117"/>
                    </a:lnTo>
                    <a:lnTo>
                      <a:pt x="0" y="113"/>
                    </a:lnTo>
                    <a:lnTo>
                      <a:pt x="42" y="79"/>
                    </a:lnTo>
                    <a:lnTo>
                      <a:pt x="63" y="63"/>
                    </a:lnTo>
                    <a:lnTo>
                      <a:pt x="46" y="54"/>
                    </a:lnTo>
                    <a:lnTo>
                      <a:pt x="63" y="46"/>
                    </a:lnTo>
                    <a:lnTo>
                      <a:pt x="67" y="25"/>
                    </a:lnTo>
                    <a:lnTo>
                      <a:pt x="96" y="25"/>
                    </a:lnTo>
                    <a:lnTo>
                      <a:pt x="117" y="8"/>
                    </a:lnTo>
                    <a:lnTo>
                      <a:pt x="133" y="0"/>
                    </a:lnTo>
                    <a:lnTo>
                      <a:pt x="142" y="4"/>
                    </a:lnTo>
                    <a:lnTo>
                      <a:pt x="163" y="4"/>
                    </a:lnTo>
                    <a:lnTo>
                      <a:pt x="158" y="21"/>
                    </a:lnTo>
                    <a:lnTo>
                      <a:pt x="167" y="29"/>
                    </a:lnTo>
                    <a:lnTo>
                      <a:pt x="158" y="38"/>
                    </a:lnTo>
                    <a:lnTo>
                      <a:pt x="146" y="38"/>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Freeform 21">
                <a:extLst>
                  <a:ext uri="{FF2B5EF4-FFF2-40B4-BE49-F238E27FC236}">
                    <a16:creationId xmlns:a16="http://schemas.microsoft.com/office/drawing/2014/main" id="{DAEEBC5D-849B-482D-BC84-B8877A6FE6A7}"/>
                  </a:ext>
                </a:extLst>
              </p:cNvPr>
              <p:cNvSpPr>
                <a:spLocks/>
              </p:cNvSpPr>
              <p:nvPr/>
            </p:nvSpPr>
            <p:spPr bwMode="auto">
              <a:xfrm>
                <a:off x="5609" y="2256"/>
                <a:ext cx="15" cy="23"/>
              </a:xfrm>
              <a:custGeom>
                <a:avLst/>
                <a:gdLst>
                  <a:gd name="T0" fmla="*/ 0 w 15"/>
                  <a:gd name="T1" fmla="*/ 23 h 23"/>
                  <a:gd name="T2" fmla="*/ 15 w 15"/>
                  <a:gd name="T3" fmla="*/ 9 h 23"/>
                  <a:gd name="T4" fmla="*/ 11 w 15"/>
                  <a:gd name="T5" fmla="*/ 0 h 23"/>
                </a:gdLst>
                <a:ahLst/>
                <a:cxnLst>
                  <a:cxn ang="0">
                    <a:pos x="T0" y="T1"/>
                  </a:cxn>
                  <a:cxn ang="0">
                    <a:pos x="T2" y="T3"/>
                  </a:cxn>
                  <a:cxn ang="0">
                    <a:pos x="T4" y="T5"/>
                  </a:cxn>
                </a:cxnLst>
                <a:rect l="0" t="0" r="r" b="b"/>
                <a:pathLst>
                  <a:path w="15" h="23">
                    <a:moveTo>
                      <a:pt x="0" y="23"/>
                    </a:moveTo>
                    <a:lnTo>
                      <a:pt x="15" y="9"/>
                    </a:lnTo>
                    <a:lnTo>
                      <a:pt x="11" y="0"/>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Freeform 22">
                <a:extLst>
                  <a:ext uri="{FF2B5EF4-FFF2-40B4-BE49-F238E27FC236}">
                    <a16:creationId xmlns:a16="http://schemas.microsoft.com/office/drawing/2014/main" id="{C878486E-661F-43D8-BEDE-CACB88A41BAA}"/>
                  </a:ext>
                </a:extLst>
              </p:cNvPr>
              <p:cNvSpPr>
                <a:spLocks/>
              </p:cNvSpPr>
              <p:nvPr/>
            </p:nvSpPr>
            <p:spPr bwMode="auto">
              <a:xfrm>
                <a:off x="5590" y="2246"/>
                <a:ext cx="23" cy="23"/>
              </a:xfrm>
              <a:custGeom>
                <a:avLst/>
                <a:gdLst>
                  <a:gd name="T0" fmla="*/ 23 w 23"/>
                  <a:gd name="T1" fmla="*/ 0 h 23"/>
                  <a:gd name="T2" fmla="*/ 5 w 23"/>
                  <a:gd name="T3" fmla="*/ 6 h 23"/>
                  <a:gd name="T4" fmla="*/ 0 w 23"/>
                  <a:gd name="T5" fmla="*/ 23 h 23"/>
                </a:gdLst>
                <a:ahLst/>
                <a:cxnLst>
                  <a:cxn ang="0">
                    <a:pos x="T0" y="T1"/>
                  </a:cxn>
                  <a:cxn ang="0">
                    <a:pos x="T2" y="T3"/>
                  </a:cxn>
                  <a:cxn ang="0">
                    <a:pos x="T4" y="T5"/>
                  </a:cxn>
                </a:cxnLst>
                <a:rect l="0" t="0" r="r" b="b"/>
                <a:pathLst>
                  <a:path w="23" h="23">
                    <a:moveTo>
                      <a:pt x="23" y="0"/>
                    </a:moveTo>
                    <a:lnTo>
                      <a:pt x="5" y="6"/>
                    </a:lnTo>
                    <a:lnTo>
                      <a:pt x="0" y="23"/>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Freeform 23">
                <a:extLst>
                  <a:ext uri="{FF2B5EF4-FFF2-40B4-BE49-F238E27FC236}">
                    <a16:creationId xmlns:a16="http://schemas.microsoft.com/office/drawing/2014/main" id="{289C3488-F915-4EA0-B63D-DF38810FEAD6}"/>
                  </a:ext>
                </a:extLst>
              </p:cNvPr>
              <p:cNvSpPr>
                <a:spLocks/>
              </p:cNvSpPr>
              <p:nvPr/>
            </p:nvSpPr>
            <p:spPr bwMode="auto">
              <a:xfrm>
                <a:off x="5565" y="2277"/>
                <a:ext cx="38" cy="15"/>
              </a:xfrm>
              <a:custGeom>
                <a:avLst/>
                <a:gdLst>
                  <a:gd name="T0" fmla="*/ 0 w 38"/>
                  <a:gd name="T1" fmla="*/ 0 h 15"/>
                  <a:gd name="T2" fmla="*/ 17 w 38"/>
                  <a:gd name="T3" fmla="*/ 9 h 15"/>
                  <a:gd name="T4" fmla="*/ 23 w 38"/>
                  <a:gd name="T5" fmla="*/ 15 h 15"/>
                  <a:gd name="T6" fmla="*/ 38 w 38"/>
                  <a:gd name="T7" fmla="*/ 13 h 15"/>
                  <a:gd name="T8" fmla="*/ 30 w 38"/>
                  <a:gd name="T9" fmla="*/ 4 h 15"/>
                </a:gdLst>
                <a:ahLst/>
                <a:cxnLst>
                  <a:cxn ang="0">
                    <a:pos x="T0" y="T1"/>
                  </a:cxn>
                  <a:cxn ang="0">
                    <a:pos x="T2" y="T3"/>
                  </a:cxn>
                  <a:cxn ang="0">
                    <a:pos x="T4" y="T5"/>
                  </a:cxn>
                  <a:cxn ang="0">
                    <a:pos x="T6" y="T7"/>
                  </a:cxn>
                  <a:cxn ang="0">
                    <a:pos x="T8" y="T9"/>
                  </a:cxn>
                </a:cxnLst>
                <a:rect l="0" t="0" r="r" b="b"/>
                <a:pathLst>
                  <a:path w="38" h="15">
                    <a:moveTo>
                      <a:pt x="0" y="0"/>
                    </a:moveTo>
                    <a:lnTo>
                      <a:pt x="17" y="9"/>
                    </a:lnTo>
                    <a:lnTo>
                      <a:pt x="23" y="15"/>
                    </a:lnTo>
                    <a:lnTo>
                      <a:pt x="38" y="13"/>
                    </a:lnTo>
                    <a:lnTo>
                      <a:pt x="30" y="4"/>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Line 24">
                <a:extLst>
                  <a:ext uri="{FF2B5EF4-FFF2-40B4-BE49-F238E27FC236}">
                    <a16:creationId xmlns:a16="http://schemas.microsoft.com/office/drawing/2014/main" id="{2A2ADE8D-416A-4B6E-9855-3E4DCBF0149A}"/>
                  </a:ext>
                </a:extLst>
              </p:cNvPr>
              <p:cNvSpPr>
                <a:spLocks noChangeShapeType="1"/>
              </p:cNvSpPr>
              <p:nvPr/>
            </p:nvSpPr>
            <p:spPr bwMode="auto">
              <a:xfrm flipH="1">
                <a:off x="5572" y="2263"/>
                <a:ext cx="8" cy="4"/>
              </a:xfrm>
              <a:prstGeom prst="line">
                <a:avLst/>
              </a:prstGeom>
              <a:noFill/>
              <a:ln w="19050" cap="rnd">
                <a:solidFill>
                  <a:srgbClr val="C4BEC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 name="Freeform 25">
                <a:extLst>
                  <a:ext uri="{FF2B5EF4-FFF2-40B4-BE49-F238E27FC236}">
                    <a16:creationId xmlns:a16="http://schemas.microsoft.com/office/drawing/2014/main" id="{7E28C4D2-4A8D-44BA-B04C-DE488D1B834A}"/>
                  </a:ext>
                </a:extLst>
              </p:cNvPr>
              <p:cNvSpPr>
                <a:spLocks/>
              </p:cNvSpPr>
              <p:nvPr/>
            </p:nvSpPr>
            <p:spPr bwMode="auto">
              <a:xfrm>
                <a:off x="5520" y="2938"/>
                <a:ext cx="112" cy="71"/>
              </a:xfrm>
              <a:custGeom>
                <a:avLst/>
                <a:gdLst>
                  <a:gd name="T0" fmla="*/ 54 w 54"/>
                  <a:gd name="T1" fmla="*/ 4 h 34"/>
                  <a:gd name="T2" fmla="*/ 48 w 54"/>
                  <a:gd name="T3" fmla="*/ 18 h 34"/>
                  <a:gd name="T4" fmla="*/ 52 w 54"/>
                  <a:gd name="T5" fmla="*/ 28 h 34"/>
                  <a:gd name="T6" fmla="*/ 46 w 54"/>
                  <a:gd name="T7" fmla="*/ 34 h 34"/>
                  <a:gd name="T8" fmla="*/ 36 w 54"/>
                  <a:gd name="T9" fmla="*/ 30 h 34"/>
                  <a:gd name="T10" fmla="*/ 14 w 54"/>
                  <a:gd name="T11" fmla="*/ 18 h 34"/>
                  <a:gd name="T12" fmla="*/ 0 w 54"/>
                  <a:gd name="T13" fmla="*/ 6 h 34"/>
                  <a:gd name="T14" fmla="*/ 12 w 54"/>
                  <a:gd name="T15" fmla="*/ 0 h 34"/>
                  <a:gd name="T16" fmla="*/ 24 w 54"/>
                  <a:gd name="T17" fmla="*/ 4 h 34"/>
                  <a:gd name="T18" fmla="*/ 40 w 54"/>
                  <a:gd name="T19" fmla="*/ 2 h 34"/>
                  <a:gd name="T20" fmla="*/ 46 w 54"/>
                  <a:gd name="T21" fmla="*/ 0 h 34"/>
                  <a:gd name="T22" fmla="*/ 50 w 54"/>
                  <a:gd name="T2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34">
                    <a:moveTo>
                      <a:pt x="54" y="4"/>
                    </a:moveTo>
                    <a:cubicBezTo>
                      <a:pt x="52" y="6"/>
                      <a:pt x="48" y="18"/>
                      <a:pt x="48" y="18"/>
                    </a:cubicBezTo>
                    <a:cubicBezTo>
                      <a:pt x="52" y="28"/>
                      <a:pt x="52" y="28"/>
                      <a:pt x="52" y="28"/>
                    </a:cubicBezTo>
                    <a:cubicBezTo>
                      <a:pt x="46" y="34"/>
                      <a:pt x="46" y="34"/>
                      <a:pt x="46" y="34"/>
                    </a:cubicBezTo>
                    <a:cubicBezTo>
                      <a:pt x="36" y="30"/>
                      <a:pt x="36" y="30"/>
                      <a:pt x="36" y="30"/>
                    </a:cubicBezTo>
                    <a:cubicBezTo>
                      <a:pt x="14" y="18"/>
                      <a:pt x="14" y="18"/>
                      <a:pt x="14" y="18"/>
                    </a:cubicBezTo>
                    <a:cubicBezTo>
                      <a:pt x="0" y="6"/>
                      <a:pt x="0" y="6"/>
                      <a:pt x="0" y="6"/>
                    </a:cubicBezTo>
                    <a:cubicBezTo>
                      <a:pt x="12" y="0"/>
                      <a:pt x="12" y="0"/>
                      <a:pt x="12" y="0"/>
                    </a:cubicBezTo>
                    <a:cubicBezTo>
                      <a:pt x="24" y="4"/>
                      <a:pt x="24" y="4"/>
                      <a:pt x="24" y="4"/>
                    </a:cubicBezTo>
                    <a:cubicBezTo>
                      <a:pt x="40" y="2"/>
                      <a:pt x="40" y="2"/>
                      <a:pt x="40" y="2"/>
                    </a:cubicBezTo>
                    <a:cubicBezTo>
                      <a:pt x="46" y="0"/>
                      <a:pt x="46" y="0"/>
                      <a:pt x="46" y="0"/>
                    </a:cubicBezTo>
                    <a:cubicBezTo>
                      <a:pt x="50" y="0"/>
                      <a:pt x="50" y="0"/>
                      <a:pt x="50" y="0"/>
                    </a:cubicBez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Freeform 26">
                <a:extLst>
                  <a:ext uri="{FF2B5EF4-FFF2-40B4-BE49-F238E27FC236}">
                    <a16:creationId xmlns:a16="http://schemas.microsoft.com/office/drawing/2014/main" id="{D44A7AF3-769B-4071-9776-4087841134B6}"/>
                  </a:ext>
                </a:extLst>
              </p:cNvPr>
              <p:cNvSpPr>
                <a:spLocks/>
              </p:cNvSpPr>
              <p:nvPr/>
            </p:nvSpPr>
            <p:spPr bwMode="auto">
              <a:xfrm>
                <a:off x="5380" y="2803"/>
                <a:ext cx="63" cy="92"/>
              </a:xfrm>
              <a:custGeom>
                <a:avLst/>
                <a:gdLst>
                  <a:gd name="T0" fmla="*/ 54 w 63"/>
                  <a:gd name="T1" fmla="*/ 0 h 92"/>
                  <a:gd name="T2" fmla="*/ 63 w 63"/>
                  <a:gd name="T3" fmla="*/ 29 h 92"/>
                  <a:gd name="T4" fmla="*/ 46 w 63"/>
                  <a:gd name="T5" fmla="*/ 83 h 92"/>
                  <a:gd name="T6" fmla="*/ 29 w 63"/>
                  <a:gd name="T7" fmla="*/ 83 h 92"/>
                  <a:gd name="T8" fmla="*/ 21 w 63"/>
                  <a:gd name="T9" fmla="*/ 92 h 92"/>
                  <a:gd name="T10" fmla="*/ 0 w 63"/>
                  <a:gd name="T11" fmla="*/ 87 h 92"/>
                  <a:gd name="T12" fmla="*/ 9 w 63"/>
                  <a:gd name="T13" fmla="*/ 46 h 92"/>
                  <a:gd name="T14" fmla="*/ 9 w 63"/>
                  <a:gd name="T15" fmla="*/ 8 h 92"/>
                  <a:gd name="T16" fmla="*/ 42 w 63"/>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92">
                    <a:moveTo>
                      <a:pt x="54" y="0"/>
                    </a:moveTo>
                    <a:lnTo>
                      <a:pt x="63" y="29"/>
                    </a:lnTo>
                    <a:lnTo>
                      <a:pt x="46" y="83"/>
                    </a:lnTo>
                    <a:lnTo>
                      <a:pt x="29" y="83"/>
                    </a:lnTo>
                    <a:lnTo>
                      <a:pt x="21" y="92"/>
                    </a:lnTo>
                    <a:lnTo>
                      <a:pt x="0" y="87"/>
                    </a:lnTo>
                    <a:lnTo>
                      <a:pt x="9" y="46"/>
                    </a:lnTo>
                    <a:lnTo>
                      <a:pt x="9" y="8"/>
                    </a:lnTo>
                    <a:lnTo>
                      <a:pt x="42" y="0"/>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Freeform 27">
                <a:extLst>
                  <a:ext uri="{FF2B5EF4-FFF2-40B4-BE49-F238E27FC236}">
                    <a16:creationId xmlns:a16="http://schemas.microsoft.com/office/drawing/2014/main" id="{B5310240-1A8E-44CB-B4EE-999B2540744F}"/>
                  </a:ext>
                </a:extLst>
              </p:cNvPr>
              <p:cNvSpPr>
                <a:spLocks/>
              </p:cNvSpPr>
              <p:nvPr/>
            </p:nvSpPr>
            <p:spPr bwMode="auto">
              <a:xfrm>
                <a:off x="5414" y="2728"/>
                <a:ext cx="35" cy="58"/>
              </a:xfrm>
              <a:custGeom>
                <a:avLst/>
                <a:gdLst>
                  <a:gd name="T0" fmla="*/ 12 w 35"/>
                  <a:gd name="T1" fmla="*/ 58 h 58"/>
                  <a:gd name="T2" fmla="*/ 29 w 35"/>
                  <a:gd name="T3" fmla="*/ 33 h 58"/>
                  <a:gd name="T4" fmla="*/ 35 w 35"/>
                  <a:gd name="T5" fmla="*/ 4 h 58"/>
                  <a:gd name="T6" fmla="*/ 20 w 35"/>
                  <a:gd name="T7" fmla="*/ 0 h 58"/>
                  <a:gd name="T8" fmla="*/ 0 w 35"/>
                  <a:gd name="T9" fmla="*/ 25 h 58"/>
                  <a:gd name="T10" fmla="*/ 0 w 35"/>
                  <a:gd name="T11" fmla="*/ 54 h 58"/>
                </a:gdLst>
                <a:ahLst/>
                <a:cxnLst>
                  <a:cxn ang="0">
                    <a:pos x="T0" y="T1"/>
                  </a:cxn>
                  <a:cxn ang="0">
                    <a:pos x="T2" y="T3"/>
                  </a:cxn>
                  <a:cxn ang="0">
                    <a:pos x="T4" y="T5"/>
                  </a:cxn>
                  <a:cxn ang="0">
                    <a:pos x="T6" y="T7"/>
                  </a:cxn>
                  <a:cxn ang="0">
                    <a:pos x="T8" y="T9"/>
                  </a:cxn>
                  <a:cxn ang="0">
                    <a:pos x="T10" y="T11"/>
                  </a:cxn>
                </a:cxnLst>
                <a:rect l="0" t="0" r="r" b="b"/>
                <a:pathLst>
                  <a:path w="35" h="58">
                    <a:moveTo>
                      <a:pt x="12" y="58"/>
                    </a:moveTo>
                    <a:lnTo>
                      <a:pt x="29" y="33"/>
                    </a:lnTo>
                    <a:lnTo>
                      <a:pt x="35" y="4"/>
                    </a:lnTo>
                    <a:lnTo>
                      <a:pt x="20" y="0"/>
                    </a:lnTo>
                    <a:lnTo>
                      <a:pt x="0" y="25"/>
                    </a:lnTo>
                    <a:lnTo>
                      <a:pt x="0" y="54"/>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 name="Freeform 28">
                <a:extLst>
                  <a:ext uri="{FF2B5EF4-FFF2-40B4-BE49-F238E27FC236}">
                    <a16:creationId xmlns:a16="http://schemas.microsoft.com/office/drawing/2014/main" id="{2429C377-4751-430A-AE37-1BECA7DBCB68}"/>
                  </a:ext>
                </a:extLst>
              </p:cNvPr>
              <p:cNvSpPr>
                <a:spLocks/>
              </p:cNvSpPr>
              <p:nvPr/>
            </p:nvSpPr>
            <p:spPr bwMode="auto">
              <a:xfrm>
                <a:off x="5176" y="2840"/>
                <a:ext cx="38" cy="30"/>
              </a:xfrm>
              <a:custGeom>
                <a:avLst/>
                <a:gdLst>
                  <a:gd name="T0" fmla="*/ 38 w 38"/>
                  <a:gd name="T1" fmla="*/ 5 h 30"/>
                  <a:gd name="T2" fmla="*/ 25 w 38"/>
                  <a:gd name="T3" fmla="*/ 30 h 30"/>
                  <a:gd name="T4" fmla="*/ 0 w 38"/>
                  <a:gd name="T5" fmla="*/ 13 h 30"/>
                  <a:gd name="T6" fmla="*/ 21 w 38"/>
                  <a:gd name="T7" fmla="*/ 0 h 30"/>
                  <a:gd name="T8" fmla="*/ 30 w 38"/>
                  <a:gd name="T9" fmla="*/ 0 h 30"/>
                </a:gdLst>
                <a:ahLst/>
                <a:cxnLst>
                  <a:cxn ang="0">
                    <a:pos x="T0" y="T1"/>
                  </a:cxn>
                  <a:cxn ang="0">
                    <a:pos x="T2" y="T3"/>
                  </a:cxn>
                  <a:cxn ang="0">
                    <a:pos x="T4" y="T5"/>
                  </a:cxn>
                  <a:cxn ang="0">
                    <a:pos x="T6" y="T7"/>
                  </a:cxn>
                  <a:cxn ang="0">
                    <a:pos x="T8" y="T9"/>
                  </a:cxn>
                </a:cxnLst>
                <a:rect l="0" t="0" r="r" b="b"/>
                <a:pathLst>
                  <a:path w="38" h="30">
                    <a:moveTo>
                      <a:pt x="38" y="5"/>
                    </a:moveTo>
                    <a:lnTo>
                      <a:pt x="25" y="30"/>
                    </a:lnTo>
                    <a:lnTo>
                      <a:pt x="0" y="13"/>
                    </a:lnTo>
                    <a:lnTo>
                      <a:pt x="21" y="0"/>
                    </a:lnTo>
                    <a:lnTo>
                      <a:pt x="30" y="0"/>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 name="Freeform 29">
                <a:extLst>
                  <a:ext uri="{FF2B5EF4-FFF2-40B4-BE49-F238E27FC236}">
                    <a16:creationId xmlns:a16="http://schemas.microsoft.com/office/drawing/2014/main" id="{76F862AB-2D3A-462F-A9E3-4385C5A30F57}"/>
                  </a:ext>
                </a:extLst>
              </p:cNvPr>
              <p:cNvSpPr>
                <a:spLocks/>
              </p:cNvSpPr>
              <p:nvPr/>
            </p:nvSpPr>
            <p:spPr bwMode="auto">
              <a:xfrm>
                <a:off x="5940" y="3064"/>
                <a:ext cx="121" cy="29"/>
              </a:xfrm>
              <a:custGeom>
                <a:avLst/>
                <a:gdLst>
                  <a:gd name="T0" fmla="*/ 0 w 121"/>
                  <a:gd name="T1" fmla="*/ 8 h 29"/>
                  <a:gd name="T2" fmla="*/ 50 w 121"/>
                  <a:gd name="T3" fmla="*/ 29 h 29"/>
                  <a:gd name="T4" fmla="*/ 100 w 121"/>
                  <a:gd name="T5" fmla="*/ 29 h 29"/>
                  <a:gd name="T6" fmla="*/ 121 w 121"/>
                  <a:gd name="T7" fmla="*/ 16 h 29"/>
                  <a:gd name="T8" fmla="*/ 91 w 121"/>
                  <a:gd name="T9" fmla="*/ 12 h 29"/>
                  <a:gd name="T10" fmla="*/ 42 w 121"/>
                  <a:gd name="T11" fmla="*/ 8 h 29"/>
                  <a:gd name="T12" fmla="*/ 17 w 12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21" h="29">
                    <a:moveTo>
                      <a:pt x="0" y="8"/>
                    </a:moveTo>
                    <a:lnTo>
                      <a:pt x="50" y="29"/>
                    </a:lnTo>
                    <a:lnTo>
                      <a:pt x="100" y="29"/>
                    </a:lnTo>
                    <a:lnTo>
                      <a:pt x="121" y="16"/>
                    </a:lnTo>
                    <a:lnTo>
                      <a:pt x="91" y="12"/>
                    </a:lnTo>
                    <a:lnTo>
                      <a:pt x="42" y="8"/>
                    </a:lnTo>
                    <a:lnTo>
                      <a:pt x="17" y="0"/>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Freeform 30">
                <a:extLst>
                  <a:ext uri="{FF2B5EF4-FFF2-40B4-BE49-F238E27FC236}">
                    <a16:creationId xmlns:a16="http://schemas.microsoft.com/office/drawing/2014/main" id="{A513F8A1-40FC-420E-BCA5-EA3EF9FFDF0C}"/>
                  </a:ext>
                </a:extLst>
              </p:cNvPr>
              <p:cNvSpPr>
                <a:spLocks/>
              </p:cNvSpPr>
              <p:nvPr/>
            </p:nvSpPr>
            <p:spPr bwMode="auto">
              <a:xfrm>
                <a:off x="6292" y="3043"/>
                <a:ext cx="66" cy="50"/>
              </a:xfrm>
              <a:custGeom>
                <a:avLst/>
                <a:gdLst>
                  <a:gd name="T0" fmla="*/ 0 w 66"/>
                  <a:gd name="T1" fmla="*/ 29 h 50"/>
                  <a:gd name="T2" fmla="*/ 8 w 66"/>
                  <a:gd name="T3" fmla="*/ 50 h 50"/>
                  <a:gd name="T4" fmla="*/ 29 w 66"/>
                  <a:gd name="T5" fmla="*/ 50 h 50"/>
                  <a:gd name="T6" fmla="*/ 45 w 66"/>
                  <a:gd name="T7" fmla="*/ 37 h 50"/>
                  <a:gd name="T8" fmla="*/ 66 w 66"/>
                  <a:gd name="T9" fmla="*/ 29 h 50"/>
                  <a:gd name="T10" fmla="*/ 58 w 66"/>
                  <a:gd name="T11" fmla="*/ 16 h 50"/>
                  <a:gd name="T12" fmla="*/ 66 w 66"/>
                  <a:gd name="T13" fmla="*/ 4 h 50"/>
                  <a:gd name="T14" fmla="*/ 58 w 66"/>
                  <a:gd name="T15" fmla="*/ 0 h 50"/>
                  <a:gd name="T16" fmla="*/ 37 w 66"/>
                  <a:gd name="T17" fmla="*/ 16 h 50"/>
                  <a:gd name="T18" fmla="*/ 16 w 66"/>
                  <a:gd name="T19" fmla="*/ 16 h 50"/>
                  <a:gd name="T20" fmla="*/ 12 w 66"/>
                  <a:gd name="T21"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50">
                    <a:moveTo>
                      <a:pt x="0" y="29"/>
                    </a:moveTo>
                    <a:lnTo>
                      <a:pt x="8" y="50"/>
                    </a:lnTo>
                    <a:lnTo>
                      <a:pt x="29" y="50"/>
                    </a:lnTo>
                    <a:lnTo>
                      <a:pt x="45" y="37"/>
                    </a:lnTo>
                    <a:lnTo>
                      <a:pt x="66" y="29"/>
                    </a:lnTo>
                    <a:lnTo>
                      <a:pt x="58" y="16"/>
                    </a:lnTo>
                    <a:lnTo>
                      <a:pt x="66" y="4"/>
                    </a:lnTo>
                    <a:lnTo>
                      <a:pt x="58" y="0"/>
                    </a:lnTo>
                    <a:lnTo>
                      <a:pt x="37" y="16"/>
                    </a:lnTo>
                    <a:lnTo>
                      <a:pt x="16" y="16"/>
                    </a:lnTo>
                    <a:lnTo>
                      <a:pt x="12" y="25"/>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 name="Freeform 31">
                <a:extLst>
                  <a:ext uri="{FF2B5EF4-FFF2-40B4-BE49-F238E27FC236}">
                    <a16:creationId xmlns:a16="http://schemas.microsoft.com/office/drawing/2014/main" id="{3DFB909D-ECDD-434C-8A4E-684E32A870F7}"/>
                  </a:ext>
                </a:extLst>
              </p:cNvPr>
              <p:cNvSpPr>
                <a:spLocks/>
              </p:cNvSpPr>
              <p:nvPr/>
            </p:nvSpPr>
            <p:spPr bwMode="auto">
              <a:xfrm>
                <a:off x="6654" y="2523"/>
                <a:ext cx="332" cy="409"/>
              </a:xfrm>
              <a:custGeom>
                <a:avLst/>
                <a:gdLst>
                  <a:gd name="T0" fmla="*/ 66 w 332"/>
                  <a:gd name="T1" fmla="*/ 5 h 409"/>
                  <a:gd name="T2" fmla="*/ 29 w 332"/>
                  <a:gd name="T3" fmla="*/ 34 h 409"/>
                  <a:gd name="T4" fmla="*/ 0 w 332"/>
                  <a:gd name="T5" fmla="*/ 109 h 409"/>
                  <a:gd name="T6" fmla="*/ 54 w 332"/>
                  <a:gd name="T7" fmla="*/ 176 h 409"/>
                  <a:gd name="T8" fmla="*/ 145 w 332"/>
                  <a:gd name="T9" fmla="*/ 251 h 409"/>
                  <a:gd name="T10" fmla="*/ 154 w 332"/>
                  <a:gd name="T11" fmla="*/ 330 h 409"/>
                  <a:gd name="T12" fmla="*/ 179 w 332"/>
                  <a:gd name="T13" fmla="*/ 380 h 409"/>
                  <a:gd name="T14" fmla="*/ 274 w 332"/>
                  <a:gd name="T15" fmla="*/ 409 h 409"/>
                  <a:gd name="T16" fmla="*/ 332 w 332"/>
                  <a:gd name="T17" fmla="*/ 384 h 409"/>
                  <a:gd name="T18" fmla="*/ 266 w 332"/>
                  <a:gd name="T19" fmla="*/ 259 h 409"/>
                  <a:gd name="T20" fmla="*/ 237 w 332"/>
                  <a:gd name="T21" fmla="*/ 247 h 409"/>
                  <a:gd name="T22" fmla="*/ 183 w 332"/>
                  <a:gd name="T23" fmla="*/ 159 h 409"/>
                  <a:gd name="T24" fmla="*/ 154 w 332"/>
                  <a:gd name="T25" fmla="*/ 146 h 409"/>
                  <a:gd name="T26" fmla="*/ 95 w 332"/>
                  <a:gd name="T27" fmla="*/ 92 h 409"/>
                  <a:gd name="T28" fmla="*/ 108 w 332"/>
                  <a:gd name="T29" fmla="*/ 67 h 409"/>
                  <a:gd name="T30" fmla="*/ 137 w 332"/>
                  <a:gd name="T31" fmla="*/ 42 h 409"/>
                  <a:gd name="T32" fmla="*/ 116 w 332"/>
                  <a:gd name="T33" fmla="*/ 0 h 409"/>
                  <a:gd name="T34" fmla="*/ 74 w 332"/>
                  <a:gd name="T35"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2" h="409">
                    <a:moveTo>
                      <a:pt x="66" y="5"/>
                    </a:moveTo>
                    <a:lnTo>
                      <a:pt x="29" y="34"/>
                    </a:lnTo>
                    <a:lnTo>
                      <a:pt x="0" y="109"/>
                    </a:lnTo>
                    <a:lnTo>
                      <a:pt x="54" y="176"/>
                    </a:lnTo>
                    <a:lnTo>
                      <a:pt x="145" y="251"/>
                    </a:lnTo>
                    <a:lnTo>
                      <a:pt x="154" y="330"/>
                    </a:lnTo>
                    <a:lnTo>
                      <a:pt x="179" y="380"/>
                    </a:lnTo>
                    <a:lnTo>
                      <a:pt x="274" y="409"/>
                    </a:lnTo>
                    <a:lnTo>
                      <a:pt x="332" y="384"/>
                    </a:lnTo>
                    <a:lnTo>
                      <a:pt x="266" y="259"/>
                    </a:lnTo>
                    <a:lnTo>
                      <a:pt x="237" y="247"/>
                    </a:lnTo>
                    <a:lnTo>
                      <a:pt x="183" y="159"/>
                    </a:lnTo>
                    <a:lnTo>
                      <a:pt x="154" y="146"/>
                    </a:lnTo>
                    <a:lnTo>
                      <a:pt x="95" y="92"/>
                    </a:lnTo>
                    <a:lnTo>
                      <a:pt x="108" y="67"/>
                    </a:lnTo>
                    <a:lnTo>
                      <a:pt x="137" y="42"/>
                    </a:lnTo>
                    <a:lnTo>
                      <a:pt x="116" y="0"/>
                    </a:lnTo>
                    <a:lnTo>
                      <a:pt x="74" y="0"/>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Freeform 32">
                <a:extLst>
                  <a:ext uri="{FF2B5EF4-FFF2-40B4-BE49-F238E27FC236}">
                    <a16:creationId xmlns:a16="http://schemas.microsoft.com/office/drawing/2014/main" id="{BD1878F9-7906-4D78-9A8B-8EAAED0865C5}"/>
                  </a:ext>
                </a:extLst>
              </p:cNvPr>
              <p:cNvSpPr>
                <a:spLocks/>
              </p:cNvSpPr>
              <p:nvPr/>
            </p:nvSpPr>
            <p:spPr bwMode="auto">
              <a:xfrm>
                <a:off x="5178" y="1712"/>
                <a:ext cx="475" cy="173"/>
              </a:xfrm>
              <a:custGeom>
                <a:avLst/>
                <a:gdLst>
                  <a:gd name="T0" fmla="*/ 0 w 475"/>
                  <a:gd name="T1" fmla="*/ 173 h 173"/>
                  <a:gd name="T2" fmla="*/ 82 w 475"/>
                  <a:gd name="T3" fmla="*/ 171 h 173"/>
                  <a:gd name="T4" fmla="*/ 190 w 475"/>
                  <a:gd name="T5" fmla="*/ 125 h 173"/>
                  <a:gd name="T6" fmla="*/ 342 w 475"/>
                  <a:gd name="T7" fmla="*/ 58 h 173"/>
                  <a:gd name="T8" fmla="*/ 462 w 475"/>
                  <a:gd name="T9" fmla="*/ 25 h 173"/>
                  <a:gd name="T10" fmla="*/ 475 w 475"/>
                  <a:gd name="T11" fmla="*/ 4 h 173"/>
                  <a:gd name="T12" fmla="*/ 387 w 475"/>
                  <a:gd name="T13" fmla="*/ 0 h 173"/>
                </a:gdLst>
                <a:ahLst/>
                <a:cxnLst>
                  <a:cxn ang="0">
                    <a:pos x="T0" y="T1"/>
                  </a:cxn>
                  <a:cxn ang="0">
                    <a:pos x="T2" y="T3"/>
                  </a:cxn>
                  <a:cxn ang="0">
                    <a:pos x="T4" y="T5"/>
                  </a:cxn>
                  <a:cxn ang="0">
                    <a:pos x="T6" y="T7"/>
                  </a:cxn>
                  <a:cxn ang="0">
                    <a:pos x="T8" y="T9"/>
                  </a:cxn>
                  <a:cxn ang="0">
                    <a:pos x="T10" y="T11"/>
                  </a:cxn>
                  <a:cxn ang="0">
                    <a:pos x="T12" y="T13"/>
                  </a:cxn>
                </a:cxnLst>
                <a:rect l="0" t="0" r="r" b="b"/>
                <a:pathLst>
                  <a:path w="475" h="173">
                    <a:moveTo>
                      <a:pt x="0" y="173"/>
                    </a:moveTo>
                    <a:lnTo>
                      <a:pt x="82" y="171"/>
                    </a:lnTo>
                    <a:lnTo>
                      <a:pt x="190" y="125"/>
                    </a:lnTo>
                    <a:lnTo>
                      <a:pt x="342" y="58"/>
                    </a:lnTo>
                    <a:lnTo>
                      <a:pt x="462" y="25"/>
                    </a:lnTo>
                    <a:lnTo>
                      <a:pt x="475" y="4"/>
                    </a:lnTo>
                    <a:lnTo>
                      <a:pt x="387" y="0"/>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 name="Freeform 33">
                <a:extLst>
                  <a:ext uri="{FF2B5EF4-FFF2-40B4-BE49-F238E27FC236}">
                    <a16:creationId xmlns:a16="http://schemas.microsoft.com/office/drawing/2014/main" id="{AED16989-0218-40A6-B4A1-83707B97F108}"/>
                  </a:ext>
                </a:extLst>
              </p:cNvPr>
              <p:cNvSpPr>
                <a:spLocks/>
              </p:cNvSpPr>
              <p:nvPr/>
            </p:nvSpPr>
            <p:spPr bwMode="auto">
              <a:xfrm>
                <a:off x="5790" y="1741"/>
                <a:ext cx="65" cy="8"/>
              </a:xfrm>
              <a:custGeom>
                <a:avLst/>
                <a:gdLst>
                  <a:gd name="T0" fmla="*/ 65 w 65"/>
                  <a:gd name="T1" fmla="*/ 4 h 8"/>
                  <a:gd name="T2" fmla="*/ 42 w 65"/>
                  <a:gd name="T3" fmla="*/ 0 h 8"/>
                  <a:gd name="T4" fmla="*/ 0 w 65"/>
                  <a:gd name="T5" fmla="*/ 8 h 8"/>
                </a:gdLst>
                <a:ahLst/>
                <a:cxnLst>
                  <a:cxn ang="0">
                    <a:pos x="T0" y="T1"/>
                  </a:cxn>
                  <a:cxn ang="0">
                    <a:pos x="T2" y="T3"/>
                  </a:cxn>
                  <a:cxn ang="0">
                    <a:pos x="T4" y="T5"/>
                  </a:cxn>
                </a:cxnLst>
                <a:rect l="0" t="0" r="r" b="b"/>
                <a:pathLst>
                  <a:path w="65" h="8">
                    <a:moveTo>
                      <a:pt x="65" y="4"/>
                    </a:moveTo>
                    <a:lnTo>
                      <a:pt x="42" y="0"/>
                    </a:lnTo>
                    <a:lnTo>
                      <a:pt x="0" y="8"/>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Freeform 34">
                <a:extLst>
                  <a:ext uri="{FF2B5EF4-FFF2-40B4-BE49-F238E27FC236}">
                    <a16:creationId xmlns:a16="http://schemas.microsoft.com/office/drawing/2014/main" id="{510FEBFD-F718-4805-BCD7-BE8258D42B1D}"/>
                  </a:ext>
                </a:extLst>
              </p:cNvPr>
              <p:cNvSpPr>
                <a:spLocks/>
              </p:cNvSpPr>
              <p:nvPr/>
            </p:nvSpPr>
            <p:spPr bwMode="auto">
              <a:xfrm>
                <a:off x="5765" y="1758"/>
                <a:ext cx="100" cy="29"/>
              </a:xfrm>
              <a:custGeom>
                <a:avLst/>
                <a:gdLst>
                  <a:gd name="T0" fmla="*/ 0 w 100"/>
                  <a:gd name="T1" fmla="*/ 0 h 29"/>
                  <a:gd name="T2" fmla="*/ 25 w 100"/>
                  <a:gd name="T3" fmla="*/ 12 h 29"/>
                  <a:gd name="T4" fmla="*/ 33 w 100"/>
                  <a:gd name="T5" fmla="*/ 29 h 29"/>
                  <a:gd name="T6" fmla="*/ 67 w 100"/>
                  <a:gd name="T7" fmla="*/ 4 h 29"/>
                  <a:gd name="T8" fmla="*/ 100 w 100"/>
                  <a:gd name="T9" fmla="*/ 21 h 29"/>
                </a:gdLst>
                <a:ahLst/>
                <a:cxnLst>
                  <a:cxn ang="0">
                    <a:pos x="T0" y="T1"/>
                  </a:cxn>
                  <a:cxn ang="0">
                    <a:pos x="T2" y="T3"/>
                  </a:cxn>
                  <a:cxn ang="0">
                    <a:pos x="T4" y="T5"/>
                  </a:cxn>
                  <a:cxn ang="0">
                    <a:pos x="T6" y="T7"/>
                  </a:cxn>
                  <a:cxn ang="0">
                    <a:pos x="T8" y="T9"/>
                  </a:cxn>
                </a:cxnLst>
                <a:rect l="0" t="0" r="r" b="b"/>
                <a:pathLst>
                  <a:path w="100" h="29">
                    <a:moveTo>
                      <a:pt x="0" y="0"/>
                    </a:moveTo>
                    <a:lnTo>
                      <a:pt x="25" y="12"/>
                    </a:lnTo>
                    <a:lnTo>
                      <a:pt x="33" y="29"/>
                    </a:lnTo>
                    <a:lnTo>
                      <a:pt x="67" y="4"/>
                    </a:lnTo>
                    <a:lnTo>
                      <a:pt x="100" y="21"/>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 name="Freeform 35">
                <a:extLst>
                  <a:ext uri="{FF2B5EF4-FFF2-40B4-BE49-F238E27FC236}">
                    <a16:creationId xmlns:a16="http://schemas.microsoft.com/office/drawing/2014/main" id="{7B10B898-8967-411B-B658-3F459D1A2042}"/>
                  </a:ext>
                </a:extLst>
              </p:cNvPr>
              <p:cNvSpPr>
                <a:spLocks/>
              </p:cNvSpPr>
              <p:nvPr/>
            </p:nvSpPr>
            <p:spPr bwMode="auto">
              <a:xfrm>
                <a:off x="5865" y="2160"/>
                <a:ext cx="29" cy="25"/>
              </a:xfrm>
              <a:custGeom>
                <a:avLst/>
                <a:gdLst>
                  <a:gd name="T0" fmla="*/ 17 w 29"/>
                  <a:gd name="T1" fmla="*/ 0 h 25"/>
                  <a:gd name="T2" fmla="*/ 4 w 29"/>
                  <a:gd name="T3" fmla="*/ 5 h 25"/>
                  <a:gd name="T4" fmla="*/ 8 w 29"/>
                  <a:gd name="T5" fmla="*/ 13 h 25"/>
                  <a:gd name="T6" fmla="*/ 0 w 29"/>
                  <a:gd name="T7" fmla="*/ 17 h 25"/>
                  <a:gd name="T8" fmla="*/ 8 w 29"/>
                  <a:gd name="T9" fmla="*/ 25 h 25"/>
                  <a:gd name="T10" fmla="*/ 29 w 29"/>
                  <a:gd name="T11" fmla="*/ 17 h 25"/>
                  <a:gd name="T12" fmla="*/ 21 w 29"/>
                  <a:gd name="T13" fmla="*/ 13 h 25"/>
                </a:gdLst>
                <a:ahLst/>
                <a:cxnLst>
                  <a:cxn ang="0">
                    <a:pos x="T0" y="T1"/>
                  </a:cxn>
                  <a:cxn ang="0">
                    <a:pos x="T2" y="T3"/>
                  </a:cxn>
                  <a:cxn ang="0">
                    <a:pos x="T4" y="T5"/>
                  </a:cxn>
                  <a:cxn ang="0">
                    <a:pos x="T6" y="T7"/>
                  </a:cxn>
                  <a:cxn ang="0">
                    <a:pos x="T8" y="T9"/>
                  </a:cxn>
                  <a:cxn ang="0">
                    <a:pos x="T10" y="T11"/>
                  </a:cxn>
                  <a:cxn ang="0">
                    <a:pos x="T12" y="T13"/>
                  </a:cxn>
                </a:cxnLst>
                <a:rect l="0" t="0" r="r" b="b"/>
                <a:pathLst>
                  <a:path w="29" h="25">
                    <a:moveTo>
                      <a:pt x="17" y="0"/>
                    </a:moveTo>
                    <a:lnTo>
                      <a:pt x="4" y="5"/>
                    </a:lnTo>
                    <a:lnTo>
                      <a:pt x="8" y="13"/>
                    </a:lnTo>
                    <a:lnTo>
                      <a:pt x="0" y="17"/>
                    </a:lnTo>
                    <a:lnTo>
                      <a:pt x="8" y="25"/>
                    </a:lnTo>
                    <a:lnTo>
                      <a:pt x="29" y="17"/>
                    </a:lnTo>
                    <a:lnTo>
                      <a:pt x="21" y="13"/>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Freeform 36">
                <a:extLst>
                  <a:ext uri="{FF2B5EF4-FFF2-40B4-BE49-F238E27FC236}">
                    <a16:creationId xmlns:a16="http://schemas.microsoft.com/office/drawing/2014/main" id="{336FC411-5460-4B7E-9B18-8742CE9E50B6}"/>
                  </a:ext>
                </a:extLst>
              </p:cNvPr>
              <p:cNvSpPr>
                <a:spLocks/>
              </p:cNvSpPr>
              <p:nvPr/>
            </p:nvSpPr>
            <p:spPr bwMode="auto">
              <a:xfrm>
                <a:off x="5769" y="2190"/>
                <a:ext cx="38" cy="29"/>
              </a:xfrm>
              <a:custGeom>
                <a:avLst/>
                <a:gdLst>
                  <a:gd name="T0" fmla="*/ 38 w 38"/>
                  <a:gd name="T1" fmla="*/ 0 h 29"/>
                  <a:gd name="T2" fmla="*/ 21 w 38"/>
                  <a:gd name="T3" fmla="*/ 16 h 29"/>
                  <a:gd name="T4" fmla="*/ 5 w 38"/>
                  <a:gd name="T5" fmla="*/ 29 h 29"/>
                  <a:gd name="T6" fmla="*/ 0 w 38"/>
                  <a:gd name="T7" fmla="*/ 12 h 29"/>
                  <a:gd name="T8" fmla="*/ 21 w 38"/>
                  <a:gd name="T9" fmla="*/ 0 h 29"/>
                </a:gdLst>
                <a:ahLst/>
                <a:cxnLst>
                  <a:cxn ang="0">
                    <a:pos x="T0" y="T1"/>
                  </a:cxn>
                  <a:cxn ang="0">
                    <a:pos x="T2" y="T3"/>
                  </a:cxn>
                  <a:cxn ang="0">
                    <a:pos x="T4" y="T5"/>
                  </a:cxn>
                  <a:cxn ang="0">
                    <a:pos x="T6" y="T7"/>
                  </a:cxn>
                  <a:cxn ang="0">
                    <a:pos x="T8" y="T9"/>
                  </a:cxn>
                </a:cxnLst>
                <a:rect l="0" t="0" r="r" b="b"/>
                <a:pathLst>
                  <a:path w="38" h="29">
                    <a:moveTo>
                      <a:pt x="38" y="0"/>
                    </a:moveTo>
                    <a:lnTo>
                      <a:pt x="21" y="16"/>
                    </a:lnTo>
                    <a:lnTo>
                      <a:pt x="5" y="29"/>
                    </a:lnTo>
                    <a:lnTo>
                      <a:pt x="0" y="12"/>
                    </a:lnTo>
                    <a:lnTo>
                      <a:pt x="21" y="0"/>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Freeform 37">
                <a:extLst>
                  <a:ext uri="{FF2B5EF4-FFF2-40B4-BE49-F238E27FC236}">
                    <a16:creationId xmlns:a16="http://schemas.microsoft.com/office/drawing/2014/main" id="{487F2F03-0D85-4E5F-B809-DA9735F1A2C2}"/>
                  </a:ext>
                </a:extLst>
              </p:cNvPr>
              <p:cNvSpPr>
                <a:spLocks/>
              </p:cNvSpPr>
              <p:nvPr/>
            </p:nvSpPr>
            <p:spPr bwMode="auto">
              <a:xfrm>
                <a:off x="5811" y="2117"/>
                <a:ext cx="17" cy="14"/>
              </a:xfrm>
              <a:custGeom>
                <a:avLst/>
                <a:gdLst>
                  <a:gd name="T0" fmla="*/ 0 w 17"/>
                  <a:gd name="T1" fmla="*/ 0 h 14"/>
                  <a:gd name="T2" fmla="*/ 12 w 17"/>
                  <a:gd name="T3" fmla="*/ 14 h 14"/>
                  <a:gd name="T4" fmla="*/ 17 w 17"/>
                  <a:gd name="T5" fmla="*/ 4 h 14"/>
                </a:gdLst>
                <a:ahLst/>
                <a:cxnLst>
                  <a:cxn ang="0">
                    <a:pos x="T0" y="T1"/>
                  </a:cxn>
                  <a:cxn ang="0">
                    <a:pos x="T2" y="T3"/>
                  </a:cxn>
                  <a:cxn ang="0">
                    <a:pos x="T4" y="T5"/>
                  </a:cxn>
                </a:cxnLst>
                <a:rect l="0" t="0" r="r" b="b"/>
                <a:pathLst>
                  <a:path w="17" h="14">
                    <a:moveTo>
                      <a:pt x="0" y="0"/>
                    </a:moveTo>
                    <a:lnTo>
                      <a:pt x="12" y="14"/>
                    </a:lnTo>
                    <a:lnTo>
                      <a:pt x="17" y="4"/>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 name="Freeform 38">
                <a:extLst>
                  <a:ext uri="{FF2B5EF4-FFF2-40B4-BE49-F238E27FC236}">
                    <a16:creationId xmlns:a16="http://schemas.microsoft.com/office/drawing/2014/main" id="{CA78BCF9-8A69-452C-A260-919DDAE40ACD}"/>
                  </a:ext>
                </a:extLst>
              </p:cNvPr>
              <p:cNvSpPr>
                <a:spLocks/>
              </p:cNvSpPr>
              <p:nvPr/>
            </p:nvSpPr>
            <p:spPr bwMode="auto">
              <a:xfrm>
                <a:off x="3106" y="99"/>
                <a:ext cx="2253" cy="2260"/>
              </a:xfrm>
              <a:custGeom>
                <a:avLst/>
                <a:gdLst>
                  <a:gd name="T0" fmla="*/ 1083 w 1083"/>
                  <a:gd name="T1" fmla="*/ 541 h 1083"/>
                  <a:gd name="T2" fmla="*/ 542 w 1083"/>
                  <a:gd name="T3" fmla="*/ 1083 h 1083"/>
                  <a:gd name="T4" fmla="*/ 0 w 1083"/>
                  <a:gd name="T5" fmla="*/ 541 h 1083"/>
                  <a:gd name="T6" fmla="*/ 542 w 1083"/>
                  <a:gd name="T7" fmla="*/ 0 h 1083"/>
                  <a:gd name="T8" fmla="*/ 1083 w 1083"/>
                  <a:gd name="T9" fmla="*/ 527 h 1083"/>
                </a:gdLst>
                <a:ahLst/>
                <a:cxnLst>
                  <a:cxn ang="0">
                    <a:pos x="T0" y="T1"/>
                  </a:cxn>
                  <a:cxn ang="0">
                    <a:pos x="T2" y="T3"/>
                  </a:cxn>
                  <a:cxn ang="0">
                    <a:pos x="T4" y="T5"/>
                  </a:cxn>
                  <a:cxn ang="0">
                    <a:pos x="T6" y="T7"/>
                  </a:cxn>
                  <a:cxn ang="0">
                    <a:pos x="T8" y="T9"/>
                  </a:cxn>
                </a:cxnLst>
                <a:rect l="0" t="0" r="r" b="b"/>
                <a:pathLst>
                  <a:path w="1083" h="1083">
                    <a:moveTo>
                      <a:pt x="1083" y="541"/>
                    </a:moveTo>
                    <a:cubicBezTo>
                      <a:pt x="1083" y="840"/>
                      <a:pt x="841" y="1083"/>
                      <a:pt x="542" y="1083"/>
                    </a:cubicBezTo>
                    <a:cubicBezTo>
                      <a:pt x="243" y="1083"/>
                      <a:pt x="0" y="840"/>
                      <a:pt x="0" y="541"/>
                    </a:cubicBezTo>
                    <a:cubicBezTo>
                      <a:pt x="0" y="242"/>
                      <a:pt x="243" y="0"/>
                      <a:pt x="542" y="0"/>
                    </a:cubicBezTo>
                    <a:cubicBezTo>
                      <a:pt x="836" y="0"/>
                      <a:pt x="1076" y="235"/>
                      <a:pt x="1083" y="527"/>
                    </a:cubicBezTo>
                  </a:path>
                </a:pathLst>
              </a:custGeom>
              <a:noFill/>
              <a:ln w="14288" cap="rnd">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7" name="Freeform 39">
                <a:extLst>
                  <a:ext uri="{FF2B5EF4-FFF2-40B4-BE49-F238E27FC236}">
                    <a16:creationId xmlns:a16="http://schemas.microsoft.com/office/drawing/2014/main" id="{246AC2D8-2040-4DB8-B4B8-1899A06DAC0A}"/>
                  </a:ext>
                </a:extLst>
              </p:cNvPr>
              <p:cNvSpPr>
                <a:spLocks/>
              </p:cNvSpPr>
              <p:nvPr/>
            </p:nvSpPr>
            <p:spPr bwMode="auto">
              <a:xfrm>
                <a:off x="3106" y="99"/>
                <a:ext cx="2253" cy="2260"/>
              </a:xfrm>
              <a:custGeom>
                <a:avLst/>
                <a:gdLst>
                  <a:gd name="T0" fmla="*/ 1083 w 1083"/>
                  <a:gd name="T1" fmla="*/ 541 h 1083"/>
                  <a:gd name="T2" fmla="*/ 542 w 1083"/>
                  <a:gd name="T3" fmla="*/ 1083 h 1083"/>
                  <a:gd name="T4" fmla="*/ 0 w 1083"/>
                  <a:gd name="T5" fmla="*/ 541 h 1083"/>
                  <a:gd name="T6" fmla="*/ 542 w 1083"/>
                  <a:gd name="T7" fmla="*/ 0 h 1083"/>
                  <a:gd name="T8" fmla="*/ 1083 w 1083"/>
                  <a:gd name="T9" fmla="*/ 527 h 1083"/>
                </a:gdLst>
                <a:ahLst/>
                <a:cxnLst>
                  <a:cxn ang="0">
                    <a:pos x="T0" y="T1"/>
                  </a:cxn>
                  <a:cxn ang="0">
                    <a:pos x="T2" y="T3"/>
                  </a:cxn>
                  <a:cxn ang="0">
                    <a:pos x="T4" y="T5"/>
                  </a:cxn>
                  <a:cxn ang="0">
                    <a:pos x="T6" y="T7"/>
                  </a:cxn>
                  <a:cxn ang="0">
                    <a:pos x="T8" y="T9"/>
                  </a:cxn>
                </a:cxnLst>
                <a:rect l="0" t="0" r="r" b="b"/>
                <a:pathLst>
                  <a:path w="1083" h="1083">
                    <a:moveTo>
                      <a:pt x="1083" y="541"/>
                    </a:moveTo>
                    <a:cubicBezTo>
                      <a:pt x="1083" y="840"/>
                      <a:pt x="841" y="1083"/>
                      <a:pt x="542" y="1083"/>
                    </a:cubicBezTo>
                    <a:cubicBezTo>
                      <a:pt x="243" y="1083"/>
                      <a:pt x="0" y="840"/>
                      <a:pt x="0" y="541"/>
                    </a:cubicBezTo>
                    <a:cubicBezTo>
                      <a:pt x="0" y="242"/>
                      <a:pt x="243" y="0"/>
                      <a:pt x="542" y="0"/>
                    </a:cubicBezTo>
                    <a:cubicBezTo>
                      <a:pt x="836" y="0"/>
                      <a:pt x="1076" y="235"/>
                      <a:pt x="1083" y="527"/>
                    </a:cubicBez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 name="Freeform 40">
                <a:extLst>
                  <a:ext uri="{FF2B5EF4-FFF2-40B4-BE49-F238E27FC236}">
                    <a16:creationId xmlns:a16="http://schemas.microsoft.com/office/drawing/2014/main" id="{72931952-9750-460B-A07F-FE01AAF5B712}"/>
                  </a:ext>
                </a:extLst>
              </p:cNvPr>
              <p:cNvSpPr>
                <a:spLocks/>
              </p:cNvSpPr>
              <p:nvPr/>
            </p:nvSpPr>
            <p:spPr bwMode="auto">
              <a:xfrm>
                <a:off x="4061" y="829"/>
                <a:ext cx="587" cy="151"/>
              </a:xfrm>
              <a:custGeom>
                <a:avLst/>
                <a:gdLst>
                  <a:gd name="T0" fmla="*/ 0 w 587"/>
                  <a:gd name="T1" fmla="*/ 63 h 151"/>
                  <a:gd name="T2" fmla="*/ 19 w 587"/>
                  <a:gd name="T3" fmla="*/ 57 h 151"/>
                  <a:gd name="T4" fmla="*/ 19 w 587"/>
                  <a:gd name="T5" fmla="*/ 101 h 151"/>
                  <a:gd name="T6" fmla="*/ 44 w 587"/>
                  <a:gd name="T7" fmla="*/ 119 h 151"/>
                  <a:gd name="T8" fmla="*/ 69 w 587"/>
                  <a:gd name="T9" fmla="*/ 88 h 151"/>
                  <a:gd name="T10" fmla="*/ 88 w 587"/>
                  <a:gd name="T11" fmla="*/ 101 h 151"/>
                  <a:gd name="T12" fmla="*/ 81 w 587"/>
                  <a:gd name="T13" fmla="*/ 126 h 151"/>
                  <a:gd name="T14" fmla="*/ 113 w 587"/>
                  <a:gd name="T15" fmla="*/ 151 h 151"/>
                  <a:gd name="T16" fmla="*/ 162 w 587"/>
                  <a:gd name="T17" fmla="*/ 113 h 151"/>
                  <a:gd name="T18" fmla="*/ 325 w 587"/>
                  <a:gd name="T19" fmla="*/ 57 h 151"/>
                  <a:gd name="T20" fmla="*/ 406 w 587"/>
                  <a:gd name="T21" fmla="*/ 57 h 151"/>
                  <a:gd name="T22" fmla="*/ 437 w 587"/>
                  <a:gd name="T23" fmla="*/ 25 h 151"/>
                  <a:gd name="T24" fmla="*/ 537 w 587"/>
                  <a:gd name="T25" fmla="*/ 0 h 151"/>
                  <a:gd name="T26" fmla="*/ 587 w 587"/>
                  <a:gd name="T27" fmla="*/ 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7" h="151">
                    <a:moveTo>
                      <a:pt x="0" y="63"/>
                    </a:moveTo>
                    <a:lnTo>
                      <a:pt x="19" y="57"/>
                    </a:lnTo>
                    <a:lnTo>
                      <a:pt x="19" y="101"/>
                    </a:lnTo>
                    <a:lnTo>
                      <a:pt x="44" y="119"/>
                    </a:lnTo>
                    <a:lnTo>
                      <a:pt x="69" y="88"/>
                    </a:lnTo>
                    <a:lnTo>
                      <a:pt x="88" y="101"/>
                    </a:lnTo>
                    <a:lnTo>
                      <a:pt x="81" y="126"/>
                    </a:lnTo>
                    <a:lnTo>
                      <a:pt x="113" y="151"/>
                    </a:lnTo>
                    <a:lnTo>
                      <a:pt x="162" y="113"/>
                    </a:lnTo>
                    <a:lnTo>
                      <a:pt x="325" y="57"/>
                    </a:lnTo>
                    <a:lnTo>
                      <a:pt x="406" y="57"/>
                    </a:lnTo>
                    <a:lnTo>
                      <a:pt x="437" y="25"/>
                    </a:lnTo>
                    <a:lnTo>
                      <a:pt x="537" y="0"/>
                    </a:lnTo>
                    <a:lnTo>
                      <a:pt x="587" y="7"/>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 name="Freeform 41">
                <a:extLst>
                  <a:ext uri="{FF2B5EF4-FFF2-40B4-BE49-F238E27FC236}">
                    <a16:creationId xmlns:a16="http://schemas.microsoft.com/office/drawing/2014/main" id="{ACD52807-4D45-4331-AE84-70ADE08D469A}"/>
                  </a:ext>
                </a:extLst>
              </p:cNvPr>
              <p:cNvSpPr>
                <a:spLocks/>
              </p:cNvSpPr>
              <p:nvPr/>
            </p:nvSpPr>
            <p:spPr bwMode="auto">
              <a:xfrm>
                <a:off x="3891" y="208"/>
                <a:ext cx="158" cy="665"/>
              </a:xfrm>
              <a:custGeom>
                <a:avLst/>
                <a:gdLst>
                  <a:gd name="T0" fmla="*/ 158 w 158"/>
                  <a:gd name="T1" fmla="*/ 659 h 665"/>
                  <a:gd name="T2" fmla="*/ 127 w 158"/>
                  <a:gd name="T3" fmla="*/ 665 h 665"/>
                  <a:gd name="T4" fmla="*/ 127 w 158"/>
                  <a:gd name="T5" fmla="*/ 615 h 665"/>
                  <a:gd name="T6" fmla="*/ 95 w 158"/>
                  <a:gd name="T7" fmla="*/ 615 h 665"/>
                  <a:gd name="T8" fmla="*/ 83 w 158"/>
                  <a:gd name="T9" fmla="*/ 584 h 665"/>
                  <a:gd name="T10" fmla="*/ 83 w 158"/>
                  <a:gd name="T11" fmla="*/ 521 h 665"/>
                  <a:gd name="T12" fmla="*/ 102 w 158"/>
                  <a:gd name="T13" fmla="*/ 434 h 665"/>
                  <a:gd name="T14" fmla="*/ 102 w 158"/>
                  <a:gd name="T15" fmla="*/ 357 h 665"/>
                  <a:gd name="T16" fmla="*/ 70 w 158"/>
                  <a:gd name="T17" fmla="*/ 275 h 665"/>
                  <a:gd name="T18" fmla="*/ 83 w 158"/>
                  <a:gd name="T19" fmla="*/ 244 h 665"/>
                  <a:gd name="T20" fmla="*/ 70 w 158"/>
                  <a:gd name="T21" fmla="*/ 213 h 665"/>
                  <a:gd name="T22" fmla="*/ 37 w 158"/>
                  <a:gd name="T23" fmla="*/ 188 h 665"/>
                  <a:gd name="T24" fmla="*/ 0 w 158"/>
                  <a:gd name="T25" fmla="*/ 100 h 665"/>
                  <a:gd name="T26" fmla="*/ 47 w 158"/>
                  <a:gd name="T27"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665">
                    <a:moveTo>
                      <a:pt x="158" y="659"/>
                    </a:moveTo>
                    <a:lnTo>
                      <a:pt x="127" y="665"/>
                    </a:lnTo>
                    <a:lnTo>
                      <a:pt x="127" y="615"/>
                    </a:lnTo>
                    <a:lnTo>
                      <a:pt x="95" y="615"/>
                    </a:lnTo>
                    <a:lnTo>
                      <a:pt x="83" y="584"/>
                    </a:lnTo>
                    <a:lnTo>
                      <a:pt x="83" y="521"/>
                    </a:lnTo>
                    <a:lnTo>
                      <a:pt x="102" y="434"/>
                    </a:lnTo>
                    <a:lnTo>
                      <a:pt x="102" y="357"/>
                    </a:lnTo>
                    <a:lnTo>
                      <a:pt x="70" y="275"/>
                    </a:lnTo>
                    <a:lnTo>
                      <a:pt x="83" y="244"/>
                    </a:lnTo>
                    <a:lnTo>
                      <a:pt x="70" y="213"/>
                    </a:lnTo>
                    <a:lnTo>
                      <a:pt x="37" y="188"/>
                    </a:lnTo>
                    <a:lnTo>
                      <a:pt x="0" y="100"/>
                    </a:lnTo>
                    <a:lnTo>
                      <a:pt x="47" y="0"/>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Freeform 42">
                <a:extLst>
                  <a:ext uri="{FF2B5EF4-FFF2-40B4-BE49-F238E27FC236}">
                    <a16:creationId xmlns:a16="http://schemas.microsoft.com/office/drawing/2014/main" id="{A21132E6-5957-4962-B875-10FF5EE24DE4}"/>
                  </a:ext>
                </a:extLst>
              </p:cNvPr>
              <p:cNvSpPr>
                <a:spLocks/>
              </p:cNvSpPr>
              <p:nvPr/>
            </p:nvSpPr>
            <p:spPr bwMode="auto">
              <a:xfrm>
                <a:off x="4669" y="437"/>
                <a:ext cx="293" cy="397"/>
              </a:xfrm>
              <a:custGeom>
                <a:avLst/>
                <a:gdLst>
                  <a:gd name="T0" fmla="*/ 293 w 293"/>
                  <a:gd name="T1" fmla="*/ 0 h 397"/>
                  <a:gd name="T2" fmla="*/ 187 w 293"/>
                  <a:gd name="T3" fmla="*/ 173 h 397"/>
                  <a:gd name="T4" fmla="*/ 0 w 293"/>
                  <a:gd name="T5" fmla="*/ 380 h 397"/>
                  <a:gd name="T6" fmla="*/ 0 w 293"/>
                  <a:gd name="T7" fmla="*/ 397 h 397"/>
                </a:gdLst>
                <a:ahLst/>
                <a:cxnLst>
                  <a:cxn ang="0">
                    <a:pos x="T0" y="T1"/>
                  </a:cxn>
                  <a:cxn ang="0">
                    <a:pos x="T2" y="T3"/>
                  </a:cxn>
                  <a:cxn ang="0">
                    <a:pos x="T4" y="T5"/>
                  </a:cxn>
                  <a:cxn ang="0">
                    <a:pos x="T6" y="T7"/>
                  </a:cxn>
                </a:cxnLst>
                <a:rect l="0" t="0" r="r" b="b"/>
                <a:pathLst>
                  <a:path w="293" h="397">
                    <a:moveTo>
                      <a:pt x="293" y="0"/>
                    </a:moveTo>
                    <a:lnTo>
                      <a:pt x="187" y="173"/>
                    </a:lnTo>
                    <a:lnTo>
                      <a:pt x="0" y="380"/>
                    </a:lnTo>
                    <a:lnTo>
                      <a:pt x="0" y="397"/>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 name="Freeform 43">
                <a:extLst>
                  <a:ext uri="{FF2B5EF4-FFF2-40B4-BE49-F238E27FC236}">
                    <a16:creationId xmlns:a16="http://schemas.microsoft.com/office/drawing/2014/main" id="{18096886-70D7-4AD7-B061-5B6314BA61AA}"/>
                  </a:ext>
                </a:extLst>
              </p:cNvPr>
              <p:cNvSpPr>
                <a:spLocks/>
              </p:cNvSpPr>
              <p:nvPr/>
            </p:nvSpPr>
            <p:spPr bwMode="auto">
              <a:xfrm>
                <a:off x="4646" y="1178"/>
                <a:ext cx="58" cy="219"/>
              </a:xfrm>
              <a:custGeom>
                <a:avLst/>
                <a:gdLst>
                  <a:gd name="T0" fmla="*/ 19 w 58"/>
                  <a:gd name="T1" fmla="*/ 0 h 219"/>
                  <a:gd name="T2" fmla="*/ 21 w 58"/>
                  <a:gd name="T3" fmla="*/ 10 h 219"/>
                  <a:gd name="T4" fmla="*/ 16 w 58"/>
                  <a:gd name="T5" fmla="*/ 52 h 219"/>
                  <a:gd name="T6" fmla="*/ 29 w 58"/>
                  <a:gd name="T7" fmla="*/ 92 h 219"/>
                  <a:gd name="T8" fmla="*/ 10 w 58"/>
                  <a:gd name="T9" fmla="*/ 110 h 219"/>
                  <a:gd name="T10" fmla="*/ 0 w 58"/>
                  <a:gd name="T11" fmla="*/ 129 h 219"/>
                  <a:gd name="T12" fmla="*/ 2 w 58"/>
                  <a:gd name="T13" fmla="*/ 146 h 219"/>
                  <a:gd name="T14" fmla="*/ 6 w 58"/>
                  <a:gd name="T15" fmla="*/ 163 h 219"/>
                  <a:gd name="T16" fmla="*/ 16 w 58"/>
                  <a:gd name="T17" fmla="*/ 154 h 219"/>
                  <a:gd name="T18" fmla="*/ 37 w 58"/>
                  <a:gd name="T19" fmla="*/ 160 h 219"/>
                  <a:gd name="T20" fmla="*/ 58 w 58"/>
                  <a:gd name="T21" fmla="*/ 192 h 219"/>
                  <a:gd name="T22" fmla="*/ 58 w 58"/>
                  <a:gd name="T23" fmla="*/ 219 h 219"/>
                  <a:gd name="T24" fmla="*/ 31 w 58"/>
                  <a:gd name="T25" fmla="*/ 213 h 219"/>
                  <a:gd name="T26" fmla="*/ 16 w 58"/>
                  <a:gd name="T27" fmla="*/ 19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219">
                    <a:moveTo>
                      <a:pt x="19" y="0"/>
                    </a:moveTo>
                    <a:lnTo>
                      <a:pt x="21" y="10"/>
                    </a:lnTo>
                    <a:lnTo>
                      <a:pt x="16" y="52"/>
                    </a:lnTo>
                    <a:lnTo>
                      <a:pt x="29" y="92"/>
                    </a:lnTo>
                    <a:lnTo>
                      <a:pt x="10" y="110"/>
                    </a:lnTo>
                    <a:lnTo>
                      <a:pt x="0" y="129"/>
                    </a:lnTo>
                    <a:lnTo>
                      <a:pt x="2" y="146"/>
                    </a:lnTo>
                    <a:lnTo>
                      <a:pt x="6" y="163"/>
                    </a:lnTo>
                    <a:lnTo>
                      <a:pt x="16" y="154"/>
                    </a:lnTo>
                    <a:lnTo>
                      <a:pt x="37" y="160"/>
                    </a:lnTo>
                    <a:lnTo>
                      <a:pt x="58" y="192"/>
                    </a:lnTo>
                    <a:lnTo>
                      <a:pt x="58" y="219"/>
                    </a:lnTo>
                    <a:lnTo>
                      <a:pt x="31" y="213"/>
                    </a:lnTo>
                    <a:lnTo>
                      <a:pt x="16" y="190"/>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 name="Freeform 44">
                <a:extLst>
                  <a:ext uri="{FF2B5EF4-FFF2-40B4-BE49-F238E27FC236}">
                    <a16:creationId xmlns:a16="http://schemas.microsoft.com/office/drawing/2014/main" id="{A4F27CBB-6454-40D4-8000-F73273BF1DE1}"/>
                  </a:ext>
                </a:extLst>
              </p:cNvPr>
              <p:cNvSpPr>
                <a:spLocks/>
              </p:cNvSpPr>
              <p:nvPr/>
            </p:nvSpPr>
            <p:spPr bwMode="auto">
              <a:xfrm>
                <a:off x="4685" y="804"/>
                <a:ext cx="246" cy="238"/>
              </a:xfrm>
              <a:custGeom>
                <a:avLst/>
                <a:gdLst>
                  <a:gd name="T0" fmla="*/ 13 w 246"/>
                  <a:gd name="T1" fmla="*/ 238 h 238"/>
                  <a:gd name="T2" fmla="*/ 0 w 246"/>
                  <a:gd name="T3" fmla="*/ 207 h 238"/>
                  <a:gd name="T4" fmla="*/ 13 w 246"/>
                  <a:gd name="T5" fmla="*/ 188 h 238"/>
                  <a:gd name="T6" fmla="*/ 44 w 246"/>
                  <a:gd name="T7" fmla="*/ 213 h 238"/>
                  <a:gd name="T8" fmla="*/ 57 w 246"/>
                  <a:gd name="T9" fmla="*/ 182 h 238"/>
                  <a:gd name="T10" fmla="*/ 102 w 246"/>
                  <a:gd name="T11" fmla="*/ 188 h 238"/>
                  <a:gd name="T12" fmla="*/ 121 w 246"/>
                  <a:gd name="T13" fmla="*/ 169 h 238"/>
                  <a:gd name="T14" fmla="*/ 127 w 246"/>
                  <a:gd name="T15" fmla="*/ 151 h 238"/>
                  <a:gd name="T16" fmla="*/ 227 w 246"/>
                  <a:gd name="T17" fmla="*/ 169 h 238"/>
                  <a:gd name="T18" fmla="*/ 246 w 246"/>
                  <a:gd name="T19" fmla="*/ 157 h 238"/>
                  <a:gd name="T20" fmla="*/ 213 w 246"/>
                  <a:gd name="T21" fmla="*/ 107 h 238"/>
                  <a:gd name="T22" fmla="*/ 177 w 246"/>
                  <a:gd name="T23" fmla="*/ 94 h 238"/>
                  <a:gd name="T24" fmla="*/ 115 w 246"/>
                  <a:gd name="T25" fmla="*/ 101 h 238"/>
                  <a:gd name="T26" fmla="*/ 96 w 246"/>
                  <a:gd name="T27" fmla="*/ 69 h 238"/>
                  <a:gd name="T28" fmla="*/ 71 w 246"/>
                  <a:gd name="T29" fmla="*/ 57 h 238"/>
                  <a:gd name="T30" fmla="*/ 75 w 246"/>
                  <a:gd name="T31" fmla="*/ 19 h 238"/>
                  <a:gd name="T32" fmla="*/ 50 w 246"/>
                  <a:gd name="T33" fmla="*/ 0 h 238"/>
                  <a:gd name="T34" fmla="*/ 25 w 246"/>
                  <a:gd name="T35" fmla="*/ 25 h 238"/>
                  <a:gd name="T36" fmla="*/ 7 w 246"/>
                  <a:gd name="T37" fmla="*/ 3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6" h="238">
                    <a:moveTo>
                      <a:pt x="13" y="238"/>
                    </a:moveTo>
                    <a:lnTo>
                      <a:pt x="0" y="207"/>
                    </a:lnTo>
                    <a:lnTo>
                      <a:pt x="13" y="188"/>
                    </a:lnTo>
                    <a:lnTo>
                      <a:pt x="44" y="213"/>
                    </a:lnTo>
                    <a:lnTo>
                      <a:pt x="57" y="182"/>
                    </a:lnTo>
                    <a:lnTo>
                      <a:pt x="102" y="188"/>
                    </a:lnTo>
                    <a:lnTo>
                      <a:pt x="121" y="169"/>
                    </a:lnTo>
                    <a:lnTo>
                      <a:pt x="127" y="151"/>
                    </a:lnTo>
                    <a:lnTo>
                      <a:pt x="227" y="169"/>
                    </a:lnTo>
                    <a:lnTo>
                      <a:pt x="246" y="157"/>
                    </a:lnTo>
                    <a:lnTo>
                      <a:pt x="213" y="107"/>
                    </a:lnTo>
                    <a:lnTo>
                      <a:pt x="177" y="94"/>
                    </a:lnTo>
                    <a:lnTo>
                      <a:pt x="115" y="101"/>
                    </a:lnTo>
                    <a:lnTo>
                      <a:pt x="96" y="69"/>
                    </a:lnTo>
                    <a:lnTo>
                      <a:pt x="71" y="57"/>
                    </a:lnTo>
                    <a:lnTo>
                      <a:pt x="75" y="19"/>
                    </a:lnTo>
                    <a:lnTo>
                      <a:pt x="50" y="0"/>
                    </a:lnTo>
                    <a:lnTo>
                      <a:pt x="25" y="25"/>
                    </a:lnTo>
                    <a:lnTo>
                      <a:pt x="7" y="32"/>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 name="Freeform 45">
                <a:extLst>
                  <a:ext uri="{FF2B5EF4-FFF2-40B4-BE49-F238E27FC236}">
                    <a16:creationId xmlns:a16="http://schemas.microsoft.com/office/drawing/2014/main" id="{D898B93A-8A5A-406F-B836-BCE87F938E76}"/>
                  </a:ext>
                </a:extLst>
              </p:cNvPr>
              <p:cNvSpPr>
                <a:spLocks/>
              </p:cNvSpPr>
              <p:nvPr/>
            </p:nvSpPr>
            <p:spPr bwMode="auto">
              <a:xfrm>
                <a:off x="4192" y="1017"/>
                <a:ext cx="512" cy="453"/>
              </a:xfrm>
              <a:custGeom>
                <a:avLst/>
                <a:gdLst>
                  <a:gd name="T0" fmla="*/ 113 w 512"/>
                  <a:gd name="T1" fmla="*/ 301 h 453"/>
                  <a:gd name="T2" fmla="*/ 113 w 512"/>
                  <a:gd name="T3" fmla="*/ 269 h 453"/>
                  <a:gd name="T4" fmla="*/ 88 w 512"/>
                  <a:gd name="T5" fmla="*/ 294 h 453"/>
                  <a:gd name="T6" fmla="*/ 38 w 512"/>
                  <a:gd name="T7" fmla="*/ 276 h 453"/>
                  <a:gd name="T8" fmla="*/ 13 w 512"/>
                  <a:gd name="T9" fmla="*/ 207 h 453"/>
                  <a:gd name="T10" fmla="*/ 19 w 512"/>
                  <a:gd name="T11" fmla="*/ 188 h 453"/>
                  <a:gd name="T12" fmla="*/ 0 w 512"/>
                  <a:gd name="T13" fmla="*/ 163 h 453"/>
                  <a:gd name="T14" fmla="*/ 0 w 512"/>
                  <a:gd name="T15" fmla="*/ 144 h 453"/>
                  <a:gd name="T16" fmla="*/ 31 w 512"/>
                  <a:gd name="T17" fmla="*/ 88 h 453"/>
                  <a:gd name="T18" fmla="*/ 69 w 512"/>
                  <a:gd name="T19" fmla="*/ 63 h 453"/>
                  <a:gd name="T20" fmla="*/ 100 w 512"/>
                  <a:gd name="T21" fmla="*/ 44 h 453"/>
                  <a:gd name="T22" fmla="*/ 119 w 512"/>
                  <a:gd name="T23" fmla="*/ 50 h 453"/>
                  <a:gd name="T24" fmla="*/ 144 w 512"/>
                  <a:gd name="T25" fmla="*/ 19 h 453"/>
                  <a:gd name="T26" fmla="*/ 169 w 512"/>
                  <a:gd name="T27" fmla="*/ 38 h 453"/>
                  <a:gd name="T28" fmla="*/ 244 w 512"/>
                  <a:gd name="T29" fmla="*/ 25 h 453"/>
                  <a:gd name="T30" fmla="*/ 269 w 512"/>
                  <a:gd name="T31" fmla="*/ 19 h 453"/>
                  <a:gd name="T32" fmla="*/ 350 w 512"/>
                  <a:gd name="T33" fmla="*/ 25 h 453"/>
                  <a:gd name="T34" fmla="*/ 425 w 512"/>
                  <a:gd name="T35" fmla="*/ 50 h 453"/>
                  <a:gd name="T36" fmla="*/ 500 w 512"/>
                  <a:gd name="T37" fmla="*/ 44 h 453"/>
                  <a:gd name="T38" fmla="*/ 506 w 512"/>
                  <a:gd name="T39" fmla="*/ 82 h 453"/>
                  <a:gd name="T40" fmla="*/ 468 w 512"/>
                  <a:gd name="T41" fmla="*/ 144 h 453"/>
                  <a:gd name="T42" fmla="*/ 425 w 512"/>
                  <a:gd name="T43" fmla="*/ 138 h 453"/>
                  <a:gd name="T44" fmla="*/ 381 w 512"/>
                  <a:gd name="T45" fmla="*/ 188 h 453"/>
                  <a:gd name="T46" fmla="*/ 406 w 512"/>
                  <a:gd name="T47" fmla="*/ 225 h 453"/>
                  <a:gd name="T48" fmla="*/ 431 w 512"/>
                  <a:gd name="T49" fmla="*/ 276 h 453"/>
                  <a:gd name="T50" fmla="*/ 456 w 512"/>
                  <a:gd name="T51" fmla="*/ 340 h 453"/>
                  <a:gd name="T52" fmla="*/ 466 w 512"/>
                  <a:gd name="T53" fmla="*/ 382 h 453"/>
                  <a:gd name="T54" fmla="*/ 443 w 512"/>
                  <a:gd name="T55" fmla="*/ 407 h 453"/>
                  <a:gd name="T56" fmla="*/ 425 w 512"/>
                  <a:gd name="T57" fmla="*/ 451 h 453"/>
                  <a:gd name="T58" fmla="*/ 381 w 512"/>
                  <a:gd name="T59" fmla="*/ 434 h 453"/>
                  <a:gd name="T60" fmla="*/ 312 w 512"/>
                  <a:gd name="T61" fmla="*/ 440 h 453"/>
                  <a:gd name="T62" fmla="*/ 281 w 512"/>
                  <a:gd name="T63" fmla="*/ 401 h 453"/>
                  <a:gd name="T64" fmla="*/ 256 w 512"/>
                  <a:gd name="T65" fmla="*/ 376 h 453"/>
                  <a:gd name="T66" fmla="*/ 113 w 512"/>
                  <a:gd name="T67" fmla="*/ 376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2" h="453">
                    <a:moveTo>
                      <a:pt x="100" y="357"/>
                    </a:moveTo>
                    <a:lnTo>
                      <a:pt x="113" y="301"/>
                    </a:lnTo>
                    <a:lnTo>
                      <a:pt x="125" y="282"/>
                    </a:lnTo>
                    <a:lnTo>
                      <a:pt x="113" y="269"/>
                    </a:lnTo>
                    <a:lnTo>
                      <a:pt x="94" y="276"/>
                    </a:lnTo>
                    <a:lnTo>
                      <a:pt x="88" y="294"/>
                    </a:lnTo>
                    <a:lnTo>
                      <a:pt x="75" y="301"/>
                    </a:lnTo>
                    <a:lnTo>
                      <a:pt x="38" y="276"/>
                    </a:lnTo>
                    <a:lnTo>
                      <a:pt x="7" y="232"/>
                    </a:lnTo>
                    <a:lnTo>
                      <a:pt x="13" y="207"/>
                    </a:lnTo>
                    <a:lnTo>
                      <a:pt x="25" y="200"/>
                    </a:lnTo>
                    <a:lnTo>
                      <a:pt x="19" y="188"/>
                    </a:lnTo>
                    <a:lnTo>
                      <a:pt x="7" y="188"/>
                    </a:lnTo>
                    <a:lnTo>
                      <a:pt x="0" y="163"/>
                    </a:lnTo>
                    <a:lnTo>
                      <a:pt x="13" y="157"/>
                    </a:lnTo>
                    <a:lnTo>
                      <a:pt x="0" y="144"/>
                    </a:lnTo>
                    <a:lnTo>
                      <a:pt x="7" y="100"/>
                    </a:lnTo>
                    <a:lnTo>
                      <a:pt x="31" y="88"/>
                    </a:lnTo>
                    <a:lnTo>
                      <a:pt x="69" y="82"/>
                    </a:lnTo>
                    <a:lnTo>
                      <a:pt x="69" y="63"/>
                    </a:lnTo>
                    <a:lnTo>
                      <a:pt x="94" y="57"/>
                    </a:lnTo>
                    <a:lnTo>
                      <a:pt x="100" y="44"/>
                    </a:lnTo>
                    <a:lnTo>
                      <a:pt x="113" y="38"/>
                    </a:lnTo>
                    <a:lnTo>
                      <a:pt x="119" y="50"/>
                    </a:lnTo>
                    <a:lnTo>
                      <a:pt x="144" y="31"/>
                    </a:lnTo>
                    <a:lnTo>
                      <a:pt x="144" y="19"/>
                    </a:lnTo>
                    <a:lnTo>
                      <a:pt x="150" y="19"/>
                    </a:lnTo>
                    <a:lnTo>
                      <a:pt x="169" y="38"/>
                    </a:lnTo>
                    <a:lnTo>
                      <a:pt x="231" y="13"/>
                    </a:lnTo>
                    <a:lnTo>
                      <a:pt x="244" y="25"/>
                    </a:lnTo>
                    <a:lnTo>
                      <a:pt x="250" y="0"/>
                    </a:lnTo>
                    <a:lnTo>
                      <a:pt x="269" y="19"/>
                    </a:lnTo>
                    <a:lnTo>
                      <a:pt x="337" y="31"/>
                    </a:lnTo>
                    <a:lnTo>
                      <a:pt x="350" y="25"/>
                    </a:lnTo>
                    <a:lnTo>
                      <a:pt x="375" y="50"/>
                    </a:lnTo>
                    <a:lnTo>
                      <a:pt x="425" y="50"/>
                    </a:lnTo>
                    <a:lnTo>
                      <a:pt x="475" y="57"/>
                    </a:lnTo>
                    <a:lnTo>
                      <a:pt x="500" y="44"/>
                    </a:lnTo>
                    <a:lnTo>
                      <a:pt x="512" y="57"/>
                    </a:lnTo>
                    <a:lnTo>
                      <a:pt x="506" y="82"/>
                    </a:lnTo>
                    <a:lnTo>
                      <a:pt x="487" y="88"/>
                    </a:lnTo>
                    <a:lnTo>
                      <a:pt x="468" y="144"/>
                    </a:lnTo>
                    <a:lnTo>
                      <a:pt x="443" y="138"/>
                    </a:lnTo>
                    <a:lnTo>
                      <a:pt x="425" y="138"/>
                    </a:lnTo>
                    <a:lnTo>
                      <a:pt x="381" y="163"/>
                    </a:lnTo>
                    <a:lnTo>
                      <a:pt x="381" y="188"/>
                    </a:lnTo>
                    <a:lnTo>
                      <a:pt x="400" y="194"/>
                    </a:lnTo>
                    <a:lnTo>
                      <a:pt x="406" y="225"/>
                    </a:lnTo>
                    <a:lnTo>
                      <a:pt x="418" y="269"/>
                    </a:lnTo>
                    <a:lnTo>
                      <a:pt x="431" y="276"/>
                    </a:lnTo>
                    <a:lnTo>
                      <a:pt x="437" y="332"/>
                    </a:lnTo>
                    <a:lnTo>
                      <a:pt x="456" y="340"/>
                    </a:lnTo>
                    <a:lnTo>
                      <a:pt x="450" y="351"/>
                    </a:lnTo>
                    <a:lnTo>
                      <a:pt x="466" y="382"/>
                    </a:lnTo>
                    <a:lnTo>
                      <a:pt x="452" y="384"/>
                    </a:lnTo>
                    <a:lnTo>
                      <a:pt x="443" y="407"/>
                    </a:lnTo>
                    <a:lnTo>
                      <a:pt x="429" y="428"/>
                    </a:lnTo>
                    <a:lnTo>
                      <a:pt x="425" y="451"/>
                    </a:lnTo>
                    <a:lnTo>
                      <a:pt x="406" y="447"/>
                    </a:lnTo>
                    <a:lnTo>
                      <a:pt x="381" y="434"/>
                    </a:lnTo>
                    <a:lnTo>
                      <a:pt x="337" y="453"/>
                    </a:lnTo>
                    <a:lnTo>
                      <a:pt x="312" y="440"/>
                    </a:lnTo>
                    <a:lnTo>
                      <a:pt x="300" y="413"/>
                    </a:lnTo>
                    <a:lnTo>
                      <a:pt x="281" y="401"/>
                    </a:lnTo>
                    <a:lnTo>
                      <a:pt x="281" y="382"/>
                    </a:lnTo>
                    <a:lnTo>
                      <a:pt x="256" y="376"/>
                    </a:lnTo>
                    <a:lnTo>
                      <a:pt x="194" y="338"/>
                    </a:lnTo>
                    <a:lnTo>
                      <a:pt x="113" y="376"/>
                    </a:lnTo>
                    <a:lnTo>
                      <a:pt x="100" y="35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46">
                <a:extLst>
                  <a:ext uri="{FF2B5EF4-FFF2-40B4-BE49-F238E27FC236}">
                    <a16:creationId xmlns:a16="http://schemas.microsoft.com/office/drawing/2014/main" id="{EF80C494-EE4C-457B-95A2-11EBCE9F4B67}"/>
                  </a:ext>
                </a:extLst>
              </p:cNvPr>
              <p:cNvSpPr>
                <a:spLocks/>
              </p:cNvSpPr>
              <p:nvPr/>
            </p:nvSpPr>
            <p:spPr bwMode="auto">
              <a:xfrm>
                <a:off x="4192" y="1017"/>
                <a:ext cx="512" cy="453"/>
              </a:xfrm>
              <a:custGeom>
                <a:avLst/>
                <a:gdLst>
                  <a:gd name="T0" fmla="*/ 113 w 512"/>
                  <a:gd name="T1" fmla="*/ 301 h 453"/>
                  <a:gd name="T2" fmla="*/ 113 w 512"/>
                  <a:gd name="T3" fmla="*/ 269 h 453"/>
                  <a:gd name="T4" fmla="*/ 88 w 512"/>
                  <a:gd name="T5" fmla="*/ 294 h 453"/>
                  <a:gd name="T6" fmla="*/ 38 w 512"/>
                  <a:gd name="T7" fmla="*/ 276 h 453"/>
                  <a:gd name="T8" fmla="*/ 13 w 512"/>
                  <a:gd name="T9" fmla="*/ 207 h 453"/>
                  <a:gd name="T10" fmla="*/ 19 w 512"/>
                  <a:gd name="T11" fmla="*/ 188 h 453"/>
                  <a:gd name="T12" fmla="*/ 0 w 512"/>
                  <a:gd name="T13" fmla="*/ 163 h 453"/>
                  <a:gd name="T14" fmla="*/ 0 w 512"/>
                  <a:gd name="T15" fmla="*/ 144 h 453"/>
                  <a:gd name="T16" fmla="*/ 31 w 512"/>
                  <a:gd name="T17" fmla="*/ 88 h 453"/>
                  <a:gd name="T18" fmla="*/ 69 w 512"/>
                  <a:gd name="T19" fmla="*/ 63 h 453"/>
                  <a:gd name="T20" fmla="*/ 100 w 512"/>
                  <a:gd name="T21" fmla="*/ 44 h 453"/>
                  <a:gd name="T22" fmla="*/ 119 w 512"/>
                  <a:gd name="T23" fmla="*/ 50 h 453"/>
                  <a:gd name="T24" fmla="*/ 144 w 512"/>
                  <a:gd name="T25" fmla="*/ 19 h 453"/>
                  <a:gd name="T26" fmla="*/ 169 w 512"/>
                  <a:gd name="T27" fmla="*/ 38 h 453"/>
                  <a:gd name="T28" fmla="*/ 244 w 512"/>
                  <a:gd name="T29" fmla="*/ 25 h 453"/>
                  <a:gd name="T30" fmla="*/ 269 w 512"/>
                  <a:gd name="T31" fmla="*/ 19 h 453"/>
                  <a:gd name="T32" fmla="*/ 350 w 512"/>
                  <a:gd name="T33" fmla="*/ 25 h 453"/>
                  <a:gd name="T34" fmla="*/ 425 w 512"/>
                  <a:gd name="T35" fmla="*/ 50 h 453"/>
                  <a:gd name="T36" fmla="*/ 500 w 512"/>
                  <a:gd name="T37" fmla="*/ 44 h 453"/>
                  <a:gd name="T38" fmla="*/ 506 w 512"/>
                  <a:gd name="T39" fmla="*/ 82 h 453"/>
                  <a:gd name="T40" fmla="*/ 468 w 512"/>
                  <a:gd name="T41" fmla="*/ 144 h 453"/>
                  <a:gd name="T42" fmla="*/ 425 w 512"/>
                  <a:gd name="T43" fmla="*/ 138 h 453"/>
                  <a:gd name="T44" fmla="*/ 381 w 512"/>
                  <a:gd name="T45" fmla="*/ 188 h 453"/>
                  <a:gd name="T46" fmla="*/ 406 w 512"/>
                  <a:gd name="T47" fmla="*/ 225 h 453"/>
                  <a:gd name="T48" fmla="*/ 431 w 512"/>
                  <a:gd name="T49" fmla="*/ 276 h 453"/>
                  <a:gd name="T50" fmla="*/ 456 w 512"/>
                  <a:gd name="T51" fmla="*/ 340 h 453"/>
                  <a:gd name="T52" fmla="*/ 466 w 512"/>
                  <a:gd name="T53" fmla="*/ 382 h 453"/>
                  <a:gd name="T54" fmla="*/ 443 w 512"/>
                  <a:gd name="T55" fmla="*/ 407 h 453"/>
                  <a:gd name="T56" fmla="*/ 425 w 512"/>
                  <a:gd name="T57" fmla="*/ 451 h 453"/>
                  <a:gd name="T58" fmla="*/ 381 w 512"/>
                  <a:gd name="T59" fmla="*/ 434 h 453"/>
                  <a:gd name="T60" fmla="*/ 312 w 512"/>
                  <a:gd name="T61" fmla="*/ 440 h 453"/>
                  <a:gd name="T62" fmla="*/ 281 w 512"/>
                  <a:gd name="T63" fmla="*/ 401 h 453"/>
                  <a:gd name="T64" fmla="*/ 256 w 512"/>
                  <a:gd name="T65" fmla="*/ 376 h 453"/>
                  <a:gd name="T66" fmla="*/ 113 w 512"/>
                  <a:gd name="T67" fmla="*/ 376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2" h="453">
                    <a:moveTo>
                      <a:pt x="100" y="357"/>
                    </a:moveTo>
                    <a:lnTo>
                      <a:pt x="113" y="301"/>
                    </a:lnTo>
                    <a:lnTo>
                      <a:pt x="125" y="282"/>
                    </a:lnTo>
                    <a:lnTo>
                      <a:pt x="113" y="269"/>
                    </a:lnTo>
                    <a:lnTo>
                      <a:pt x="94" y="276"/>
                    </a:lnTo>
                    <a:lnTo>
                      <a:pt x="88" y="294"/>
                    </a:lnTo>
                    <a:lnTo>
                      <a:pt x="75" y="301"/>
                    </a:lnTo>
                    <a:lnTo>
                      <a:pt x="38" y="276"/>
                    </a:lnTo>
                    <a:lnTo>
                      <a:pt x="7" y="232"/>
                    </a:lnTo>
                    <a:lnTo>
                      <a:pt x="13" y="207"/>
                    </a:lnTo>
                    <a:lnTo>
                      <a:pt x="25" y="200"/>
                    </a:lnTo>
                    <a:lnTo>
                      <a:pt x="19" y="188"/>
                    </a:lnTo>
                    <a:lnTo>
                      <a:pt x="7" y="188"/>
                    </a:lnTo>
                    <a:lnTo>
                      <a:pt x="0" y="163"/>
                    </a:lnTo>
                    <a:lnTo>
                      <a:pt x="13" y="157"/>
                    </a:lnTo>
                    <a:lnTo>
                      <a:pt x="0" y="144"/>
                    </a:lnTo>
                    <a:lnTo>
                      <a:pt x="7" y="100"/>
                    </a:lnTo>
                    <a:lnTo>
                      <a:pt x="31" y="88"/>
                    </a:lnTo>
                    <a:lnTo>
                      <a:pt x="69" y="82"/>
                    </a:lnTo>
                    <a:lnTo>
                      <a:pt x="69" y="63"/>
                    </a:lnTo>
                    <a:lnTo>
                      <a:pt x="94" y="57"/>
                    </a:lnTo>
                    <a:lnTo>
                      <a:pt x="100" y="44"/>
                    </a:lnTo>
                    <a:lnTo>
                      <a:pt x="113" y="38"/>
                    </a:lnTo>
                    <a:lnTo>
                      <a:pt x="119" y="50"/>
                    </a:lnTo>
                    <a:lnTo>
                      <a:pt x="144" y="31"/>
                    </a:lnTo>
                    <a:lnTo>
                      <a:pt x="144" y="19"/>
                    </a:lnTo>
                    <a:lnTo>
                      <a:pt x="150" y="19"/>
                    </a:lnTo>
                    <a:lnTo>
                      <a:pt x="169" y="38"/>
                    </a:lnTo>
                    <a:lnTo>
                      <a:pt x="231" y="13"/>
                    </a:lnTo>
                    <a:lnTo>
                      <a:pt x="244" y="25"/>
                    </a:lnTo>
                    <a:lnTo>
                      <a:pt x="250" y="0"/>
                    </a:lnTo>
                    <a:lnTo>
                      <a:pt x="269" y="19"/>
                    </a:lnTo>
                    <a:lnTo>
                      <a:pt x="337" y="31"/>
                    </a:lnTo>
                    <a:lnTo>
                      <a:pt x="350" y="25"/>
                    </a:lnTo>
                    <a:lnTo>
                      <a:pt x="375" y="50"/>
                    </a:lnTo>
                    <a:lnTo>
                      <a:pt x="425" y="50"/>
                    </a:lnTo>
                    <a:lnTo>
                      <a:pt x="475" y="57"/>
                    </a:lnTo>
                    <a:lnTo>
                      <a:pt x="500" y="44"/>
                    </a:lnTo>
                    <a:lnTo>
                      <a:pt x="512" y="57"/>
                    </a:lnTo>
                    <a:lnTo>
                      <a:pt x="506" y="82"/>
                    </a:lnTo>
                    <a:lnTo>
                      <a:pt x="487" y="88"/>
                    </a:lnTo>
                    <a:lnTo>
                      <a:pt x="468" y="144"/>
                    </a:lnTo>
                    <a:lnTo>
                      <a:pt x="443" y="138"/>
                    </a:lnTo>
                    <a:lnTo>
                      <a:pt x="425" y="138"/>
                    </a:lnTo>
                    <a:lnTo>
                      <a:pt x="381" y="163"/>
                    </a:lnTo>
                    <a:lnTo>
                      <a:pt x="381" y="188"/>
                    </a:lnTo>
                    <a:lnTo>
                      <a:pt x="400" y="194"/>
                    </a:lnTo>
                    <a:lnTo>
                      <a:pt x="406" y="225"/>
                    </a:lnTo>
                    <a:lnTo>
                      <a:pt x="418" y="269"/>
                    </a:lnTo>
                    <a:lnTo>
                      <a:pt x="431" y="276"/>
                    </a:lnTo>
                    <a:lnTo>
                      <a:pt x="437" y="332"/>
                    </a:lnTo>
                    <a:lnTo>
                      <a:pt x="456" y="340"/>
                    </a:lnTo>
                    <a:lnTo>
                      <a:pt x="450" y="351"/>
                    </a:lnTo>
                    <a:lnTo>
                      <a:pt x="466" y="382"/>
                    </a:lnTo>
                    <a:lnTo>
                      <a:pt x="452" y="384"/>
                    </a:lnTo>
                    <a:lnTo>
                      <a:pt x="443" y="407"/>
                    </a:lnTo>
                    <a:lnTo>
                      <a:pt x="429" y="428"/>
                    </a:lnTo>
                    <a:lnTo>
                      <a:pt x="425" y="451"/>
                    </a:lnTo>
                    <a:lnTo>
                      <a:pt x="406" y="447"/>
                    </a:lnTo>
                    <a:lnTo>
                      <a:pt x="381" y="434"/>
                    </a:lnTo>
                    <a:lnTo>
                      <a:pt x="337" y="453"/>
                    </a:lnTo>
                    <a:lnTo>
                      <a:pt x="312" y="440"/>
                    </a:lnTo>
                    <a:lnTo>
                      <a:pt x="300" y="413"/>
                    </a:lnTo>
                    <a:lnTo>
                      <a:pt x="281" y="401"/>
                    </a:lnTo>
                    <a:lnTo>
                      <a:pt x="281" y="382"/>
                    </a:lnTo>
                    <a:lnTo>
                      <a:pt x="256" y="376"/>
                    </a:lnTo>
                    <a:lnTo>
                      <a:pt x="194" y="338"/>
                    </a:lnTo>
                    <a:lnTo>
                      <a:pt x="113" y="376"/>
                    </a:lnTo>
                    <a:lnTo>
                      <a:pt x="100" y="357"/>
                    </a:ln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 name="Freeform 47">
                <a:extLst>
                  <a:ext uri="{FF2B5EF4-FFF2-40B4-BE49-F238E27FC236}">
                    <a16:creationId xmlns:a16="http://schemas.microsoft.com/office/drawing/2014/main" id="{A422D0F8-32D4-4379-BBCC-A0E9DF9D3D46}"/>
                  </a:ext>
                </a:extLst>
              </p:cNvPr>
              <p:cNvSpPr>
                <a:spLocks/>
              </p:cNvSpPr>
              <p:nvPr/>
            </p:nvSpPr>
            <p:spPr bwMode="auto">
              <a:xfrm>
                <a:off x="3922" y="1411"/>
                <a:ext cx="376" cy="328"/>
              </a:xfrm>
              <a:custGeom>
                <a:avLst/>
                <a:gdLst>
                  <a:gd name="T0" fmla="*/ 0 w 376"/>
                  <a:gd name="T1" fmla="*/ 328 h 328"/>
                  <a:gd name="T2" fmla="*/ 0 w 376"/>
                  <a:gd name="T3" fmla="*/ 278 h 328"/>
                  <a:gd name="T4" fmla="*/ 6 w 376"/>
                  <a:gd name="T5" fmla="*/ 190 h 328"/>
                  <a:gd name="T6" fmla="*/ 46 w 376"/>
                  <a:gd name="T7" fmla="*/ 153 h 328"/>
                  <a:gd name="T8" fmla="*/ 52 w 376"/>
                  <a:gd name="T9" fmla="*/ 103 h 328"/>
                  <a:gd name="T10" fmla="*/ 77 w 376"/>
                  <a:gd name="T11" fmla="*/ 46 h 328"/>
                  <a:gd name="T12" fmla="*/ 177 w 376"/>
                  <a:gd name="T13" fmla="*/ 7 h 328"/>
                  <a:gd name="T14" fmla="*/ 177 w 376"/>
                  <a:gd name="T15" fmla="*/ 46 h 328"/>
                  <a:gd name="T16" fmla="*/ 214 w 376"/>
                  <a:gd name="T17" fmla="*/ 78 h 328"/>
                  <a:gd name="T18" fmla="*/ 239 w 376"/>
                  <a:gd name="T19" fmla="*/ 90 h 328"/>
                  <a:gd name="T20" fmla="*/ 252 w 376"/>
                  <a:gd name="T21" fmla="*/ 146 h 328"/>
                  <a:gd name="T22" fmla="*/ 295 w 376"/>
                  <a:gd name="T23" fmla="*/ 172 h 328"/>
                  <a:gd name="T24" fmla="*/ 333 w 376"/>
                  <a:gd name="T25" fmla="*/ 159 h 328"/>
                  <a:gd name="T26" fmla="*/ 364 w 376"/>
                  <a:gd name="T27" fmla="*/ 128 h 328"/>
                  <a:gd name="T28" fmla="*/ 376 w 376"/>
                  <a:gd name="T29" fmla="*/ 78 h 328"/>
                  <a:gd name="T30" fmla="*/ 376 w 376"/>
                  <a:gd name="T31" fmla="*/ 13 h 328"/>
                  <a:gd name="T32" fmla="*/ 370 w 376"/>
                  <a:gd name="T33"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6" h="328">
                    <a:moveTo>
                      <a:pt x="0" y="328"/>
                    </a:moveTo>
                    <a:lnTo>
                      <a:pt x="0" y="278"/>
                    </a:lnTo>
                    <a:lnTo>
                      <a:pt x="6" y="190"/>
                    </a:lnTo>
                    <a:lnTo>
                      <a:pt x="46" y="153"/>
                    </a:lnTo>
                    <a:lnTo>
                      <a:pt x="52" y="103"/>
                    </a:lnTo>
                    <a:lnTo>
                      <a:pt x="77" y="46"/>
                    </a:lnTo>
                    <a:lnTo>
                      <a:pt x="177" y="7"/>
                    </a:lnTo>
                    <a:lnTo>
                      <a:pt x="177" y="46"/>
                    </a:lnTo>
                    <a:lnTo>
                      <a:pt x="214" y="78"/>
                    </a:lnTo>
                    <a:lnTo>
                      <a:pt x="239" y="90"/>
                    </a:lnTo>
                    <a:lnTo>
                      <a:pt x="252" y="146"/>
                    </a:lnTo>
                    <a:lnTo>
                      <a:pt x="295" y="172"/>
                    </a:lnTo>
                    <a:lnTo>
                      <a:pt x="333" y="159"/>
                    </a:lnTo>
                    <a:lnTo>
                      <a:pt x="364" y="128"/>
                    </a:lnTo>
                    <a:lnTo>
                      <a:pt x="376" y="78"/>
                    </a:lnTo>
                    <a:lnTo>
                      <a:pt x="376" y="13"/>
                    </a:lnTo>
                    <a:lnTo>
                      <a:pt x="370" y="0"/>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 name="Freeform 48">
                <a:extLst>
                  <a:ext uri="{FF2B5EF4-FFF2-40B4-BE49-F238E27FC236}">
                    <a16:creationId xmlns:a16="http://schemas.microsoft.com/office/drawing/2014/main" id="{C6AC5233-6E1B-457E-BF51-8C7BCD3D55B7}"/>
                  </a:ext>
                </a:extLst>
              </p:cNvPr>
              <p:cNvSpPr>
                <a:spLocks/>
              </p:cNvSpPr>
              <p:nvPr/>
            </p:nvSpPr>
            <p:spPr bwMode="auto">
              <a:xfrm>
                <a:off x="3928" y="1683"/>
                <a:ext cx="589" cy="137"/>
              </a:xfrm>
              <a:custGeom>
                <a:avLst/>
                <a:gdLst>
                  <a:gd name="T0" fmla="*/ 589 w 589"/>
                  <a:gd name="T1" fmla="*/ 137 h 137"/>
                  <a:gd name="T2" fmla="*/ 570 w 589"/>
                  <a:gd name="T3" fmla="*/ 100 h 137"/>
                  <a:gd name="T4" fmla="*/ 514 w 589"/>
                  <a:gd name="T5" fmla="*/ 62 h 137"/>
                  <a:gd name="T6" fmla="*/ 445 w 589"/>
                  <a:gd name="T7" fmla="*/ 50 h 137"/>
                  <a:gd name="T8" fmla="*/ 420 w 589"/>
                  <a:gd name="T9" fmla="*/ 0 h 137"/>
                  <a:gd name="T10" fmla="*/ 389 w 589"/>
                  <a:gd name="T11" fmla="*/ 18 h 137"/>
                  <a:gd name="T12" fmla="*/ 377 w 589"/>
                  <a:gd name="T13" fmla="*/ 37 h 137"/>
                  <a:gd name="T14" fmla="*/ 333 w 589"/>
                  <a:gd name="T15" fmla="*/ 37 h 137"/>
                  <a:gd name="T16" fmla="*/ 314 w 589"/>
                  <a:gd name="T17" fmla="*/ 18 h 137"/>
                  <a:gd name="T18" fmla="*/ 114 w 589"/>
                  <a:gd name="T19" fmla="*/ 6 h 137"/>
                  <a:gd name="T20" fmla="*/ 65 w 589"/>
                  <a:gd name="T21" fmla="*/ 25 h 137"/>
                  <a:gd name="T22" fmla="*/ 21 w 589"/>
                  <a:gd name="T23" fmla="*/ 56 h 137"/>
                  <a:gd name="T24" fmla="*/ 21 w 589"/>
                  <a:gd name="T25" fmla="*/ 75 h 137"/>
                  <a:gd name="T26" fmla="*/ 0 w 589"/>
                  <a:gd name="T27" fmla="*/ 7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9" h="137">
                    <a:moveTo>
                      <a:pt x="589" y="137"/>
                    </a:moveTo>
                    <a:lnTo>
                      <a:pt x="570" y="100"/>
                    </a:lnTo>
                    <a:lnTo>
                      <a:pt x="514" y="62"/>
                    </a:lnTo>
                    <a:lnTo>
                      <a:pt x="445" y="50"/>
                    </a:lnTo>
                    <a:lnTo>
                      <a:pt x="420" y="0"/>
                    </a:lnTo>
                    <a:lnTo>
                      <a:pt x="389" y="18"/>
                    </a:lnTo>
                    <a:lnTo>
                      <a:pt x="377" y="37"/>
                    </a:lnTo>
                    <a:lnTo>
                      <a:pt x="333" y="37"/>
                    </a:lnTo>
                    <a:lnTo>
                      <a:pt x="314" y="18"/>
                    </a:lnTo>
                    <a:lnTo>
                      <a:pt x="114" y="6"/>
                    </a:lnTo>
                    <a:lnTo>
                      <a:pt x="65" y="25"/>
                    </a:lnTo>
                    <a:lnTo>
                      <a:pt x="21" y="56"/>
                    </a:lnTo>
                    <a:lnTo>
                      <a:pt x="21" y="75"/>
                    </a:lnTo>
                    <a:lnTo>
                      <a:pt x="0" y="75"/>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 name="Freeform 49">
                <a:extLst>
                  <a:ext uri="{FF2B5EF4-FFF2-40B4-BE49-F238E27FC236}">
                    <a16:creationId xmlns:a16="http://schemas.microsoft.com/office/drawing/2014/main" id="{C58FA6CD-50A3-4F45-9A26-0D88F46F0589}"/>
                  </a:ext>
                </a:extLst>
              </p:cNvPr>
              <p:cNvSpPr>
                <a:spLocks/>
              </p:cNvSpPr>
              <p:nvPr/>
            </p:nvSpPr>
            <p:spPr bwMode="auto">
              <a:xfrm>
                <a:off x="4567" y="1745"/>
                <a:ext cx="118" cy="88"/>
              </a:xfrm>
              <a:custGeom>
                <a:avLst/>
                <a:gdLst>
                  <a:gd name="T0" fmla="*/ 118 w 118"/>
                  <a:gd name="T1" fmla="*/ 0 h 88"/>
                  <a:gd name="T2" fmla="*/ 100 w 118"/>
                  <a:gd name="T3" fmla="*/ 19 h 88"/>
                  <a:gd name="T4" fmla="*/ 81 w 118"/>
                  <a:gd name="T5" fmla="*/ 63 h 88"/>
                  <a:gd name="T6" fmla="*/ 25 w 118"/>
                  <a:gd name="T7" fmla="*/ 50 h 88"/>
                  <a:gd name="T8" fmla="*/ 0 w 118"/>
                  <a:gd name="T9" fmla="*/ 88 h 88"/>
                </a:gdLst>
                <a:ahLst/>
                <a:cxnLst>
                  <a:cxn ang="0">
                    <a:pos x="T0" y="T1"/>
                  </a:cxn>
                  <a:cxn ang="0">
                    <a:pos x="T2" y="T3"/>
                  </a:cxn>
                  <a:cxn ang="0">
                    <a:pos x="T4" y="T5"/>
                  </a:cxn>
                  <a:cxn ang="0">
                    <a:pos x="T6" y="T7"/>
                  </a:cxn>
                  <a:cxn ang="0">
                    <a:pos x="T8" y="T9"/>
                  </a:cxn>
                </a:cxnLst>
                <a:rect l="0" t="0" r="r" b="b"/>
                <a:pathLst>
                  <a:path w="118" h="88">
                    <a:moveTo>
                      <a:pt x="118" y="0"/>
                    </a:moveTo>
                    <a:lnTo>
                      <a:pt x="100" y="19"/>
                    </a:lnTo>
                    <a:lnTo>
                      <a:pt x="81" y="63"/>
                    </a:lnTo>
                    <a:lnTo>
                      <a:pt x="25" y="50"/>
                    </a:lnTo>
                    <a:lnTo>
                      <a:pt x="0" y="88"/>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 name="Freeform 50">
                <a:extLst>
                  <a:ext uri="{FF2B5EF4-FFF2-40B4-BE49-F238E27FC236}">
                    <a16:creationId xmlns:a16="http://schemas.microsoft.com/office/drawing/2014/main" id="{CF936065-5CE4-43CB-A4BA-7E4B4A79B260}"/>
                  </a:ext>
                </a:extLst>
              </p:cNvPr>
              <p:cNvSpPr>
                <a:spLocks/>
              </p:cNvSpPr>
              <p:nvPr/>
            </p:nvSpPr>
            <p:spPr bwMode="auto">
              <a:xfrm>
                <a:off x="4635" y="1470"/>
                <a:ext cx="75" cy="250"/>
              </a:xfrm>
              <a:custGeom>
                <a:avLst/>
                <a:gdLst>
                  <a:gd name="T0" fmla="*/ 0 w 75"/>
                  <a:gd name="T1" fmla="*/ 0 h 250"/>
                  <a:gd name="T2" fmla="*/ 0 w 75"/>
                  <a:gd name="T3" fmla="*/ 19 h 250"/>
                  <a:gd name="T4" fmla="*/ 38 w 75"/>
                  <a:gd name="T5" fmla="*/ 56 h 250"/>
                  <a:gd name="T6" fmla="*/ 19 w 75"/>
                  <a:gd name="T7" fmla="*/ 138 h 250"/>
                  <a:gd name="T8" fmla="*/ 38 w 75"/>
                  <a:gd name="T9" fmla="*/ 131 h 250"/>
                  <a:gd name="T10" fmla="*/ 50 w 75"/>
                  <a:gd name="T11" fmla="*/ 138 h 250"/>
                  <a:gd name="T12" fmla="*/ 44 w 75"/>
                  <a:gd name="T13" fmla="*/ 156 h 250"/>
                  <a:gd name="T14" fmla="*/ 75 w 75"/>
                  <a:gd name="T15" fmla="*/ 219 h 250"/>
                  <a:gd name="T16" fmla="*/ 75 w 75"/>
                  <a:gd name="T17"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250">
                    <a:moveTo>
                      <a:pt x="0" y="0"/>
                    </a:moveTo>
                    <a:lnTo>
                      <a:pt x="0" y="19"/>
                    </a:lnTo>
                    <a:lnTo>
                      <a:pt x="38" y="56"/>
                    </a:lnTo>
                    <a:lnTo>
                      <a:pt x="19" y="138"/>
                    </a:lnTo>
                    <a:lnTo>
                      <a:pt x="38" y="131"/>
                    </a:lnTo>
                    <a:lnTo>
                      <a:pt x="50" y="138"/>
                    </a:lnTo>
                    <a:lnTo>
                      <a:pt x="44" y="156"/>
                    </a:lnTo>
                    <a:lnTo>
                      <a:pt x="75" y="219"/>
                    </a:lnTo>
                    <a:lnTo>
                      <a:pt x="75" y="250"/>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 name="Freeform 51">
                <a:extLst>
                  <a:ext uri="{FF2B5EF4-FFF2-40B4-BE49-F238E27FC236}">
                    <a16:creationId xmlns:a16="http://schemas.microsoft.com/office/drawing/2014/main" id="{4E4418BD-4156-4347-9193-9817F2DDF993}"/>
                  </a:ext>
                </a:extLst>
              </p:cNvPr>
              <p:cNvSpPr>
                <a:spLocks/>
              </p:cNvSpPr>
              <p:nvPr/>
            </p:nvSpPr>
            <p:spPr bwMode="auto">
              <a:xfrm>
                <a:off x="4217" y="1833"/>
                <a:ext cx="344" cy="338"/>
              </a:xfrm>
              <a:custGeom>
                <a:avLst/>
                <a:gdLst>
                  <a:gd name="T0" fmla="*/ 0 w 344"/>
                  <a:gd name="T1" fmla="*/ 319 h 338"/>
                  <a:gd name="T2" fmla="*/ 81 w 344"/>
                  <a:gd name="T3" fmla="*/ 338 h 338"/>
                  <a:gd name="T4" fmla="*/ 175 w 344"/>
                  <a:gd name="T5" fmla="*/ 269 h 338"/>
                  <a:gd name="T6" fmla="*/ 194 w 344"/>
                  <a:gd name="T7" fmla="*/ 269 h 338"/>
                  <a:gd name="T8" fmla="*/ 200 w 344"/>
                  <a:gd name="T9" fmla="*/ 288 h 338"/>
                  <a:gd name="T10" fmla="*/ 231 w 344"/>
                  <a:gd name="T11" fmla="*/ 288 h 338"/>
                  <a:gd name="T12" fmla="*/ 231 w 344"/>
                  <a:gd name="T13" fmla="*/ 269 h 338"/>
                  <a:gd name="T14" fmla="*/ 206 w 344"/>
                  <a:gd name="T15" fmla="*/ 250 h 338"/>
                  <a:gd name="T16" fmla="*/ 225 w 344"/>
                  <a:gd name="T17" fmla="*/ 213 h 338"/>
                  <a:gd name="T18" fmla="*/ 225 w 344"/>
                  <a:gd name="T19" fmla="*/ 156 h 338"/>
                  <a:gd name="T20" fmla="*/ 287 w 344"/>
                  <a:gd name="T21" fmla="*/ 106 h 338"/>
                  <a:gd name="T22" fmla="*/ 319 w 344"/>
                  <a:gd name="T23" fmla="*/ 100 h 338"/>
                  <a:gd name="T24" fmla="*/ 344 w 344"/>
                  <a:gd name="T25" fmla="*/ 75 h 338"/>
                  <a:gd name="T26" fmla="*/ 325 w 344"/>
                  <a:gd name="T27" fmla="*/ 62 h 338"/>
                  <a:gd name="T28" fmla="*/ 312 w 344"/>
                  <a:gd name="T29" fmla="*/ 69 h 338"/>
                  <a:gd name="T30" fmla="*/ 300 w 344"/>
                  <a:gd name="T31" fmla="*/ 56 h 338"/>
                  <a:gd name="T32" fmla="*/ 306 w 344"/>
                  <a:gd name="T33" fmla="*/ 25 h 338"/>
                  <a:gd name="T34" fmla="*/ 325 w 344"/>
                  <a:gd name="T35" fmla="*/ 19 h 338"/>
                  <a:gd name="T36" fmla="*/ 325 w 344"/>
                  <a:gd name="T37"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4" h="338">
                    <a:moveTo>
                      <a:pt x="0" y="319"/>
                    </a:moveTo>
                    <a:lnTo>
                      <a:pt x="81" y="338"/>
                    </a:lnTo>
                    <a:lnTo>
                      <a:pt x="175" y="269"/>
                    </a:lnTo>
                    <a:lnTo>
                      <a:pt x="194" y="269"/>
                    </a:lnTo>
                    <a:lnTo>
                      <a:pt x="200" y="288"/>
                    </a:lnTo>
                    <a:lnTo>
                      <a:pt x="231" y="288"/>
                    </a:lnTo>
                    <a:lnTo>
                      <a:pt x="231" y="269"/>
                    </a:lnTo>
                    <a:lnTo>
                      <a:pt x="206" y="250"/>
                    </a:lnTo>
                    <a:lnTo>
                      <a:pt x="225" y="213"/>
                    </a:lnTo>
                    <a:lnTo>
                      <a:pt x="225" y="156"/>
                    </a:lnTo>
                    <a:lnTo>
                      <a:pt x="287" y="106"/>
                    </a:lnTo>
                    <a:lnTo>
                      <a:pt x="319" y="100"/>
                    </a:lnTo>
                    <a:lnTo>
                      <a:pt x="344" y="75"/>
                    </a:lnTo>
                    <a:lnTo>
                      <a:pt x="325" y="62"/>
                    </a:lnTo>
                    <a:lnTo>
                      <a:pt x="312" y="69"/>
                    </a:lnTo>
                    <a:lnTo>
                      <a:pt x="300" y="56"/>
                    </a:lnTo>
                    <a:lnTo>
                      <a:pt x="306" y="25"/>
                    </a:lnTo>
                    <a:lnTo>
                      <a:pt x="325" y="19"/>
                    </a:lnTo>
                    <a:lnTo>
                      <a:pt x="325" y="0"/>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 name="Freeform 52">
                <a:extLst>
                  <a:ext uri="{FF2B5EF4-FFF2-40B4-BE49-F238E27FC236}">
                    <a16:creationId xmlns:a16="http://schemas.microsoft.com/office/drawing/2014/main" id="{3ADAE395-41FD-409B-9B86-18B22A75F543}"/>
                  </a:ext>
                </a:extLst>
              </p:cNvPr>
              <p:cNvSpPr>
                <a:spLocks/>
              </p:cNvSpPr>
              <p:nvPr/>
            </p:nvSpPr>
            <p:spPr bwMode="auto">
              <a:xfrm>
                <a:off x="4142" y="2083"/>
                <a:ext cx="57" cy="50"/>
              </a:xfrm>
              <a:custGeom>
                <a:avLst/>
                <a:gdLst>
                  <a:gd name="T0" fmla="*/ 0 w 57"/>
                  <a:gd name="T1" fmla="*/ 0 h 50"/>
                  <a:gd name="T2" fmla="*/ 44 w 57"/>
                  <a:gd name="T3" fmla="*/ 19 h 50"/>
                  <a:gd name="T4" fmla="*/ 57 w 57"/>
                  <a:gd name="T5" fmla="*/ 50 h 50"/>
                </a:gdLst>
                <a:ahLst/>
                <a:cxnLst>
                  <a:cxn ang="0">
                    <a:pos x="T0" y="T1"/>
                  </a:cxn>
                  <a:cxn ang="0">
                    <a:pos x="T2" y="T3"/>
                  </a:cxn>
                  <a:cxn ang="0">
                    <a:pos x="T4" y="T5"/>
                  </a:cxn>
                </a:cxnLst>
                <a:rect l="0" t="0" r="r" b="b"/>
                <a:pathLst>
                  <a:path w="57" h="50">
                    <a:moveTo>
                      <a:pt x="0" y="0"/>
                    </a:moveTo>
                    <a:lnTo>
                      <a:pt x="44" y="19"/>
                    </a:lnTo>
                    <a:lnTo>
                      <a:pt x="57" y="50"/>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1" name="Freeform 53">
                <a:extLst>
                  <a:ext uri="{FF2B5EF4-FFF2-40B4-BE49-F238E27FC236}">
                    <a16:creationId xmlns:a16="http://schemas.microsoft.com/office/drawing/2014/main" id="{D4380925-9990-4E7E-B24C-C9F02045698C}"/>
                  </a:ext>
                </a:extLst>
              </p:cNvPr>
              <p:cNvSpPr>
                <a:spLocks/>
              </p:cNvSpPr>
              <p:nvPr/>
            </p:nvSpPr>
            <p:spPr bwMode="auto">
              <a:xfrm>
                <a:off x="3968" y="1914"/>
                <a:ext cx="162" cy="144"/>
              </a:xfrm>
              <a:custGeom>
                <a:avLst/>
                <a:gdLst>
                  <a:gd name="T0" fmla="*/ 0 w 162"/>
                  <a:gd name="T1" fmla="*/ 0 h 144"/>
                  <a:gd name="T2" fmla="*/ 74 w 162"/>
                  <a:gd name="T3" fmla="*/ 44 h 144"/>
                  <a:gd name="T4" fmla="*/ 131 w 162"/>
                  <a:gd name="T5" fmla="*/ 38 h 144"/>
                  <a:gd name="T6" fmla="*/ 162 w 162"/>
                  <a:gd name="T7" fmla="*/ 75 h 144"/>
                  <a:gd name="T8" fmla="*/ 156 w 162"/>
                  <a:gd name="T9" fmla="*/ 94 h 144"/>
                  <a:gd name="T10" fmla="*/ 143 w 162"/>
                  <a:gd name="T11" fmla="*/ 125 h 144"/>
                  <a:gd name="T12" fmla="*/ 143 w 162"/>
                  <a:gd name="T13" fmla="*/ 144 h 144"/>
                </a:gdLst>
                <a:ahLst/>
                <a:cxnLst>
                  <a:cxn ang="0">
                    <a:pos x="T0" y="T1"/>
                  </a:cxn>
                  <a:cxn ang="0">
                    <a:pos x="T2" y="T3"/>
                  </a:cxn>
                  <a:cxn ang="0">
                    <a:pos x="T4" y="T5"/>
                  </a:cxn>
                  <a:cxn ang="0">
                    <a:pos x="T6" y="T7"/>
                  </a:cxn>
                  <a:cxn ang="0">
                    <a:pos x="T8" y="T9"/>
                  </a:cxn>
                  <a:cxn ang="0">
                    <a:pos x="T10" y="T11"/>
                  </a:cxn>
                  <a:cxn ang="0">
                    <a:pos x="T12" y="T13"/>
                  </a:cxn>
                </a:cxnLst>
                <a:rect l="0" t="0" r="r" b="b"/>
                <a:pathLst>
                  <a:path w="162" h="144">
                    <a:moveTo>
                      <a:pt x="0" y="0"/>
                    </a:moveTo>
                    <a:lnTo>
                      <a:pt x="74" y="44"/>
                    </a:lnTo>
                    <a:lnTo>
                      <a:pt x="131" y="38"/>
                    </a:lnTo>
                    <a:lnTo>
                      <a:pt x="162" y="75"/>
                    </a:lnTo>
                    <a:lnTo>
                      <a:pt x="156" y="94"/>
                    </a:lnTo>
                    <a:lnTo>
                      <a:pt x="143" y="125"/>
                    </a:lnTo>
                    <a:lnTo>
                      <a:pt x="143" y="144"/>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2" name="Line 54">
                <a:extLst>
                  <a:ext uri="{FF2B5EF4-FFF2-40B4-BE49-F238E27FC236}">
                    <a16:creationId xmlns:a16="http://schemas.microsoft.com/office/drawing/2014/main" id="{D0B7EB6E-6D38-45F7-9A25-1D50633483B5}"/>
                  </a:ext>
                </a:extLst>
              </p:cNvPr>
              <p:cNvSpPr>
                <a:spLocks noChangeShapeType="1"/>
              </p:cNvSpPr>
              <p:nvPr/>
            </p:nvSpPr>
            <p:spPr bwMode="auto">
              <a:xfrm>
                <a:off x="3936" y="1783"/>
                <a:ext cx="19" cy="106"/>
              </a:xfrm>
              <a:prstGeom prst="line">
                <a:avLst/>
              </a:prstGeom>
              <a:noFill/>
              <a:ln w="19050" cap="rnd">
                <a:solidFill>
                  <a:srgbClr val="C4BEC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3" name="Freeform 55">
                <a:extLst>
                  <a:ext uri="{FF2B5EF4-FFF2-40B4-BE49-F238E27FC236}">
                    <a16:creationId xmlns:a16="http://schemas.microsoft.com/office/drawing/2014/main" id="{4D1BD8AB-95BD-4DFD-870C-FF48E6F12201}"/>
                  </a:ext>
                </a:extLst>
              </p:cNvPr>
              <p:cNvSpPr>
                <a:spLocks/>
              </p:cNvSpPr>
              <p:nvPr/>
            </p:nvSpPr>
            <p:spPr bwMode="auto">
              <a:xfrm>
                <a:off x="4155" y="1142"/>
                <a:ext cx="19" cy="19"/>
              </a:xfrm>
              <a:custGeom>
                <a:avLst/>
                <a:gdLst>
                  <a:gd name="T0" fmla="*/ 19 w 19"/>
                  <a:gd name="T1" fmla="*/ 0 h 19"/>
                  <a:gd name="T2" fmla="*/ 0 w 19"/>
                  <a:gd name="T3" fmla="*/ 0 h 19"/>
                  <a:gd name="T4" fmla="*/ 6 w 19"/>
                  <a:gd name="T5" fmla="*/ 19 h 19"/>
                  <a:gd name="T6" fmla="*/ 19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lnTo>
                      <a:pt x="0" y="0"/>
                    </a:lnTo>
                    <a:lnTo>
                      <a:pt x="6" y="19"/>
                    </a:lnTo>
                    <a:lnTo>
                      <a:pt x="19" y="19"/>
                    </a:lnTo>
                    <a:lnTo>
                      <a:pt x="1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56">
                <a:extLst>
                  <a:ext uri="{FF2B5EF4-FFF2-40B4-BE49-F238E27FC236}">
                    <a16:creationId xmlns:a16="http://schemas.microsoft.com/office/drawing/2014/main" id="{E97945BD-208B-43FE-B9AA-05C64AB931C1}"/>
                  </a:ext>
                </a:extLst>
              </p:cNvPr>
              <p:cNvSpPr>
                <a:spLocks/>
              </p:cNvSpPr>
              <p:nvPr/>
            </p:nvSpPr>
            <p:spPr bwMode="auto">
              <a:xfrm>
                <a:off x="4155" y="1142"/>
                <a:ext cx="19" cy="19"/>
              </a:xfrm>
              <a:custGeom>
                <a:avLst/>
                <a:gdLst>
                  <a:gd name="T0" fmla="*/ 19 w 19"/>
                  <a:gd name="T1" fmla="*/ 0 h 19"/>
                  <a:gd name="T2" fmla="*/ 0 w 19"/>
                  <a:gd name="T3" fmla="*/ 0 h 19"/>
                  <a:gd name="T4" fmla="*/ 6 w 19"/>
                  <a:gd name="T5" fmla="*/ 19 h 19"/>
                  <a:gd name="T6" fmla="*/ 19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lnTo>
                      <a:pt x="0" y="0"/>
                    </a:lnTo>
                    <a:lnTo>
                      <a:pt x="6" y="19"/>
                    </a:lnTo>
                    <a:lnTo>
                      <a:pt x="19" y="19"/>
                    </a:lnTo>
                    <a:lnTo>
                      <a:pt x="19" y="0"/>
                    </a:ln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 name="Freeform 57">
                <a:extLst>
                  <a:ext uri="{FF2B5EF4-FFF2-40B4-BE49-F238E27FC236}">
                    <a16:creationId xmlns:a16="http://schemas.microsoft.com/office/drawing/2014/main" id="{895065A2-C79A-4FD7-9CD3-3430EE0D71F6}"/>
                  </a:ext>
                </a:extLst>
              </p:cNvPr>
              <p:cNvSpPr>
                <a:spLocks/>
              </p:cNvSpPr>
              <p:nvPr/>
            </p:nvSpPr>
            <p:spPr bwMode="auto">
              <a:xfrm>
                <a:off x="4036" y="1142"/>
                <a:ext cx="119" cy="82"/>
              </a:xfrm>
              <a:custGeom>
                <a:avLst/>
                <a:gdLst>
                  <a:gd name="T0" fmla="*/ 119 w 119"/>
                  <a:gd name="T1" fmla="*/ 50 h 82"/>
                  <a:gd name="T2" fmla="*/ 106 w 119"/>
                  <a:gd name="T3" fmla="*/ 50 h 82"/>
                  <a:gd name="T4" fmla="*/ 94 w 119"/>
                  <a:gd name="T5" fmla="*/ 63 h 82"/>
                  <a:gd name="T6" fmla="*/ 75 w 119"/>
                  <a:gd name="T7" fmla="*/ 63 h 82"/>
                  <a:gd name="T8" fmla="*/ 69 w 119"/>
                  <a:gd name="T9" fmla="*/ 82 h 82"/>
                  <a:gd name="T10" fmla="*/ 50 w 119"/>
                  <a:gd name="T11" fmla="*/ 82 h 82"/>
                  <a:gd name="T12" fmla="*/ 50 w 119"/>
                  <a:gd name="T13" fmla="*/ 57 h 82"/>
                  <a:gd name="T14" fmla="*/ 38 w 119"/>
                  <a:gd name="T15" fmla="*/ 44 h 82"/>
                  <a:gd name="T16" fmla="*/ 25 w 119"/>
                  <a:gd name="T17" fmla="*/ 50 h 82"/>
                  <a:gd name="T18" fmla="*/ 0 w 119"/>
                  <a:gd name="T19" fmla="*/ 38 h 82"/>
                  <a:gd name="T20" fmla="*/ 6 w 119"/>
                  <a:gd name="T21" fmla="*/ 25 h 82"/>
                  <a:gd name="T22" fmla="*/ 50 w 119"/>
                  <a:gd name="T23" fmla="*/ 25 h 82"/>
                  <a:gd name="T24" fmla="*/ 56 w 119"/>
                  <a:gd name="T25" fmla="*/ 0 h 82"/>
                  <a:gd name="T26" fmla="*/ 75 w 119"/>
                  <a:gd name="T27" fmla="*/ 0 h 82"/>
                  <a:gd name="T28" fmla="*/ 75 w 119"/>
                  <a:gd name="T29" fmla="*/ 13 h 82"/>
                  <a:gd name="T30" fmla="*/ 94 w 119"/>
                  <a:gd name="T31" fmla="*/ 19 h 82"/>
                  <a:gd name="T32" fmla="*/ 106 w 119"/>
                  <a:gd name="T33" fmla="*/ 32 h 82"/>
                  <a:gd name="T34" fmla="*/ 119 w 119"/>
                  <a:gd name="T35" fmla="*/ 5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9" h="82">
                    <a:moveTo>
                      <a:pt x="119" y="50"/>
                    </a:moveTo>
                    <a:lnTo>
                      <a:pt x="106" y="50"/>
                    </a:lnTo>
                    <a:lnTo>
                      <a:pt x="94" y="63"/>
                    </a:lnTo>
                    <a:lnTo>
                      <a:pt x="75" y="63"/>
                    </a:lnTo>
                    <a:lnTo>
                      <a:pt x="69" y="82"/>
                    </a:lnTo>
                    <a:lnTo>
                      <a:pt x="50" y="82"/>
                    </a:lnTo>
                    <a:lnTo>
                      <a:pt x="50" y="57"/>
                    </a:lnTo>
                    <a:lnTo>
                      <a:pt x="38" y="44"/>
                    </a:lnTo>
                    <a:lnTo>
                      <a:pt x="25" y="50"/>
                    </a:lnTo>
                    <a:lnTo>
                      <a:pt x="0" y="38"/>
                    </a:lnTo>
                    <a:lnTo>
                      <a:pt x="6" y="25"/>
                    </a:lnTo>
                    <a:lnTo>
                      <a:pt x="50" y="25"/>
                    </a:lnTo>
                    <a:lnTo>
                      <a:pt x="56" y="0"/>
                    </a:lnTo>
                    <a:lnTo>
                      <a:pt x="75" y="0"/>
                    </a:lnTo>
                    <a:lnTo>
                      <a:pt x="75" y="13"/>
                    </a:lnTo>
                    <a:lnTo>
                      <a:pt x="94" y="19"/>
                    </a:lnTo>
                    <a:lnTo>
                      <a:pt x="106" y="32"/>
                    </a:lnTo>
                    <a:lnTo>
                      <a:pt x="119" y="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58">
                <a:extLst>
                  <a:ext uri="{FF2B5EF4-FFF2-40B4-BE49-F238E27FC236}">
                    <a16:creationId xmlns:a16="http://schemas.microsoft.com/office/drawing/2014/main" id="{6E12BD63-3E1D-4FFB-BE8D-EF35CBC49F97}"/>
                  </a:ext>
                </a:extLst>
              </p:cNvPr>
              <p:cNvSpPr>
                <a:spLocks/>
              </p:cNvSpPr>
              <p:nvPr/>
            </p:nvSpPr>
            <p:spPr bwMode="auto">
              <a:xfrm>
                <a:off x="4036" y="1142"/>
                <a:ext cx="119" cy="82"/>
              </a:xfrm>
              <a:custGeom>
                <a:avLst/>
                <a:gdLst>
                  <a:gd name="T0" fmla="*/ 119 w 119"/>
                  <a:gd name="T1" fmla="*/ 50 h 82"/>
                  <a:gd name="T2" fmla="*/ 106 w 119"/>
                  <a:gd name="T3" fmla="*/ 50 h 82"/>
                  <a:gd name="T4" fmla="*/ 94 w 119"/>
                  <a:gd name="T5" fmla="*/ 63 h 82"/>
                  <a:gd name="T6" fmla="*/ 75 w 119"/>
                  <a:gd name="T7" fmla="*/ 63 h 82"/>
                  <a:gd name="T8" fmla="*/ 69 w 119"/>
                  <a:gd name="T9" fmla="*/ 82 h 82"/>
                  <a:gd name="T10" fmla="*/ 50 w 119"/>
                  <a:gd name="T11" fmla="*/ 82 h 82"/>
                  <a:gd name="T12" fmla="*/ 50 w 119"/>
                  <a:gd name="T13" fmla="*/ 57 h 82"/>
                  <a:gd name="T14" fmla="*/ 38 w 119"/>
                  <a:gd name="T15" fmla="*/ 44 h 82"/>
                  <a:gd name="T16" fmla="*/ 25 w 119"/>
                  <a:gd name="T17" fmla="*/ 50 h 82"/>
                  <a:gd name="T18" fmla="*/ 0 w 119"/>
                  <a:gd name="T19" fmla="*/ 38 h 82"/>
                  <a:gd name="T20" fmla="*/ 6 w 119"/>
                  <a:gd name="T21" fmla="*/ 25 h 82"/>
                  <a:gd name="T22" fmla="*/ 50 w 119"/>
                  <a:gd name="T23" fmla="*/ 25 h 82"/>
                  <a:gd name="T24" fmla="*/ 56 w 119"/>
                  <a:gd name="T25" fmla="*/ 0 h 82"/>
                  <a:gd name="T26" fmla="*/ 75 w 119"/>
                  <a:gd name="T27" fmla="*/ 0 h 82"/>
                  <a:gd name="T28" fmla="*/ 75 w 119"/>
                  <a:gd name="T29" fmla="*/ 13 h 82"/>
                  <a:gd name="T30" fmla="*/ 94 w 119"/>
                  <a:gd name="T31" fmla="*/ 19 h 82"/>
                  <a:gd name="T32" fmla="*/ 106 w 119"/>
                  <a:gd name="T33" fmla="*/ 32 h 82"/>
                  <a:gd name="T34" fmla="*/ 119 w 119"/>
                  <a:gd name="T35" fmla="*/ 5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9" h="82">
                    <a:moveTo>
                      <a:pt x="119" y="50"/>
                    </a:moveTo>
                    <a:lnTo>
                      <a:pt x="106" y="50"/>
                    </a:lnTo>
                    <a:lnTo>
                      <a:pt x="94" y="63"/>
                    </a:lnTo>
                    <a:lnTo>
                      <a:pt x="75" y="63"/>
                    </a:lnTo>
                    <a:lnTo>
                      <a:pt x="69" y="82"/>
                    </a:lnTo>
                    <a:lnTo>
                      <a:pt x="50" y="82"/>
                    </a:lnTo>
                    <a:lnTo>
                      <a:pt x="50" y="57"/>
                    </a:lnTo>
                    <a:lnTo>
                      <a:pt x="38" y="44"/>
                    </a:lnTo>
                    <a:lnTo>
                      <a:pt x="25" y="50"/>
                    </a:lnTo>
                    <a:lnTo>
                      <a:pt x="0" y="38"/>
                    </a:lnTo>
                    <a:lnTo>
                      <a:pt x="6" y="25"/>
                    </a:lnTo>
                    <a:lnTo>
                      <a:pt x="50" y="25"/>
                    </a:lnTo>
                    <a:lnTo>
                      <a:pt x="56" y="0"/>
                    </a:lnTo>
                    <a:lnTo>
                      <a:pt x="75" y="0"/>
                    </a:lnTo>
                    <a:lnTo>
                      <a:pt x="75" y="13"/>
                    </a:lnTo>
                    <a:lnTo>
                      <a:pt x="94" y="19"/>
                    </a:lnTo>
                    <a:lnTo>
                      <a:pt x="106" y="32"/>
                    </a:lnTo>
                    <a:lnTo>
                      <a:pt x="119" y="50"/>
                    </a:ln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7" name="Freeform 59">
                <a:extLst>
                  <a:ext uri="{FF2B5EF4-FFF2-40B4-BE49-F238E27FC236}">
                    <a16:creationId xmlns:a16="http://schemas.microsoft.com/office/drawing/2014/main" id="{5FB83F58-DD21-4533-91CB-5FA436116029}"/>
                  </a:ext>
                </a:extLst>
              </p:cNvPr>
              <p:cNvSpPr>
                <a:spLocks/>
              </p:cNvSpPr>
              <p:nvPr/>
            </p:nvSpPr>
            <p:spPr bwMode="auto">
              <a:xfrm>
                <a:off x="4161" y="1224"/>
                <a:ext cx="19" cy="31"/>
              </a:xfrm>
              <a:custGeom>
                <a:avLst/>
                <a:gdLst>
                  <a:gd name="T0" fmla="*/ 19 w 19"/>
                  <a:gd name="T1" fmla="*/ 6 h 31"/>
                  <a:gd name="T2" fmla="*/ 0 w 19"/>
                  <a:gd name="T3" fmla="*/ 0 h 31"/>
                  <a:gd name="T4" fmla="*/ 0 w 19"/>
                  <a:gd name="T5" fmla="*/ 18 h 31"/>
                  <a:gd name="T6" fmla="*/ 6 w 19"/>
                  <a:gd name="T7" fmla="*/ 31 h 31"/>
                  <a:gd name="T8" fmla="*/ 19 w 19"/>
                  <a:gd name="T9" fmla="*/ 31 h 31"/>
                  <a:gd name="T10" fmla="*/ 19 w 19"/>
                  <a:gd name="T11" fmla="*/ 6 h 31"/>
                </a:gdLst>
                <a:ahLst/>
                <a:cxnLst>
                  <a:cxn ang="0">
                    <a:pos x="T0" y="T1"/>
                  </a:cxn>
                  <a:cxn ang="0">
                    <a:pos x="T2" y="T3"/>
                  </a:cxn>
                  <a:cxn ang="0">
                    <a:pos x="T4" y="T5"/>
                  </a:cxn>
                  <a:cxn ang="0">
                    <a:pos x="T6" y="T7"/>
                  </a:cxn>
                  <a:cxn ang="0">
                    <a:pos x="T8" y="T9"/>
                  </a:cxn>
                  <a:cxn ang="0">
                    <a:pos x="T10" y="T11"/>
                  </a:cxn>
                </a:cxnLst>
                <a:rect l="0" t="0" r="r" b="b"/>
                <a:pathLst>
                  <a:path w="19" h="31">
                    <a:moveTo>
                      <a:pt x="19" y="6"/>
                    </a:moveTo>
                    <a:lnTo>
                      <a:pt x="0" y="0"/>
                    </a:lnTo>
                    <a:lnTo>
                      <a:pt x="0" y="18"/>
                    </a:lnTo>
                    <a:lnTo>
                      <a:pt x="6" y="31"/>
                    </a:lnTo>
                    <a:lnTo>
                      <a:pt x="19" y="31"/>
                    </a:lnTo>
                    <a:lnTo>
                      <a:pt x="19" y="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60">
                <a:extLst>
                  <a:ext uri="{FF2B5EF4-FFF2-40B4-BE49-F238E27FC236}">
                    <a16:creationId xmlns:a16="http://schemas.microsoft.com/office/drawing/2014/main" id="{B2C3AB74-3D71-4585-8D3F-76F738FFA8A2}"/>
                  </a:ext>
                </a:extLst>
              </p:cNvPr>
              <p:cNvSpPr>
                <a:spLocks/>
              </p:cNvSpPr>
              <p:nvPr/>
            </p:nvSpPr>
            <p:spPr bwMode="auto">
              <a:xfrm>
                <a:off x="4161" y="1224"/>
                <a:ext cx="19" cy="31"/>
              </a:xfrm>
              <a:custGeom>
                <a:avLst/>
                <a:gdLst>
                  <a:gd name="T0" fmla="*/ 19 w 19"/>
                  <a:gd name="T1" fmla="*/ 6 h 31"/>
                  <a:gd name="T2" fmla="*/ 0 w 19"/>
                  <a:gd name="T3" fmla="*/ 0 h 31"/>
                  <a:gd name="T4" fmla="*/ 0 w 19"/>
                  <a:gd name="T5" fmla="*/ 18 h 31"/>
                  <a:gd name="T6" fmla="*/ 6 w 19"/>
                  <a:gd name="T7" fmla="*/ 31 h 31"/>
                  <a:gd name="T8" fmla="*/ 19 w 19"/>
                  <a:gd name="T9" fmla="*/ 31 h 31"/>
                  <a:gd name="T10" fmla="*/ 19 w 19"/>
                  <a:gd name="T11" fmla="*/ 6 h 31"/>
                </a:gdLst>
                <a:ahLst/>
                <a:cxnLst>
                  <a:cxn ang="0">
                    <a:pos x="T0" y="T1"/>
                  </a:cxn>
                  <a:cxn ang="0">
                    <a:pos x="T2" y="T3"/>
                  </a:cxn>
                  <a:cxn ang="0">
                    <a:pos x="T4" y="T5"/>
                  </a:cxn>
                  <a:cxn ang="0">
                    <a:pos x="T6" y="T7"/>
                  </a:cxn>
                  <a:cxn ang="0">
                    <a:pos x="T8" y="T9"/>
                  </a:cxn>
                  <a:cxn ang="0">
                    <a:pos x="T10" y="T11"/>
                  </a:cxn>
                </a:cxnLst>
                <a:rect l="0" t="0" r="r" b="b"/>
                <a:pathLst>
                  <a:path w="19" h="31">
                    <a:moveTo>
                      <a:pt x="19" y="6"/>
                    </a:moveTo>
                    <a:lnTo>
                      <a:pt x="0" y="0"/>
                    </a:lnTo>
                    <a:lnTo>
                      <a:pt x="0" y="18"/>
                    </a:lnTo>
                    <a:lnTo>
                      <a:pt x="6" y="31"/>
                    </a:lnTo>
                    <a:lnTo>
                      <a:pt x="19" y="31"/>
                    </a:lnTo>
                    <a:lnTo>
                      <a:pt x="19" y="6"/>
                    </a:ln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 name="Freeform 61">
                <a:extLst>
                  <a:ext uri="{FF2B5EF4-FFF2-40B4-BE49-F238E27FC236}">
                    <a16:creationId xmlns:a16="http://schemas.microsoft.com/office/drawing/2014/main" id="{63BC9461-40AA-41DA-9D6B-18C3C9F9E14C}"/>
                  </a:ext>
                </a:extLst>
              </p:cNvPr>
              <p:cNvSpPr>
                <a:spLocks/>
              </p:cNvSpPr>
              <p:nvPr/>
            </p:nvSpPr>
            <p:spPr bwMode="auto">
              <a:xfrm>
                <a:off x="4018" y="1242"/>
                <a:ext cx="131" cy="144"/>
              </a:xfrm>
              <a:custGeom>
                <a:avLst/>
                <a:gdLst>
                  <a:gd name="T0" fmla="*/ 12 w 131"/>
                  <a:gd name="T1" fmla="*/ 113 h 144"/>
                  <a:gd name="T2" fmla="*/ 12 w 131"/>
                  <a:gd name="T3" fmla="*/ 132 h 144"/>
                  <a:gd name="T4" fmla="*/ 24 w 131"/>
                  <a:gd name="T5" fmla="*/ 144 h 144"/>
                  <a:gd name="T6" fmla="*/ 43 w 131"/>
                  <a:gd name="T7" fmla="*/ 113 h 144"/>
                  <a:gd name="T8" fmla="*/ 43 w 131"/>
                  <a:gd name="T9" fmla="*/ 88 h 144"/>
                  <a:gd name="T10" fmla="*/ 62 w 131"/>
                  <a:gd name="T11" fmla="*/ 82 h 144"/>
                  <a:gd name="T12" fmla="*/ 106 w 131"/>
                  <a:gd name="T13" fmla="*/ 69 h 144"/>
                  <a:gd name="T14" fmla="*/ 131 w 131"/>
                  <a:gd name="T15" fmla="*/ 44 h 144"/>
                  <a:gd name="T16" fmla="*/ 124 w 131"/>
                  <a:gd name="T17" fmla="*/ 26 h 144"/>
                  <a:gd name="T18" fmla="*/ 112 w 131"/>
                  <a:gd name="T19" fmla="*/ 0 h 144"/>
                  <a:gd name="T20" fmla="*/ 99 w 131"/>
                  <a:gd name="T21" fmla="*/ 7 h 144"/>
                  <a:gd name="T22" fmla="*/ 56 w 131"/>
                  <a:gd name="T23" fmla="*/ 7 h 144"/>
                  <a:gd name="T24" fmla="*/ 49 w 131"/>
                  <a:gd name="T25" fmla="*/ 19 h 144"/>
                  <a:gd name="T26" fmla="*/ 18 w 131"/>
                  <a:gd name="T27" fmla="*/ 19 h 144"/>
                  <a:gd name="T28" fmla="*/ 6 w 131"/>
                  <a:gd name="T29" fmla="*/ 26 h 144"/>
                  <a:gd name="T30" fmla="*/ 18 w 131"/>
                  <a:gd name="T31" fmla="*/ 44 h 144"/>
                  <a:gd name="T32" fmla="*/ 0 w 131"/>
                  <a:gd name="T33" fmla="*/ 57 h 144"/>
                  <a:gd name="T34" fmla="*/ 0 w 131"/>
                  <a:gd name="T35" fmla="*/ 76 h 144"/>
                  <a:gd name="T36" fmla="*/ 12 w 131"/>
                  <a:gd name="T37" fmla="*/ 76 h 144"/>
                  <a:gd name="T38" fmla="*/ 29 w 131"/>
                  <a:gd name="T39" fmla="*/ 90 h 144"/>
                  <a:gd name="T40" fmla="*/ 12 w 131"/>
                  <a:gd name="T41" fmla="*/ 11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1" h="144">
                    <a:moveTo>
                      <a:pt x="12" y="113"/>
                    </a:moveTo>
                    <a:lnTo>
                      <a:pt x="12" y="132"/>
                    </a:lnTo>
                    <a:lnTo>
                      <a:pt x="24" y="144"/>
                    </a:lnTo>
                    <a:lnTo>
                      <a:pt x="43" y="113"/>
                    </a:lnTo>
                    <a:lnTo>
                      <a:pt x="43" y="88"/>
                    </a:lnTo>
                    <a:lnTo>
                      <a:pt x="62" y="82"/>
                    </a:lnTo>
                    <a:lnTo>
                      <a:pt x="106" y="69"/>
                    </a:lnTo>
                    <a:lnTo>
                      <a:pt x="131" y="44"/>
                    </a:lnTo>
                    <a:lnTo>
                      <a:pt x="124" y="26"/>
                    </a:lnTo>
                    <a:lnTo>
                      <a:pt x="112" y="0"/>
                    </a:lnTo>
                    <a:lnTo>
                      <a:pt x="99" y="7"/>
                    </a:lnTo>
                    <a:lnTo>
                      <a:pt x="56" y="7"/>
                    </a:lnTo>
                    <a:lnTo>
                      <a:pt x="49" y="19"/>
                    </a:lnTo>
                    <a:lnTo>
                      <a:pt x="18" y="19"/>
                    </a:lnTo>
                    <a:lnTo>
                      <a:pt x="6" y="26"/>
                    </a:lnTo>
                    <a:lnTo>
                      <a:pt x="18" y="44"/>
                    </a:lnTo>
                    <a:lnTo>
                      <a:pt x="0" y="57"/>
                    </a:lnTo>
                    <a:lnTo>
                      <a:pt x="0" y="76"/>
                    </a:lnTo>
                    <a:lnTo>
                      <a:pt x="12" y="76"/>
                    </a:lnTo>
                    <a:lnTo>
                      <a:pt x="29" y="90"/>
                    </a:lnTo>
                    <a:lnTo>
                      <a:pt x="12" y="1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62">
                <a:extLst>
                  <a:ext uri="{FF2B5EF4-FFF2-40B4-BE49-F238E27FC236}">
                    <a16:creationId xmlns:a16="http://schemas.microsoft.com/office/drawing/2014/main" id="{8210008C-325E-4E47-B5AC-204DACAACCC9}"/>
                  </a:ext>
                </a:extLst>
              </p:cNvPr>
              <p:cNvSpPr>
                <a:spLocks/>
              </p:cNvSpPr>
              <p:nvPr/>
            </p:nvSpPr>
            <p:spPr bwMode="auto">
              <a:xfrm>
                <a:off x="4018" y="1242"/>
                <a:ext cx="131" cy="144"/>
              </a:xfrm>
              <a:custGeom>
                <a:avLst/>
                <a:gdLst>
                  <a:gd name="T0" fmla="*/ 12 w 131"/>
                  <a:gd name="T1" fmla="*/ 113 h 144"/>
                  <a:gd name="T2" fmla="*/ 12 w 131"/>
                  <a:gd name="T3" fmla="*/ 132 h 144"/>
                  <a:gd name="T4" fmla="*/ 24 w 131"/>
                  <a:gd name="T5" fmla="*/ 144 h 144"/>
                  <a:gd name="T6" fmla="*/ 43 w 131"/>
                  <a:gd name="T7" fmla="*/ 113 h 144"/>
                  <a:gd name="T8" fmla="*/ 43 w 131"/>
                  <a:gd name="T9" fmla="*/ 88 h 144"/>
                  <a:gd name="T10" fmla="*/ 62 w 131"/>
                  <a:gd name="T11" fmla="*/ 82 h 144"/>
                  <a:gd name="T12" fmla="*/ 106 w 131"/>
                  <a:gd name="T13" fmla="*/ 69 h 144"/>
                  <a:gd name="T14" fmla="*/ 131 w 131"/>
                  <a:gd name="T15" fmla="*/ 44 h 144"/>
                  <a:gd name="T16" fmla="*/ 124 w 131"/>
                  <a:gd name="T17" fmla="*/ 26 h 144"/>
                  <a:gd name="T18" fmla="*/ 112 w 131"/>
                  <a:gd name="T19" fmla="*/ 0 h 144"/>
                  <a:gd name="T20" fmla="*/ 99 w 131"/>
                  <a:gd name="T21" fmla="*/ 7 h 144"/>
                  <a:gd name="T22" fmla="*/ 56 w 131"/>
                  <a:gd name="T23" fmla="*/ 7 h 144"/>
                  <a:gd name="T24" fmla="*/ 49 w 131"/>
                  <a:gd name="T25" fmla="*/ 19 h 144"/>
                  <a:gd name="T26" fmla="*/ 18 w 131"/>
                  <a:gd name="T27" fmla="*/ 19 h 144"/>
                  <a:gd name="T28" fmla="*/ 6 w 131"/>
                  <a:gd name="T29" fmla="*/ 26 h 144"/>
                  <a:gd name="T30" fmla="*/ 18 w 131"/>
                  <a:gd name="T31" fmla="*/ 44 h 144"/>
                  <a:gd name="T32" fmla="*/ 0 w 131"/>
                  <a:gd name="T33" fmla="*/ 57 h 144"/>
                  <a:gd name="T34" fmla="*/ 0 w 131"/>
                  <a:gd name="T35" fmla="*/ 76 h 144"/>
                  <a:gd name="T36" fmla="*/ 12 w 131"/>
                  <a:gd name="T37" fmla="*/ 76 h 144"/>
                  <a:gd name="T38" fmla="*/ 29 w 131"/>
                  <a:gd name="T39" fmla="*/ 90 h 144"/>
                  <a:gd name="T40" fmla="*/ 12 w 131"/>
                  <a:gd name="T41" fmla="*/ 11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1" h="144">
                    <a:moveTo>
                      <a:pt x="12" y="113"/>
                    </a:moveTo>
                    <a:lnTo>
                      <a:pt x="12" y="132"/>
                    </a:lnTo>
                    <a:lnTo>
                      <a:pt x="24" y="144"/>
                    </a:lnTo>
                    <a:lnTo>
                      <a:pt x="43" y="113"/>
                    </a:lnTo>
                    <a:lnTo>
                      <a:pt x="43" y="88"/>
                    </a:lnTo>
                    <a:lnTo>
                      <a:pt x="62" y="82"/>
                    </a:lnTo>
                    <a:lnTo>
                      <a:pt x="106" y="69"/>
                    </a:lnTo>
                    <a:lnTo>
                      <a:pt x="131" y="44"/>
                    </a:lnTo>
                    <a:lnTo>
                      <a:pt x="124" y="26"/>
                    </a:lnTo>
                    <a:lnTo>
                      <a:pt x="112" y="0"/>
                    </a:lnTo>
                    <a:lnTo>
                      <a:pt x="99" y="7"/>
                    </a:lnTo>
                    <a:lnTo>
                      <a:pt x="56" y="7"/>
                    </a:lnTo>
                    <a:lnTo>
                      <a:pt x="49" y="19"/>
                    </a:lnTo>
                    <a:lnTo>
                      <a:pt x="18" y="19"/>
                    </a:lnTo>
                    <a:lnTo>
                      <a:pt x="6" y="26"/>
                    </a:lnTo>
                    <a:lnTo>
                      <a:pt x="18" y="44"/>
                    </a:lnTo>
                    <a:lnTo>
                      <a:pt x="0" y="57"/>
                    </a:lnTo>
                    <a:lnTo>
                      <a:pt x="0" y="76"/>
                    </a:lnTo>
                    <a:lnTo>
                      <a:pt x="12" y="76"/>
                    </a:lnTo>
                    <a:lnTo>
                      <a:pt x="29" y="90"/>
                    </a:lnTo>
                    <a:lnTo>
                      <a:pt x="12" y="113"/>
                    </a:ln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 name="Freeform 63">
                <a:extLst>
                  <a:ext uri="{FF2B5EF4-FFF2-40B4-BE49-F238E27FC236}">
                    <a16:creationId xmlns:a16="http://schemas.microsoft.com/office/drawing/2014/main" id="{9D954F11-C522-45B2-B4B8-72AA0681C5BB}"/>
                  </a:ext>
                </a:extLst>
              </p:cNvPr>
              <p:cNvSpPr>
                <a:spLocks/>
              </p:cNvSpPr>
              <p:nvPr/>
            </p:nvSpPr>
            <p:spPr bwMode="auto">
              <a:xfrm>
                <a:off x="3603" y="1368"/>
                <a:ext cx="138" cy="227"/>
              </a:xfrm>
              <a:custGeom>
                <a:avLst/>
                <a:gdLst>
                  <a:gd name="T0" fmla="*/ 138 w 138"/>
                  <a:gd name="T1" fmla="*/ 18 h 227"/>
                  <a:gd name="T2" fmla="*/ 100 w 138"/>
                  <a:gd name="T3" fmla="*/ 56 h 227"/>
                  <a:gd name="T4" fmla="*/ 82 w 138"/>
                  <a:gd name="T5" fmla="*/ 56 h 227"/>
                  <a:gd name="T6" fmla="*/ 69 w 138"/>
                  <a:gd name="T7" fmla="*/ 108 h 227"/>
                  <a:gd name="T8" fmla="*/ 94 w 138"/>
                  <a:gd name="T9" fmla="*/ 121 h 227"/>
                  <a:gd name="T10" fmla="*/ 69 w 138"/>
                  <a:gd name="T11" fmla="*/ 139 h 227"/>
                  <a:gd name="T12" fmla="*/ 69 w 138"/>
                  <a:gd name="T13" fmla="*/ 164 h 227"/>
                  <a:gd name="T14" fmla="*/ 44 w 138"/>
                  <a:gd name="T15" fmla="*/ 177 h 227"/>
                  <a:gd name="T16" fmla="*/ 32 w 138"/>
                  <a:gd name="T17" fmla="*/ 221 h 227"/>
                  <a:gd name="T18" fmla="*/ 13 w 138"/>
                  <a:gd name="T19" fmla="*/ 227 h 227"/>
                  <a:gd name="T20" fmla="*/ 0 w 138"/>
                  <a:gd name="T21" fmla="*/ 215 h 227"/>
                  <a:gd name="T22" fmla="*/ 19 w 138"/>
                  <a:gd name="T23" fmla="*/ 189 h 227"/>
                  <a:gd name="T24" fmla="*/ 7 w 138"/>
                  <a:gd name="T25" fmla="*/ 158 h 227"/>
                  <a:gd name="T26" fmla="*/ 19 w 138"/>
                  <a:gd name="T27" fmla="*/ 133 h 227"/>
                  <a:gd name="T28" fmla="*/ 7 w 138"/>
                  <a:gd name="T29" fmla="*/ 102 h 227"/>
                  <a:gd name="T30" fmla="*/ 13 w 138"/>
                  <a:gd name="T31" fmla="*/ 77 h 227"/>
                  <a:gd name="T32" fmla="*/ 75 w 138"/>
                  <a:gd name="T33" fmla="*/ 18 h 227"/>
                  <a:gd name="T34" fmla="*/ 113 w 138"/>
                  <a:gd name="T35"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8" h="227">
                    <a:moveTo>
                      <a:pt x="138" y="18"/>
                    </a:moveTo>
                    <a:lnTo>
                      <a:pt x="100" y="56"/>
                    </a:lnTo>
                    <a:lnTo>
                      <a:pt x="82" y="56"/>
                    </a:lnTo>
                    <a:lnTo>
                      <a:pt x="69" y="108"/>
                    </a:lnTo>
                    <a:lnTo>
                      <a:pt x="94" y="121"/>
                    </a:lnTo>
                    <a:lnTo>
                      <a:pt x="69" y="139"/>
                    </a:lnTo>
                    <a:lnTo>
                      <a:pt x="69" y="164"/>
                    </a:lnTo>
                    <a:lnTo>
                      <a:pt x="44" y="177"/>
                    </a:lnTo>
                    <a:lnTo>
                      <a:pt x="32" y="221"/>
                    </a:lnTo>
                    <a:lnTo>
                      <a:pt x="13" y="227"/>
                    </a:lnTo>
                    <a:lnTo>
                      <a:pt x="0" y="215"/>
                    </a:lnTo>
                    <a:lnTo>
                      <a:pt x="19" y="189"/>
                    </a:lnTo>
                    <a:lnTo>
                      <a:pt x="7" y="158"/>
                    </a:lnTo>
                    <a:lnTo>
                      <a:pt x="19" y="133"/>
                    </a:lnTo>
                    <a:lnTo>
                      <a:pt x="7" y="102"/>
                    </a:lnTo>
                    <a:lnTo>
                      <a:pt x="13" y="77"/>
                    </a:lnTo>
                    <a:lnTo>
                      <a:pt x="75" y="18"/>
                    </a:lnTo>
                    <a:lnTo>
                      <a:pt x="113" y="0"/>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2" name="Line 64">
                <a:extLst>
                  <a:ext uri="{FF2B5EF4-FFF2-40B4-BE49-F238E27FC236}">
                    <a16:creationId xmlns:a16="http://schemas.microsoft.com/office/drawing/2014/main" id="{FEE40026-7DDF-4ED3-853A-38A22EF277E1}"/>
                  </a:ext>
                </a:extLst>
              </p:cNvPr>
              <p:cNvSpPr>
                <a:spLocks noChangeShapeType="1"/>
              </p:cNvSpPr>
              <p:nvPr/>
            </p:nvSpPr>
            <p:spPr bwMode="auto">
              <a:xfrm>
                <a:off x="3853" y="923"/>
                <a:ext cx="6" cy="19"/>
              </a:xfrm>
              <a:prstGeom prst="line">
                <a:avLst/>
              </a:prstGeom>
              <a:noFill/>
              <a:ln w="19050" cap="rnd">
                <a:solidFill>
                  <a:srgbClr val="C4BEC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 name="Freeform 65">
                <a:extLst>
                  <a:ext uri="{FF2B5EF4-FFF2-40B4-BE49-F238E27FC236}">
                    <a16:creationId xmlns:a16="http://schemas.microsoft.com/office/drawing/2014/main" id="{A95F67D8-739C-4A9A-9A02-CB943485259D}"/>
                  </a:ext>
                </a:extLst>
              </p:cNvPr>
              <p:cNvSpPr>
                <a:spLocks/>
              </p:cNvSpPr>
              <p:nvPr/>
            </p:nvSpPr>
            <p:spPr bwMode="auto">
              <a:xfrm>
                <a:off x="3760" y="854"/>
                <a:ext cx="87" cy="94"/>
              </a:xfrm>
              <a:custGeom>
                <a:avLst/>
                <a:gdLst>
                  <a:gd name="T0" fmla="*/ 74 w 87"/>
                  <a:gd name="T1" fmla="*/ 94 h 94"/>
                  <a:gd name="T2" fmla="*/ 49 w 87"/>
                  <a:gd name="T3" fmla="*/ 76 h 94"/>
                  <a:gd name="T4" fmla="*/ 24 w 87"/>
                  <a:gd name="T5" fmla="*/ 63 h 94"/>
                  <a:gd name="T6" fmla="*/ 18 w 87"/>
                  <a:gd name="T7" fmla="*/ 44 h 94"/>
                  <a:gd name="T8" fmla="*/ 0 w 87"/>
                  <a:gd name="T9" fmla="*/ 44 h 94"/>
                  <a:gd name="T10" fmla="*/ 6 w 87"/>
                  <a:gd name="T11" fmla="*/ 19 h 94"/>
                  <a:gd name="T12" fmla="*/ 24 w 87"/>
                  <a:gd name="T13" fmla="*/ 19 h 94"/>
                  <a:gd name="T14" fmla="*/ 24 w 87"/>
                  <a:gd name="T15" fmla="*/ 7 h 94"/>
                  <a:gd name="T16" fmla="*/ 43 w 87"/>
                  <a:gd name="T17" fmla="*/ 0 h 94"/>
                  <a:gd name="T18" fmla="*/ 68 w 87"/>
                  <a:gd name="T19" fmla="*/ 7 h 94"/>
                  <a:gd name="T20" fmla="*/ 87 w 87"/>
                  <a:gd name="T21" fmla="*/ 44 h 94"/>
                  <a:gd name="T22" fmla="*/ 68 w 87"/>
                  <a:gd name="T23" fmla="*/ 5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 h="94">
                    <a:moveTo>
                      <a:pt x="74" y="94"/>
                    </a:moveTo>
                    <a:lnTo>
                      <a:pt x="49" y="76"/>
                    </a:lnTo>
                    <a:lnTo>
                      <a:pt x="24" y="63"/>
                    </a:lnTo>
                    <a:lnTo>
                      <a:pt x="18" y="44"/>
                    </a:lnTo>
                    <a:lnTo>
                      <a:pt x="0" y="44"/>
                    </a:lnTo>
                    <a:lnTo>
                      <a:pt x="6" y="19"/>
                    </a:lnTo>
                    <a:lnTo>
                      <a:pt x="24" y="19"/>
                    </a:lnTo>
                    <a:lnTo>
                      <a:pt x="24" y="7"/>
                    </a:lnTo>
                    <a:lnTo>
                      <a:pt x="43" y="0"/>
                    </a:lnTo>
                    <a:lnTo>
                      <a:pt x="68" y="7"/>
                    </a:lnTo>
                    <a:lnTo>
                      <a:pt x="87" y="44"/>
                    </a:lnTo>
                    <a:lnTo>
                      <a:pt x="68" y="51"/>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4" name="Line 66">
                <a:extLst>
                  <a:ext uri="{FF2B5EF4-FFF2-40B4-BE49-F238E27FC236}">
                    <a16:creationId xmlns:a16="http://schemas.microsoft.com/office/drawing/2014/main" id="{1C2B5180-4837-40DE-9E21-12D6A86CBF06}"/>
                  </a:ext>
                </a:extLst>
              </p:cNvPr>
              <p:cNvSpPr>
                <a:spLocks noChangeShapeType="1"/>
              </p:cNvSpPr>
              <p:nvPr/>
            </p:nvSpPr>
            <p:spPr bwMode="auto">
              <a:xfrm>
                <a:off x="4018" y="898"/>
                <a:ext cx="12" cy="0"/>
              </a:xfrm>
              <a:prstGeom prst="line">
                <a:avLst/>
              </a:prstGeom>
              <a:noFill/>
              <a:ln w="19050" cap="rnd">
                <a:solidFill>
                  <a:srgbClr val="C4BEC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5" name="Freeform 67">
                <a:extLst>
                  <a:ext uri="{FF2B5EF4-FFF2-40B4-BE49-F238E27FC236}">
                    <a16:creationId xmlns:a16="http://schemas.microsoft.com/office/drawing/2014/main" id="{BE4B25B8-DB2C-4DE6-A5D8-F8412C61AFF9}"/>
                  </a:ext>
                </a:extLst>
              </p:cNvPr>
              <p:cNvSpPr>
                <a:spLocks/>
              </p:cNvSpPr>
              <p:nvPr/>
            </p:nvSpPr>
            <p:spPr bwMode="auto">
              <a:xfrm>
                <a:off x="3980" y="898"/>
                <a:ext cx="56" cy="25"/>
              </a:xfrm>
              <a:custGeom>
                <a:avLst/>
                <a:gdLst>
                  <a:gd name="T0" fmla="*/ 56 w 56"/>
                  <a:gd name="T1" fmla="*/ 19 h 25"/>
                  <a:gd name="T2" fmla="*/ 44 w 56"/>
                  <a:gd name="T3" fmla="*/ 25 h 25"/>
                  <a:gd name="T4" fmla="*/ 6 w 56"/>
                  <a:gd name="T5" fmla="*/ 25 h 25"/>
                  <a:gd name="T6" fmla="*/ 0 w 56"/>
                  <a:gd name="T7" fmla="*/ 13 h 25"/>
                  <a:gd name="T8" fmla="*/ 19 w 56"/>
                  <a:gd name="T9" fmla="*/ 0 h 25"/>
                </a:gdLst>
                <a:ahLst/>
                <a:cxnLst>
                  <a:cxn ang="0">
                    <a:pos x="T0" y="T1"/>
                  </a:cxn>
                  <a:cxn ang="0">
                    <a:pos x="T2" y="T3"/>
                  </a:cxn>
                  <a:cxn ang="0">
                    <a:pos x="T4" y="T5"/>
                  </a:cxn>
                  <a:cxn ang="0">
                    <a:pos x="T6" y="T7"/>
                  </a:cxn>
                  <a:cxn ang="0">
                    <a:pos x="T8" y="T9"/>
                  </a:cxn>
                </a:cxnLst>
                <a:rect l="0" t="0" r="r" b="b"/>
                <a:pathLst>
                  <a:path w="56" h="25">
                    <a:moveTo>
                      <a:pt x="56" y="19"/>
                    </a:moveTo>
                    <a:lnTo>
                      <a:pt x="44" y="25"/>
                    </a:lnTo>
                    <a:lnTo>
                      <a:pt x="6" y="25"/>
                    </a:lnTo>
                    <a:lnTo>
                      <a:pt x="0" y="13"/>
                    </a:lnTo>
                    <a:lnTo>
                      <a:pt x="19" y="0"/>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6" name="Freeform 68">
                <a:extLst>
                  <a:ext uri="{FF2B5EF4-FFF2-40B4-BE49-F238E27FC236}">
                    <a16:creationId xmlns:a16="http://schemas.microsoft.com/office/drawing/2014/main" id="{67E94E65-4948-4D22-97E9-C8D794B5517B}"/>
                  </a:ext>
                </a:extLst>
              </p:cNvPr>
              <p:cNvSpPr>
                <a:spLocks/>
              </p:cNvSpPr>
              <p:nvPr/>
            </p:nvSpPr>
            <p:spPr bwMode="auto">
              <a:xfrm>
                <a:off x="3304" y="396"/>
                <a:ext cx="406" cy="1416"/>
              </a:xfrm>
              <a:custGeom>
                <a:avLst/>
                <a:gdLst>
                  <a:gd name="T0" fmla="*/ 256 w 406"/>
                  <a:gd name="T1" fmla="*/ 0 h 1416"/>
                  <a:gd name="T2" fmla="*/ 231 w 406"/>
                  <a:gd name="T3" fmla="*/ 25 h 1416"/>
                  <a:gd name="T4" fmla="*/ 231 w 406"/>
                  <a:gd name="T5" fmla="*/ 100 h 1416"/>
                  <a:gd name="T6" fmla="*/ 193 w 406"/>
                  <a:gd name="T7" fmla="*/ 187 h 1416"/>
                  <a:gd name="T8" fmla="*/ 206 w 406"/>
                  <a:gd name="T9" fmla="*/ 258 h 1416"/>
                  <a:gd name="T10" fmla="*/ 193 w 406"/>
                  <a:gd name="T11" fmla="*/ 365 h 1416"/>
                  <a:gd name="T12" fmla="*/ 250 w 406"/>
                  <a:gd name="T13" fmla="*/ 440 h 1416"/>
                  <a:gd name="T14" fmla="*/ 293 w 406"/>
                  <a:gd name="T15" fmla="*/ 446 h 1416"/>
                  <a:gd name="T16" fmla="*/ 381 w 406"/>
                  <a:gd name="T17" fmla="*/ 521 h 1416"/>
                  <a:gd name="T18" fmla="*/ 406 w 406"/>
                  <a:gd name="T19" fmla="*/ 590 h 1416"/>
                  <a:gd name="T20" fmla="*/ 337 w 406"/>
                  <a:gd name="T21" fmla="*/ 665 h 1416"/>
                  <a:gd name="T22" fmla="*/ 374 w 406"/>
                  <a:gd name="T23" fmla="*/ 703 h 1416"/>
                  <a:gd name="T24" fmla="*/ 349 w 406"/>
                  <a:gd name="T25" fmla="*/ 721 h 1416"/>
                  <a:gd name="T26" fmla="*/ 324 w 406"/>
                  <a:gd name="T27" fmla="*/ 715 h 1416"/>
                  <a:gd name="T28" fmla="*/ 324 w 406"/>
                  <a:gd name="T29" fmla="*/ 753 h 1416"/>
                  <a:gd name="T30" fmla="*/ 275 w 406"/>
                  <a:gd name="T31" fmla="*/ 803 h 1416"/>
                  <a:gd name="T32" fmla="*/ 262 w 406"/>
                  <a:gd name="T33" fmla="*/ 759 h 1416"/>
                  <a:gd name="T34" fmla="*/ 162 w 406"/>
                  <a:gd name="T35" fmla="*/ 878 h 1416"/>
                  <a:gd name="T36" fmla="*/ 131 w 406"/>
                  <a:gd name="T37" fmla="*/ 1122 h 1416"/>
                  <a:gd name="T38" fmla="*/ 62 w 406"/>
                  <a:gd name="T39" fmla="*/ 1343 h 1416"/>
                  <a:gd name="T40" fmla="*/ 0 w 406"/>
                  <a:gd name="T41" fmla="*/ 1416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6" h="1416">
                    <a:moveTo>
                      <a:pt x="256" y="0"/>
                    </a:moveTo>
                    <a:lnTo>
                      <a:pt x="231" y="25"/>
                    </a:lnTo>
                    <a:lnTo>
                      <a:pt x="231" y="100"/>
                    </a:lnTo>
                    <a:lnTo>
                      <a:pt x="193" y="187"/>
                    </a:lnTo>
                    <a:lnTo>
                      <a:pt x="206" y="258"/>
                    </a:lnTo>
                    <a:lnTo>
                      <a:pt x="193" y="365"/>
                    </a:lnTo>
                    <a:lnTo>
                      <a:pt x="250" y="440"/>
                    </a:lnTo>
                    <a:lnTo>
                      <a:pt x="293" y="446"/>
                    </a:lnTo>
                    <a:lnTo>
                      <a:pt x="381" y="521"/>
                    </a:lnTo>
                    <a:lnTo>
                      <a:pt x="406" y="590"/>
                    </a:lnTo>
                    <a:lnTo>
                      <a:pt x="337" y="665"/>
                    </a:lnTo>
                    <a:lnTo>
                      <a:pt x="374" y="703"/>
                    </a:lnTo>
                    <a:lnTo>
                      <a:pt x="349" y="721"/>
                    </a:lnTo>
                    <a:lnTo>
                      <a:pt x="324" y="715"/>
                    </a:lnTo>
                    <a:lnTo>
                      <a:pt x="324" y="753"/>
                    </a:lnTo>
                    <a:lnTo>
                      <a:pt x="275" y="803"/>
                    </a:lnTo>
                    <a:lnTo>
                      <a:pt x="262" y="759"/>
                    </a:lnTo>
                    <a:lnTo>
                      <a:pt x="162" y="878"/>
                    </a:lnTo>
                    <a:lnTo>
                      <a:pt x="131" y="1122"/>
                    </a:lnTo>
                    <a:lnTo>
                      <a:pt x="62" y="1343"/>
                    </a:lnTo>
                    <a:lnTo>
                      <a:pt x="0" y="1416"/>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7" name="Freeform 69">
                <a:extLst>
                  <a:ext uri="{FF2B5EF4-FFF2-40B4-BE49-F238E27FC236}">
                    <a16:creationId xmlns:a16="http://schemas.microsoft.com/office/drawing/2014/main" id="{AF4D1F8E-876B-4F13-AC05-C585E127B47A}"/>
                  </a:ext>
                </a:extLst>
              </p:cNvPr>
              <p:cNvSpPr>
                <a:spLocks/>
              </p:cNvSpPr>
              <p:nvPr/>
            </p:nvSpPr>
            <p:spPr bwMode="auto">
              <a:xfrm>
                <a:off x="3416" y="1514"/>
                <a:ext cx="81" cy="219"/>
              </a:xfrm>
              <a:custGeom>
                <a:avLst/>
                <a:gdLst>
                  <a:gd name="T0" fmla="*/ 63 w 81"/>
                  <a:gd name="T1" fmla="*/ 0 h 219"/>
                  <a:gd name="T2" fmla="*/ 0 w 81"/>
                  <a:gd name="T3" fmla="*/ 156 h 219"/>
                  <a:gd name="T4" fmla="*/ 0 w 81"/>
                  <a:gd name="T5" fmla="*/ 181 h 219"/>
                  <a:gd name="T6" fmla="*/ 0 w 81"/>
                  <a:gd name="T7" fmla="*/ 219 h 219"/>
                  <a:gd name="T8" fmla="*/ 19 w 81"/>
                  <a:gd name="T9" fmla="*/ 212 h 219"/>
                  <a:gd name="T10" fmla="*/ 31 w 81"/>
                  <a:gd name="T11" fmla="*/ 181 h 219"/>
                  <a:gd name="T12" fmla="*/ 31 w 81"/>
                  <a:gd name="T13" fmla="*/ 137 h 219"/>
                  <a:gd name="T14" fmla="*/ 63 w 81"/>
                  <a:gd name="T15" fmla="*/ 87 h 219"/>
                  <a:gd name="T16" fmla="*/ 81 w 81"/>
                  <a:gd name="T17" fmla="*/ 2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19">
                    <a:moveTo>
                      <a:pt x="63" y="0"/>
                    </a:moveTo>
                    <a:lnTo>
                      <a:pt x="0" y="156"/>
                    </a:lnTo>
                    <a:lnTo>
                      <a:pt x="0" y="181"/>
                    </a:lnTo>
                    <a:lnTo>
                      <a:pt x="0" y="219"/>
                    </a:lnTo>
                    <a:lnTo>
                      <a:pt x="19" y="212"/>
                    </a:lnTo>
                    <a:lnTo>
                      <a:pt x="31" y="181"/>
                    </a:lnTo>
                    <a:lnTo>
                      <a:pt x="31" y="137"/>
                    </a:lnTo>
                    <a:lnTo>
                      <a:pt x="63" y="87"/>
                    </a:lnTo>
                    <a:lnTo>
                      <a:pt x="81" y="25"/>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8" name="Freeform 70">
                <a:extLst>
                  <a:ext uri="{FF2B5EF4-FFF2-40B4-BE49-F238E27FC236}">
                    <a16:creationId xmlns:a16="http://schemas.microsoft.com/office/drawing/2014/main" id="{26B10774-676A-422E-9E05-A49ACC3728D1}"/>
                  </a:ext>
                </a:extLst>
              </p:cNvPr>
              <p:cNvSpPr>
                <a:spLocks/>
              </p:cNvSpPr>
              <p:nvPr/>
            </p:nvSpPr>
            <p:spPr bwMode="auto">
              <a:xfrm>
                <a:off x="3803" y="1933"/>
                <a:ext cx="146" cy="119"/>
              </a:xfrm>
              <a:custGeom>
                <a:avLst/>
                <a:gdLst>
                  <a:gd name="T0" fmla="*/ 0 w 146"/>
                  <a:gd name="T1" fmla="*/ 119 h 119"/>
                  <a:gd name="T2" fmla="*/ 38 w 146"/>
                  <a:gd name="T3" fmla="*/ 100 h 119"/>
                  <a:gd name="T4" fmla="*/ 6 w 146"/>
                  <a:gd name="T5" fmla="*/ 81 h 119"/>
                  <a:gd name="T6" fmla="*/ 6 w 146"/>
                  <a:gd name="T7" fmla="*/ 44 h 119"/>
                  <a:gd name="T8" fmla="*/ 38 w 146"/>
                  <a:gd name="T9" fmla="*/ 38 h 119"/>
                  <a:gd name="T10" fmla="*/ 133 w 146"/>
                  <a:gd name="T11" fmla="*/ 50 h 119"/>
                  <a:gd name="T12" fmla="*/ 146 w 146"/>
                  <a:gd name="T13" fmla="*/ 31 h 119"/>
                  <a:gd name="T14" fmla="*/ 146 w 146"/>
                  <a:gd name="T15" fmla="*/ 0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119">
                    <a:moveTo>
                      <a:pt x="0" y="119"/>
                    </a:moveTo>
                    <a:lnTo>
                      <a:pt x="38" y="100"/>
                    </a:lnTo>
                    <a:lnTo>
                      <a:pt x="6" y="81"/>
                    </a:lnTo>
                    <a:lnTo>
                      <a:pt x="6" y="44"/>
                    </a:lnTo>
                    <a:lnTo>
                      <a:pt x="38" y="38"/>
                    </a:lnTo>
                    <a:lnTo>
                      <a:pt x="133" y="50"/>
                    </a:lnTo>
                    <a:lnTo>
                      <a:pt x="146" y="31"/>
                    </a:lnTo>
                    <a:lnTo>
                      <a:pt x="146" y="0"/>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9" name="Freeform 71">
                <a:extLst>
                  <a:ext uri="{FF2B5EF4-FFF2-40B4-BE49-F238E27FC236}">
                    <a16:creationId xmlns:a16="http://schemas.microsoft.com/office/drawing/2014/main" id="{39C47AA5-3F9C-4303-AA9D-29985E18D6CF}"/>
                  </a:ext>
                </a:extLst>
              </p:cNvPr>
              <p:cNvSpPr>
                <a:spLocks/>
              </p:cNvSpPr>
              <p:nvPr/>
            </p:nvSpPr>
            <p:spPr bwMode="auto">
              <a:xfrm>
                <a:off x="3474" y="2002"/>
                <a:ext cx="304" cy="81"/>
              </a:xfrm>
              <a:custGeom>
                <a:avLst/>
                <a:gdLst>
                  <a:gd name="T0" fmla="*/ 0 w 304"/>
                  <a:gd name="T1" fmla="*/ 33 h 81"/>
                  <a:gd name="T2" fmla="*/ 42 w 304"/>
                  <a:gd name="T3" fmla="*/ 19 h 81"/>
                  <a:gd name="T4" fmla="*/ 148 w 304"/>
                  <a:gd name="T5" fmla="*/ 0 h 81"/>
                  <a:gd name="T6" fmla="*/ 167 w 304"/>
                  <a:gd name="T7" fmla="*/ 44 h 81"/>
                  <a:gd name="T8" fmla="*/ 204 w 304"/>
                  <a:gd name="T9" fmla="*/ 81 h 81"/>
                  <a:gd name="T10" fmla="*/ 304 w 304"/>
                  <a:gd name="T11" fmla="*/ 81 h 81"/>
                </a:gdLst>
                <a:ahLst/>
                <a:cxnLst>
                  <a:cxn ang="0">
                    <a:pos x="T0" y="T1"/>
                  </a:cxn>
                  <a:cxn ang="0">
                    <a:pos x="T2" y="T3"/>
                  </a:cxn>
                  <a:cxn ang="0">
                    <a:pos x="T4" y="T5"/>
                  </a:cxn>
                  <a:cxn ang="0">
                    <a:pos x="T6" y="T7"/>
                  </a:cxn>
                  <a:cxn ang="0">
                    <a:pos x="T8" y="T9"/>
                  </a:cxn>
                  <a:cxn ang="0">
                    <a:pos x="T10" y="T11"/>
                  </a:cxn>
                </a:cxnLst>
                <a:rect l="0" t="0" r="r" b="b"/>
                <a:pathLst>
                  <a:path w="304" h="81">
                    <a:moveTo>
                      <a:pt x="0" y="33"/>
                    </a:moveTo>
                    <a:lnTo>
                      <a:pt x="42" y="19"/>
                    </a:lnTo>
                    <a:lnTo>
                      <a:pt x="148" y="0"/>
                    </a:lnTo>
                    <a:lnTo>
                      <a:pt x="167" y="44"/>
                    </a:lnTo>
                    <a:lnTo>
                      <a:pt x="204" y="81"/>
                    </a:lnTo>
                    <a:lnTo>
                      <a:pt x="304" y="81"/>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0" name="Freeform 72">
                <a:extLst>
                  <a:ext uri="{FF2B5EF4-FFF2-40B4-BE49-F238E27FC236}">
                    <a16:creationId xmlns:a16="http://schemas.microsoft.com/office/drawing/2014/main" id="{DE4C422F-18C2-45F1-B537-1DF2940398CF}"/>
                  </a:ext>
                </a:extLst>
              </p:cNvPr>
              <p:cNvSpPr>
                <a:spLocks/>
              </p:cNvSpPr>
              <p:nvPr/>
            </p:nvSpPr>
            <p:spPr bwMode="auto">
              <a:xfrm>
                <a:off x="3803" y="2077"/>
                <a:ext cx="314" cy="19"/>
              </a:xfrm>
              <a:custGeom>
                <a:avLst/>
                <a:gdLst>
                  <a:gd name="T0" fmla="*/ 0 w 314"/>
                  <a:gd name="T1" fmla="*/ 0 h 19"/>
                  <a:gd name="T2" fmla="*/ 177 w 314"/>
                  <a:gd name="T3" fmla="*/ 19 h 19"/>
                  <a:gd name="T4" fmla="*/ 314 w 314"/>
                  <a:gd name="T5" fmla="*/ 6 h 19"/>
                </a:gdLst>
                <a:ahLst/>
                <a:cxnLst>
                  <a:cxn ang="0">
                    <a:pos x="T0" y="T1"/>
                  </a:cxn>
                  <a:cxn ang="0">
                    <a:pos x="T2" y="T3"/>
                  </a:cxn>
                  <a:cxn ang="0">
                    <a:pos x="T4" y="T5"/>
                  </a:cxn>
                </a:cxnLst>
                <a:rect l="0" t="0" r="r" b="b"/>
                <a:pathLst>
                  <a:path w="314" h="19">
                    <a:moveTo>
                      <a:pt x="0" y="0"/>
                    </a:moveTo>
                    <a:lnTo>
                      <a:pt x="177" y="19"/>
                    </a:lnTo>
                    <a:lnTo>
                      <a:pt x="314" y="6"/>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1" name="Freeform 73">
                <a:extLst>
                  <a:ext uri="{FF2B5EF4-FFF2-40B4-BE49-F238E27FC236}">
                    <a16:creationId xmlns:a16="http://schemas.microsoft.com/office/drawing/2014/main" id="{93BDA883-EE06-44ED-88E9-5824DEF2037B}"/>
                  </a:ext>
                </a:extLst>
              </p:cNvPr>
              <p:cNvSpPr>
                <a:spLocks/>
              </p:cNvSpPr>
              <p:nvPr/>
            </p:nvSpPr>
            <p:spPr bwMode="auto">
              <a:xfrm>
                <a:off x="4192" y="2158"/>
                <a:ext cx="27" cy="109"/>
              </a:xfrm>
              <a:custGeom>
                <a:avLst/>
                <a:gdLst>
                  <a:gd name="T0" fmla="*/ 0 w 27"/>
                  <a:gd name="T1" fmla="*/ 0 h 109"/>
                  <a:gd name="T2" fmla="*/ 11 w 27"/>
                  <a:gd name="T3" fmla="*/ 57 h 109"/>
                  <a:gd name="T4" fmla="*/ 27 w 27"/>
                  <a:gd name="T5" fmla="*/ 109 h 109"/>
                </a:gdLst>
                <a:ahLst/>
                <a:cxnLst>
                  <a:cxn ang="0">
                    <a:pos x="T0" y="T1"/>
                  </a:cxn>
                  <a:cxn ang="0">
                    <a:pos x="T2" y="T3"/>
                  </a:cxn>
                  <a:cxn ang="0">
                    <a:pos x="T4" y="T5"/>
                  </a:cxn>
                </a:cxnLst>
                <a:rect l="0" t="0" r="r" b="b"/>
                <a:pathLst>
                  <a:path w="27" h="109">
                    <a:moveTo>
                      <a:pt x="0" y="0"/>
                    </a:moveTo>
                    <a:lnTo>
                      <a:pt x="11" y="57"/>
                    </a:lnTo>
                    <a:lnTo>
                      <a:pt x="27" y="109"/>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2" name="Freeform 74">
                <a:extLst>
                  <a:ext uri="{FF2B5EF4-FFF2-40B4-BE49-F238E27FC236}">
                    <a16:creationId xmlns:a16="http://schemas.microsoft.com/office/drawing/2014/main" id="{A4155FFF-2684-4605-89B7-9AFF6E38E594}"/>
                  </a:ext>
                </a:extLst>
              </p:cNvPr>
              <p:cNvSpPr>
                <a:spLocks/>
              </p:cNvSpPr>
              <p:nvPr/>
            </p:nvSpPr>
            <p:spPr bwMode="auto">
              <a:xfrm>
                <a:off x="4710" y="1745"/>
                <a:ext cx="346" cy="190"/>
              </a:xfrm>
              <a:custGeom>
                <a:avLst/>
                <a:gdLst>
                  <a:gd name="T0" fmla="*/ 0 w 346"/>
                  <a:gd name="T1" fmla="*/ 0 h 190"/>
                  <a:gd name="T2" fmla="*/ 59 w 346"/>
                  <a:gd name="T3" fmla="*/ 38 h 190"/>
                  <a:gd name="T4" fmla="*/ 96 w 346"/>
                  <a:gd name="T5" fmla="*/ 25 h 190"/>
                  <a:gd name="T6" fmla="*/ 133 w 346"/>
                  <a:gd name="T7" fmla="*/ 38 h 190"/>
                  <a:gd name="T8" fmla="*/ 121 w 346"/>
                  <a:gd name="T9" fmla="*/ 69 h 190"/>
                  <a:gd name="T10" fmla="*/ 146 w 346"/>
                  <a:gd name="T11" fmla="*/ 88 h 190"/>
                  <a:gd name="T12" fmla="*/ 183 w 346"/>
                  <a:gd name="T13" fmla="*/ 50 h 190"/>
                  <a:gd name="T14" fmla="*/ 252 w 346"/>
                  <a:gd name="T15" fmla="*/ 75 h 190"/>
                  <a:gd name="T16" fmla="*/ 290 w 346"/>
                  <a:gd name="T17" fmla="*/ 100 h 190"/>
                  <a:gd name="T18" fmla="*/ 346 w 346"/>
                  <a:gd name="T19"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 h="190">
                    <a:moveTo>
                      <a:pt x="0" y="0"/>
                    </a:moveTo>
                    <a:lnTo>
                      <a:pt x="59" y="38"/>
                    </a:lnTo>
                    <a:lnTo>
                      <a:pt x="96" y="25"/>
                    </a:lnTo>
                    <a:lnTo>
                      <a:pt x="133" y="38"/>
                    </a:lnTo>
                    <a:lnTo>
                      <a:pt x="121" y="69"/>
                    </a:lnTo>
                    <a:lnTo>
                      <a:pt x="146" y="88"/>
                    </a:lnTo>
                    <a:lnTo>
                      <a:pt x="183" y="50"/>
                    </a:lnTo>
                    <a:lnTo>
                      <a:pt x="252" y="75"/>
                    </a:lnTo>
                    <a:lnTo>
                      <a:pt x="290" y="100"/>
                    </a:lnTo>
                    <a:lnTo>
                      <a:pt x="346" y="190"/>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3" name="Freeform 75">
                <a:extLst>
                  <a:ext uri="{FF2B5EF4-FFF2-40B4-BE49-F238E27FC236}">
                    <a16:creationId xmlns:a16="http://schemas.microsoft.com/office/drawing/2014/main" id="{18656488-92FA-4752-B6B1-FC60C129726D}"/>
                  </a:ext>
                </a:extLst>
              </p:cNvPr>
              <p:cNvSpPr>
                <a:spLocks/>
              </p:cNvSpPr>
              <p:nvPr/>
            </p:nvSpPr>
            <p:spPr bwMode="auto">
              <a:xfrm>
                <a:off x="5634" y="2033"/>
                <a:ext cx="539" cy="338"/>
              </a:xfrm>
              <a:custGeom>
                <a:avLst/>
                <a:gdLst>
                  <a:gd name="T0" fmla="*/ 512 w 539"/>
                  <a:gd name="T1" fmla="*/ 169 h 338"/>
                  <a:gd name="T2" fmla="*/ 539 w 539"/>
                  <a:gd name="T3" fmla="*/ 242 h 338"/>
                  <a:gd name="T4" fmla="*/ 485 w 539"/>
                  <a:gd name="T5" fmla="*/ 307 h 338"/>
                  <a:gd name="T6" fmla="*/ 379 w 539"/>
                  <a:gd name="T7" fmla="*/ 321 h 338"/>
                  <a:gd name="T8" fmla="*/ 256 w 539"/>
                  <a:gd name="T9" fmla="*/ 338 h 338"/>
                  <a:gd name="T10" fmla="*/ 112 w 539"/>
                  <a:gd name="T11" fmla="*/ 286 h 338"/>
                  <a:gd name="T12" fmla="*/ 56 w 539"/>
                  <a:gd name="T13" fmla="*/ 202 h 338"/>
                  <a:gd name="T14" fmla="*/ 0 w 539"/>
                  <a:gd name="T15" fmla="*/ 117 h 338"/>
                  <a:gd name="T16" fmla="*/ 54 w 539"/>
                  <a:gd name="T17" fmla="*/ 36 h 338"/>
                  <a:gd name="T18" fmla="*/ 175 w 539"/>
                  <a:gd name="T19" fmla="*/ 19 h 338"/>
                  <a:gd name="T20" fmla="*/ 298 w 539"/>
                  <a:gd name="T21" fmla="*/ 0 h 338"/>
                  <a:gd name="T22" fmla="*/ 441 w 539"/>
                  <a:gd name="T23" fmla="*/ 54 h 338"/>
                  <a:gd name="T24" fmla="*/ 497 w 539"/>
                  <a:gd name="T25" fmla="*/ 13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9" h="338">
                    <a:moveTo>
                      <a:pt x="512" y="169"/>
                    </a:moveTo>
                    <a:lnTo>
                      <a:pt x="539" y="242"/>
                    </a:lnTo>
                    <a:lnTo>
                      <a:pt x="485" y="307"/>
                    </a:lnTo>
                    <a:lnTo>
                      <a:pt x="379" y="321"/>
                    </a:lnTo>
                    <a:lnTo>
                      <a:pt x="256" y="338"/>
                    </a:lnTo>
                    <a:lnTo>
                      <a:pt x="112" y="286"/>
                    </a:lnTo>
                    <a:lnTo>
                      <a:pt x="56" y="202"/>
                    </a:lnTo>
                    <a:lnTo>
                      <a:pt x="0" y="117"/>
                    </a:lnTo>
                    <a:lnTo>
                      <a:pt x="54" y="36"/>
                    </a:lnTo>
                    <a:lnTo>
                      <a:pt x="175" y="19"/>
                    </a:lnTo>
                    <a:lnTo>
                      <a:pt x="298" y="0"/>
                    </a:lnTo>
                    <a:lnTo>
                      <a:pt x="441" y="54"/>
                    </a:lnTo>
                    <a:lnTo>
                      <a:pt x="497" y="138"/>
                    </a:ln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4" name="Line 76">
                <a:extLst>
                  <a:ext uri="{FF2B5EF4-FFF2-40B4-BE49-F238E27FC236}">
                    <a16:creationId xmlns:a16="http://schemas.microsoft.com/office/drawing/2014/main" id="{A6E11503-6685-45B9-B7B9-A5028DFEBC58}"/>
                  </a:ext>
                </a:extLst>
              </p:cNvPr>
              <p:cNvSpPr>
                <a:spLocks noChangeShapeType="1"/>
              </p:cNvSpPr>
              <p:nvPr/>
            </p:nvSpPr>
            <p:spPr bwMode="auto">
              <a:xfrm>
                <a:off x="4234" y="2359"/>
                <a:ext cx="1585" cy="0"/>
              </a:xfrm>
              <a:prstGeom prst="line">
                <a:avLst/>
              </a:prstGeom>
              <a:noFill/>
              <a:ln w="19050" cap="rnd">
                <a:solidFill>
                  <a:srgbClr val="C4BEC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5" name="Line 77">
                <a:extLst>
                  <a:ext uri="{FF2B5EF4-FFF2-40B4-BE49-F238E27FC236}">
                    <a16:creationId xmlns:a16="http://schemas.microsoft.com/office/drawing/2014/main" id="{8363A3E1-5A88-41B1-AD20-4584D0EB291A}"/>
                  </a:ext>
                </a:extLst>
              </p:cNvPr>
              <p:cNvSpPr>
                <a:spLocks noChangeShapeType="1"/>
              </p:cNvSpPr>
              <p:nvPr/>
            </p:nvSpPr>
            <p:spPr bwMode="auto">
              <a:xfrm>
                <a:off x="5199" y="648"/>
                <a:ext cx="912" cy="1475"/>
              </a:xfrm>
              <a:prstGeom prst="line">
                <a:avLst/>
              </a:prstGeom>
              <a:noFill/>
              <a:ln w="19050" cap="rnd">
                <a:solidFill>
                  <a:srgbClr val="C4BEC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6" name="Freeform 78">
                <a:extLst>
                  <a:ext uri="{FF2B5EF4-FFF2-40B4-BE49-F238E27FC236}">
                    <a16:creationId xmlns:a16="http://schemas.microsoft.com/office/drawing/2014/main" id="{2808813C-12A8-4AB5-BBE6-F4FA1102F2F0}"/>
                  </a:ext>
                </a:extLst>
              </p:cNvPr>
              <p:cNvSpPr>
                <a:spLocks/>
              </p:cNvSpPr>
              <p:nvPr/>
            </p:nvSpPr>
            <p:spPr bwMode="auto">
              <a:xfrm>
                <a:off x="3776" y="2386"/>
                <a:ext cx="541" cy="1944"/>
              </a:xfrm>
              <a:custGeom>
                <a:avLst/>
                <a:gdLst>
                  <a:gd name="T0" fmla="*/ 86 w 260"/>
                  <a:gd name="T1" fmla="*/ 932 h 932"/>
                  <a:gd name="T2" fmla="*/ 157 w 260"/>
                  <a:gd name="T3" fmla="*/ 148 h 932"/>
                  <a:gd name="T4" fmla="*/ 260 w 260"/>
                  <a:gd name="T5" fmla="*/ 0 h 932"/>
                </a:gdLst>
                <a:ahLst/>
                <a:cxnLst>
                  <a:cxn ang="0">
                    <a:pos x="T0" y="T1"/>
                  </a:cxn>
                  <a:cxn ang="0">
                    <a:pos x="T2" y="T3"/>
                  </a:cxn>
                  <a:cxn ang="0">
                    <a:pos x="T4" y="T5"/>
                  </a:cxn>
                </a:cxnLst>
                <a:rect l="0" t="0" r="r" b="b"/>
                <a:pathLst>
                  <a:path w="260" h="932">
                    <a:moveTo>
                      <a:pt x="86" y="932"/>
                    </a:moveTo>
                    <a:cubicBezTo>
                      <a:pt x="0" y="681"/>
                      <a:pt x="17" y="397"/>
                      <a:pt x="157" y="148"/>
                    </a:cubicBezTo>
                    <a:cubicBezTo>
                      <a:pt x="187" y="95"/>
                      <a:pt x="221" y="45"/>
                      <a:pt x="260" y="0"/>
                    </a:cubicBezTo>
                  </a:path>
                </a:pathLst>
              </a:custGeom>
              <a:noFill/>
              <a:ln w="19050" cap="rnd">
                <a:solidFill>
                  <a:srgbClr val="C4BE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87" name="Group 79">
              <a:extLst>
                <a:ext uri="{FF2B5EF4-FFF2-40B4-BE49-F238E27FC236}">
                  <a16:creationId xmlns:a16="http://schemas.microsoft.com/office/drawing/2014/main" id="{88A7418D-9BCD-4659-A4C8-05CDE5DA9CF0}"/>
                </a:ext>
              </a:extLst>
            </p:cNvPr>
            <p:cNvGrpSpPr/>
            <p:nvPr/>
          </p:nvGrpSpPr>
          <p:grpSpPr>
            <a:xfrm>
              <a:off x="5448300" y="887938"/>
              <a:ext cx="4536504" cy="3229784"/>
              <a:chOff x="6001272" y="1033342"/>
              <a:chExt cx="4536504" cy="3229784"/>
            </a:xfrm>
          </p:grpSpPr>
          <p:sp>
            <p:nvSpPr>
              <p:cNvPr id="88" name="TextBox 87">
                <a:extLst>
                  <a:ext uri="{FF2B5EF4-FFF2-40B4-BE49-F238E27FC236}">
                    <a16:creationId xmlns:a16="http://schemas.microsoft.com/office/drawing/2014/main" id="{2014D4EB-0576-486A-B551-921A4468D60F}"/>
                  </a:ext>
                </a:extLst>
              </p:cNvPr>
              <p:cNvSpPr txBox="1"/>
              <p:nvPr/>
            </p:nvSpPr>
            <p:spPr>
              <a:xfrm>
                <a:off x="7556451" y="1033342"/>
                <a:ext cx="733425" cy="184666"/>
              </a:xfrm>
              <a:prstGeom prst="rect">
                <a:avLst/>
              </a:prstGeom>
              <a:noFill/>
            </p:spPr>
            <p:txBody>
              <a:bodyPr wrap="square" lIns="0" tIns="0" rIns="0" bIns="0" rtlCol="0">
                <a:spAutoFit/>
              </a:bodyPr>
              <a:lstStyle/>
              <a:p>
                <a:pPr algn="ctr"/>
                <a:r>
                  <a:rPr lang="en-GB" sz="1200">
                    <a:solidFill>
                      <a:srgbClr val="C4BEC5"/>
                    </a:solidFill>
                  </a:rPr>
                  <a:t>Finland</a:t>
                </a:r>
              </a:p>
            </p:txBody>
          </p:sp>
          <p:sp>
            <p:nvSpPr>
              <p:cNvPr id="89" name="TextBox 88">
                <a:extLst>
                  <a:ext uri="{FF2B5EF4-FFF2-40B4-BE49-F238E27FC236}">
                    <a16:creationId xmlns:a16="http://schemas.microsoft.com/office/drawing/2014/main" id="{0C0995A9-2096-4E9B-AAED-5290F19EE401}"/>
                  </a:ext>
                </a:extLst>
              </p:cNvPr>
              <p:cNvSpPr txBox="1"/>
              <p:nvPr/>
            </p:nvSpPr>
            <p:spPr>
              <a:xfrm>
                <a:off x="8604201" y="2195726"/>
                <a:ext cx="733425" cy="184666"/>
              </a:xfrm>
              <a:prstGeom prst="rect">
                <a:avLst/>
              </a:prstGeom>
              <a:noFill/>
            </p:spPr>
            <p:txBody>
              <a:bodyPr wrap="square" lIns="0" tIns="0" rIns="0" bIns="0" rtlCol="0">
                <a:spAutoFit/>
              </a:bodyPr>
              <a:lstStyle/>
              <a:p>
                <a:pPr algn="ctr"/>
                <a:r>
                  <a:rPr lang="et-EE" sz="1200">
                    <a:solidFill>
                      <a:srgbClr val="C4BEC5"/>
                    </a:solidFill>
                  </a:rPr>
                  <a:t>Russia</a:t>
                </a:r>
                <a:endParaRPr lang="en-GB" sz="1200">
                  <a:solidFill>
                    <a:srgbClr val="C4BEC5"/>
                  </a:solidFill>
                </a:endParaRPr>
              </a:p>
            </p:txBody>
          </p:sp>
          <p:sp>
            <p:nvSpPr>
              <p:cNvPr id="90" name="TextBox 89">
                <a:extLst>
                  <a:ext uri="{FF2B5EF4-FFF2-40B4-BE49-F238E27FC236}">
                    <a16:creationId xmlns:a16="http://schemas.microsoft.com/office/drawing/2014/main" id="{72E2FC13-34B3-4445-9950-CEE09A97D9F7}"/>
                  </a:ext>
                </a:extLst>
              </p:cNvPr>
              <p:cNvSpPr txBox="1"/>
              <p:nvPr/>
            </p:nvSpPr>
            <p:spPr>
              <a:xfrm>
                <a:off x="7641855" y="1961506"/>
                <a:ext cx="733425" cy="184666"/>
              </a:xfrm>
              <a:prstGeom prst="rect">
                <a:avLst/>
              </a:prstGeom>
              <a:noFill/>
            </p:spPr>
            <p:txBody>
              <a:bodyPr wrap="square" lIns="0" tIns="0" rIns="0" bIns="0" rtlCol="0">
                <a:spAutoFit/>
              </a:bodyPr>
              <a:lstStyle/>
              <a:p>
                <a:pPr algn="ctr"/>
                <a:r>
                  <a:rPr lang="en-US" sz="1200" dirty="0">
                    <a:solidFill>
                      <a:srgbClr val="000096"/>
                    </a:solidFill>
                  </a:rPr>
                  <a:t>Estonia</a:t>
                </a:r>
                <a:endParaRPr lang="en-GB" sz="1200" dirty="0">
                  <a:solidFill>
                    <a:srgbClr val="000096"/>
                  </a:solidFill>
                </a:endParaRPr>
              </a:p>
            </p:txBody>
          </p:sp>
          <p:sp>
            <p:nvSpPr>
              <p:cNvPr id="91" name="TextBox 90">
                <a:extLst>
                  <a:ext uri="{FF2B5EF4-FFF2-40B4-BE49-F238E27FC236}">
                    <a16:creationId xmlns:a16="http://schemas.microsoft.com/office/drawing/2014/main" id="{FF5301DE-049D-4AB3-8606-14D50131C7D0}"/>
                  </a:ext>
                </a:extLst>
              </p:cNvPr>
              <p:cNvSpPr txBox="1"/>
              <p:nvPr/>
            </p:nvSpPr>
            <p:spPr>
              <a:xfrm>
                <a:off x="9804351" y="4078460"/>
                <a:ext cx="733425" cy="184666"/>
              </a:xfrm>
              <a:prstGeom prst="rect">
                <a:avLst/>
              </a:prstGeom>
              <a:noFill/>
            </p:spPr>
            <p:txBody>
              <a:bodyPr wrap="square" lIns="0" tIns="0" rIns="0" bIns="0" rtlCol="0">
                <a:spAutoFit/>
              </a:bodyPr>
              <a:lstStyle/>
              <a:p>
                <a:pPr algn="ctr"/>
                <a:r>
                  <a:rPr lang="et-EE" sz="1200">
                    <a:solidFill>
                      <a:srgbClr val="C4BEC5"/>
                    </a:solidFill>
                  </a:rPr>
                  <a:t>Europe</a:t>
                </a:r>
                <a:endParaRPr lang="en-GB" sz="1200">
                  <a:solidFill>
                    <a:srgbClr val="C4BEC5"/>
                  </a:solidFill>
                </a:endParaRPr>
              </a:p>
            </p:txBody>
          </p:sp>
          <p:sp>
            <p:nvSpPr>
              <p:cNvPr id="92" name="TextBox 91">
                <a:extLst>
                  <a:ext uri="{FF2B5EF4-FFF2-40B4-BE49-F238E27FC236}">
                    <a16:creationId xmlns:a16="http://schemas.microsoft.com/office/drawing/2014/main" id="{49A69485-515B-45CF-AA3D-5C958F594CE5}"/>
                  </a:ext>
                </a:extLst>
              </p:cNvPr>
              <p:cNvSpPr txBox="1"/>
              <p:nvPr/>
            </p:nvSpPr>
            <p:spPr>
              <a:xfrm>
                <a:off x="7770610" y="2545542"/>
                <a:ext cx="733425" cy="184666"/>
              </a:xfrm>
              <a:prstGeom prst="rect">
                <a:avLst/>
              </a:prstGeom>
              <a:noFill/>
            </p:spPr>
            <p:txBody>
              <a:bodyPr wrap="square" lIns="0" tIns="0" rIns="0" bIns="0" rtlCol="0">
                <a:spAutoFit/>
              </a:bodyPr>
              <a:lstStyle/>
              <a:p>
                <a:pPr algn="ctr"/>
                <a:r>
                  <a:rPr lang="et-EE" sz="1200">
                    <a:solidFill>
                      <a:srgbClr val="C4BEC5"/>
                    </a:solidFill>
                  </a:rPr>
                  <a:t>Latvia</a:t>
                </a:r>
                <a:endParaRPr lang="en-GB" sz="1200">
                  <a:solidFill>
                    <a:srgbClr val="C4BEC5"/>
                  </a:solidFill>
                </a:endParaRPr>
              </a:p>
            </p:txBody>
          </p:sp>
          <p:sp>
            <p:nvSpPr>
              <p:cNvPr id="93" name="TextBox 92">
                <a:extLst>
                  <a:ext uri="{FF2B5EF4-FFF2-40B4-BE49-F238E27FC236}">
                    <a16:creationId xmlns:a16="http://schemas.microsoft.com/office/drawing/2014/main" id="{9A5321A4-F13A-48BA-B836-241FD7E86783}"/>
                  </a:ext>
                </a:extLst>
              </p:cNvPr>
              <p:cNvSpPr txBox="1"/>
              <p:nvPr/>
            </p:nvSpPr>
            <p:spPr>
              <a:xfrm>
                <a:off x="7370392" y="2964906"/>
                <a:ext cx="831295" cy="209142"/>
              </a:xfrm>
              <a:prstGeom prst="rect">
                <a:avLst/>
              </a:prstGeom>
              <a:noFill/>
            </p:spPr>
            <p:txBody>
              <a:bodyPr wrap="square" lIns="0" tIns="0" rIns="0" bIns="0" rtlCol="0">
                <a:spAutoFit/>
              </a:bodyPr>
              <a:lstStyle/>
              <a:p>
                <a:pPr algn="ctr"/>
                <a:r>
                  <a:rPr lang="et-EE" sz="1200" dirty="0" err="1">
                    <a:solidFill>
                      <a:srgbClr val="C4BEC5"/>
                    </a:solidFill>
                  </a:rPr>
                  <a:t>Lithuania</a:t>
                </a:r>
                <a:endParaRPr lang="en-GB" sz="1200" dirty="0">
                  <a:solidFill>
                    <a:srgbClr val="C4BEC5"/>
                  </a:solidFill>
                </a:endParaRPr>
              </a:p>
            </p:txBody>
          </p:sp>
          <p:sp>
            <p:nvSpPr>
              <p:cNvPr id="94" name="TextBox 93">
                <a:extLst>
                  <a:ext uri="{FF2B5EF4-FFF2-40B4-BE49-F238E27FC236}">
                    <a16:creationId xmlns:a16="http://schemas.microsoft.com/office/drawing/2014/main" id="{8308CF81-92F0-4D7F-9CE0-B58E9264723C}"/>
                  </a:ext>
                </a:extLst>
              </p:cNvPr>
              <p:cNvSpPr txBox="1"/>
              <p:nvPr/>
            </p:nvSpPr>
            <p:spPr>
              <a:xfrm>
                <a:off x="6001272" y="1733554"/>
                <a:ext cx="733425" cy="184666"/>
              </a:xfrm>
              <a:prstGeom prst="rect">
                <a:avLst/>
              </a:prstGeom>
              <a:noFill/>
            </p:spPr>
            <p:txBody>
              <a:bodyPr wrap="square" lIns="0" tIns="0" rIns="0" bIns="0" rtlCol="0">
                <a:spAutoFit/>
              </a:bodyPr>
              <a:lstStyle/>
              <a:p>
                <a:pPr algn="ctr"/>
                <a:r>
                  <a:rPr lang="et-EE" sz="1200">
                    <a:solidFill>
                      <a:srgbClr val="C4BEC5"/>
                    </a:solidFill>
                  </a:rPr>
                  <a:t>Sweden</a:t>
                </a:r>
                <a:endParaRPr lang="en-GB" sz="1200">
                  <a:solidFill>
                    <a:srgbClr val="C4BEC5"/>
                  </a:solidFill>
                </a:endParaRPr>
              </a:p>
            </p:txBody>
          </p:sp>
          <p:sp>
            <p:nvSpPr>
              <p:cNvPr id="95" name="TextBox 94">
                <a:extLst>
                  <a:ext uri="{FF2B5EF4-FFF2-40B4-BE49-F238E27FC236}">
                    <a16:creationId xmlns:a16="http://schemas.microsoft.com/office/drawing/2014/main" id="{1095D721-ECC3-407C-899A-92BA63A92778}"/>
                  </a:ext>
                </a:extLst>
              </p:cNvPr>
              <p:cNvSpPr txBox="1"/>
              <p:nvPr/>
            </p:nvSpPr>
            <p:spPr>
              <a:xfrm>
                <a:off x="6951193" y="3533754"/>
                <a:ext cx="733425" cy="184666"/>
              </a:xfrm>
              <a:prstGeom prst="rect">
                <a:avLst/>
              </a:prstGeom>
              <a:noFill/>
            </p:spPr>
            <p:txBody>
              <a:bodyPr wrap="square" lIns="0" tIns="0" rIns="0" bIns="0" rtlCol="0">
                <a:spAutoFit/>
              </a:bodyPr>
              <a:lstStyle/>
              <a:p>
                <a:pPr algn="ctr"/>
                <a:r>
                  <a:rPr lang="et-EE" sz="1200">
                    <a:solidFill>
                      <a:srgbClr val="C4BEC5"/>
                    </a:solidFill>
                  </a:rPr>
                  <a:t>Poland</a:t>
                </a:r>
                <a:endParaRPr lang="en-GB" sz="1200">
                  <a:solidFill>
                    <a:srgbClr val="C4BEC5"/>
                  </a:solidFill>
                </a:endParaRPr>
              </a:p>
            </p:txBody>
          </p:sp>
        </p:grpSp>
      </p:grpSp>
    </p:spTree>
    <p:extLst>
      <p:ext uri="{BB962C8B-B14F-4D97-AF65-F5344CB8AC3E}">
        <p14:creationId xmlns:p14="http://schemas.microsoft.com/office/powerpoint/2010/main" val="207994771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A8AC9016-009D-44C1-A92C-5B33AC54A9BF}"/>
              </a:ext>
            </a:extLst>
          </p:cNvPr>
          <p:cNvGrpSpPr>
            <a:grpSpLocks noChangeAspect="1"/>
          </p:cNvGrpSpPr>
          <p:nvPr/>
        </p:nvGrpSpPr>
        <p:grpSpPr bwMode="auto">
          <a:xfrm>
            <a:off x="6743700" y="1404359"/>
            <a:ext cx="4021138" cy="4189413"/>
            <a:chOff x="2573" y="919"/>
            <a:chExt cx="2533" cy="2639"/>
          </a:xfrm>
        </p:grpSpPr>
        <p:sp>
          <p:nvSpPr>
            <p:cNvPr id="13" name="Freeform 6">
              <a:extLst>
                <a:ext uri="{FF2B5EF4-FFF2-40B4-BE49-F238E27FC236}">
                  <a16:creationId xmlns:a16="http://schemas.microsoft.com/office/drawing/2014/main" id="{D2E01829-7B6F-4AC4-8ACB-4D886F379D76}"/>
                </a:ext>
              </a:extLst>
            </p:cNvPr>
            <p:cNvSpPr>
              <a:spLocks/>
            </p:cNvSpPr>
            <p:nvPr/>
          </p:nvSpPr>
          <p:spPr bwMode="auto">
            <a:xfrm>
              <a:off x="3379" y="1189"/>
              <a:ext cx="980" cy="1106"/>
            </a:xfrm>
            <a:custGeom>
              <a:avLst/>
              <a:gdLst>
                <a:gd name="T0" fmla="*/ 338 w 718"/>
                <a:gd name="T1" fmla="*/ 813 h 813"/>
                <a:gd name="T2" fmla="*/ 718 w 718"/>
                <a:gd name="T3" fmla="*/ 95 h 813"/>
                <a:gd name="T4" fmla="*/ 707 w 718"/>
                <a:gd name="T5" fmla="*/ 89 h 813"/>
                <a:gd name="T6" fmla="*/ 339 w 718"/>
                <a:gd name="T7" fmla="*/ 0 h 813"/>
                <a:gd name="T8" fmla="*/ 0 w 718"/>
                <a:gd name="T9" fmla="*/ 74 h 813"/>
                <a:gd name="T10" fmla="*/ 338 w 718"/>
                <a:gd name="T11" fmla="*/ 813 h 813"/>
              </a:gdLst>
              <a:ahLst/>
              <a:cxnLst>
                <a:cxn ang="0">
                  <a:pos x="T0" y="T1"/>
                </a:cxn>
                <a:cxn ang="0">
                  <a:pos x="T2" y="T3"/>
                </a:cxn>
                <a:cxn ang="0">
                  <a:pos x="T4" y="T5"/>
                </a:cxn>
                <a:cxn ang="0">
                  <a:pos x="T6" y="T7"/>
                </a:cxn>
                <a:cxn ang="0">
                  <a:pos x="T8" y="T9"/>
                </a:cxn>
                <a:cxn ang="0">
                  <a:pos x="T10" y="T11"/>
                </a:cxn>
              </a:cxnLst>
              <a:rect l="0" t="0" r="r" b="b"/>
              <a:pathLst>
                <a:path w="718" h="813">
                  <a:moveTo>
                    <a:pt x="338" y="813"/>
                  </a:moveTo>
                  <a:cubicBezTo>
                    <a:pt x="718" y="95"/>
                    <a:pt x="718" y="95"/>
                    <a:pt x="718" y="95"/>
                  </a:cubicBezTo>
                  <a:cubicBezTo>
                    <a:pt x="714" y="93"/>
                    <a:pt x="711" y="91"/>
                    <a:pt x="707" y="89"/>
                  </a:cubicBezTo>
                  <a:cubicBezTo>
                    <a:pt x="589" y="29"/>
                    <a:pt x="463" y="0"/>
                    <a:pt x="339" y="0"/>
                  </a:cubicBezTo>
                  <a:cubicBezTo>
                    <a:pt x="221" y="0"/>
                    <a:pt x="106" y="26"/>
                    <a:pt x="0" y="74"/>
                  </a:cubicBezTo>
                  <a:lnTo>
                    <a:pt x="338" y="813"/>
                  </a:lnTo>
                  <a:close/>
                </a:path>
              </a:pathLst>
            </a:custGeom>
            <a:solidFill>
              <a:srgbClr val="007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16F32777-98E9-446D-9C7C-CB7D01DEFEC5}"/>
                </a:ext>
              </a:extLst>
            </p:cNvPr>
            <p:cNvSpPr>
              <a:spLocks/>
            </p:cNvSpPr>
            <p:nvPr/>
          </p:nvSpPr>
          <p:spPr bwMode="auto">
            <a:xfrm>
              <a:off x="2573" y="1033"/>
              <a:ext cx="2533" cy="2525"/>
            </a:xfrm>
            <a:custGeom>
              <a:avLst/>
              <a:gdLst>
                <a:gd name="T0" fmla="*/ 1652 w 1856"/>
                <a:gd name="T1" fmla="*/ 1298 h 1856"/>
                <a:gd name="T2" fmla="*/ 1297 w 1856"/>
                <a:gd name="T3" fmla="*/ 204 h 1856"/>
                <a:gd name="T4" fmla="*/ 204 w 1856"/>
                <a:gd name="T5" fmla="*/ 559 h 1856"/>
                <a:gd name="T6" fmla="*/ 559 w 1856"/>
                <a:gd name="T7" fmla="*/ 1652 h 1856"/>
                <a:gd name="T8" fmla="*/ 1652 w 1856"/>
                <a:gd name="T9" fmla="*/ 1298 h 1856"/>
              </a:gdLst>
              <a:ahLst/>
              <a:cxnLst>
                <a:cxn ang="0">
                  <a:pos x="T0" y="T1"/>
                </a:cxn>
                <a:cxn ang="0">
                  <a:pos x="T2" y="T3"/>
                </a:cxn>
                <a:cxn ang="0">
                  <a:pos x="T4" y="T5"/>
                </a:cxn>
                <a:cxn ang="0">
                  <a:pos x="T6" y="T7"/>
                </a:cxn>
                <a:cxn ang="0">
                  <a:pos x="T8" y="T9"/>
                </a:cxn>
              </a:cxnLst>
              <a:rect l="0" t="0" r="r" b="b"/>
              <a:pathLst>
                <a:path w="1856" h="1856">
                  <a:moveTo>
                    <a:pt x="1652" y="1298"/>
                  </a:moveTo>
                  <a:cubicBezTo>
                    <a:pt x="1856" y="898"/>
                    <a:pt x="1697" y="408"/>
                    <a:pt x="1297" y="204"/>
                  </a:cubicBezTo>
                  <a:cubicBezTo>
                    <a:pt x="897" y="0"/>
                    <a:pt x="408" y="159"/>
                    <a:pt x="204" y="559"/>
                  </a:cubicBezTo>
                  <a:cubicBezTo>
                    <a:pt x="0" y="959"/>
                    <a:pt x="159" y="1448"/>
                    <a:pt x="559" y="1652"/>
                  </a:cubicBezTo>
                  <a:cubicBezTo>
                    <a:pt x="959" y="1856"/>
                    <a:pt x="1448" y="1697"/>
                    <a:pt x="1652" y="1298"/>
                  </a:cubicBezTo>
                  <a:close/>
                </a:path>
              </a:pathLst>
            </a:custGeom>
            <a:noFill/>
            <a:ln w="25400" cap="rnd">
              <a:solidFill>
                <a:srgbClr val="0078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8">
              <a:extLst>
                <a:ext uri="{FF2B5EF4-FFF2-40B4-BE49-F238E27FC236}">
                  <a16:creationId xmlns:a16="http://schemas.microsoft.com/office/drawing/2014/main" id="{DFD59AC7-40F7-461B-A524-0DD64309053B}"/>
                </a:ext>
              </a:extLst>
            </p:cNvPr>
            <p:cNvSpPr>
              <a:spLocks noChangeShapeType="1"/>
            </p:cNvSpPr>
            <p:nvPr/>
          </p:nvSpPr>
          <p:spPr bwMode="auto">
            <a:xfrm>
              <a:off x="3839" y="919"/>
              <a:ext cx="0" cy="440"/>
            </a:xfrm>
            <a:prstGeom prst="line">
              <a:avLst/>
            </a:prstGeom>
            <a:noFill/>
            <a:ln w="25400" cap="rnd">
              <a:solidFill>
                <a:srgbClr val="0078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 name="Title 2"/>
          <p:cNvSpPr>
            <a:spLocks noGrp="1"/>
          </p:cNvSpPr>
          <p:nvPr>
            <p:ph type="title"/>
          </p:nvPr>
        </p:nvSpPr>
        <p:spPr>
          <a:xfrm>
            <a:off x="623888" y="657224"/>
            <a:ext cx="5133972" cy="4124326"/>
          </a:xfrm>
        </p:spPr>
        <p:txBody>
          <a:bodyPr/>
          <a:lstStyle/>
          <a:p>
            <a:r>
              <a:rPr lang="et-EE" dirty="0" err="1"/>
              <a:t>growth</a:t>
            </a:r>
            <a:r>
              <a:rPr lang="et-EE" dirty="0"/>
              <a:t> in </a:t>
            </a:r>
            <a:r>
              <a:rPr lang="et-EE" dirty="0" err="1"/>
              <a:t>doctoral</a:t>
            </a:r>
            <a:r>
              <a:rPr lang="et-EE" dirty="0"/>
              <a:t> </a:t>
            </a:r>
            <a:r>
              <a:rPr lang="et-EE" dirty="0" err="1"/>
              <a:t>degree</a:t>
            </a:r>
            <a:r>
              <a:rPr lang="et-EE" dirty="0"/>
              <a:t> </a:t>
            </a:r>
            <a:r>
              <a:rPr lang="et-EE" dirty="0" err="1"/>
              <a:t>defenders</a:t>
            </a:r>
            <a:endParaRPr lang="et-EE" dirty="0"/>
          </a:p>
        </p:txBody>
      </p:sp>
      <p:sp>
        <p:nvSpPr>
          <p:cNvPr id="6" name="TextBox 5">
            <a:extLst>
              <a:ext uri="{FF2B5EF4-FFF2-40B4-BE49-F238E27FC236}">
                <a16:creationId xmlns:a16="http://schemas.microsoft.com/office/drawing/2014/main" id="{3EFF0567-D401-4E97-8E38-0074A619E35F}"/>
              </a:ext>
            </a:extLst>
          </p:cNvPr>
          <p:cNvSpPr txBox="1"/>
          <p:nvPr/>
        </p:nvSpPr>
        <p:spPr>
          <a:xfrm>
            <a:off x="7580313" y="821428"/>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Aino"/>
              </a:rPr>
              <a:t>i</a:t>
            </a:r>
            <a:r>
              <a:rPr kumimoji="0" lang="en-US" sz="1600" b="0" i="0" u="none" strike="noStrike" kern="1200" cap="none" spc="0" normalizeH="0" baseline="0" noProof="0" dirty="0" err="1">
                <a:ln>
                  <a:noFill/>
                </a:ln>
                <a:solidFill>
                  <a:srgbClr val="FFFFFF"/>
                </a:solidFill>
                <a:effectLst/>
                <a:uLnTx/>
                <a:uFillTx/>
                <a:latin typeface="Aino"/>
                <a:ea typeface="+mn-ea"/>
                <a:cs typeface="+mn-cs"/>
              </a:rPr>
              <a:t>nternational</a:t>
            </a:r>
            <a:endParaRPr kumimoji="0" lang="en-US" sz="1600" b="0" i="0" u="none" strike="noStrike" kern="1200" cap="none" spc="0" normalizeH="0" baseline="0" noProof="0" dirty="0">
              <a:ln>
                <a:noFill/>
              </a:ln>
              <a:solidFill>
                <a:srgbClr val="FFFFFF"/>
              </a:solidFill>
              <a:effectLst/>
              <a:uLnTx/>
              <a:uFillTx/>
              <a:latin typeface="Ain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Aino"/>
              </a:rPr>
              <a:t>doctoral students</a:t>
            </a:r>
            <a:endParaRPr kumimoji="0" lang="en-US" sz="1600" b="0" i="0" u="none" strike="noStrike" kern="1200" cap="none" spc="0" normalizeH="0" baseline="0" noProof="0" dirty="0">
              <a:ln>
                <a:noFill/>
              </a:ln>
              <a:solidFill>
                <a:srgbClr val="0078FF"/>
              </a:solidFill>
              <a:effectLst/>
              <a:uLnTx/>
              <a:uFillTx/>
              <a:latin typeface="Aino"/>
              <a:ea typeface="+mn-ea"/>
              <a:cs typeface="+mn-cs"/>
            </a:endParaRPr>
          </a:p>
        </p:txBody>
      </p:sp>
      <p:sp>
        <p:nvSpPr>
          <p:cNvPr id="7" name="TextBox 6">
            <a:extLst>
              <a:ext uri="{FF2B5EF4-FFF2-40B4-BE49-F238E27FC236}">
                <a16:creationId xmlns:a16="http://schemas.microsoft.com/office/drawing/2014/main" id="{8E1C25F4-7C95-4A10-848D-59EB49A7CF37}"/>
              </a:ext>
            </a:extLst>
          </p:cNvPr>
          <p:cNvSpPr txBox="1"/>
          <p:nvPr/>
        </p:nvSpPr>
        <p:spPr>
          <a:xfrm>
            <a:off x="7580313" y="5595200"/>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FFFFFF"/>
                </a:solidFill>
                <a:latin typeface="Aino"/>
              </a:rPr>
              <a:t>PhD students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FFFFFF"/>
                </a:solidFill>
                <a:latin typeface="Aino"/>
              </a:rPr>
              <a:t>in Estonia in 2017</a:t>
            </a:r>
            <a:endParaRPr kumimoji="0" lang="en-US" sz="1600" b="1" i="0" u="none" strike="noStrike" kern="1200" cap="none" spc="0" normalizeH="0" baseline="0" noProof="0" dirty="0">
              <a:ln>
                <a:noFill/>
              </a:ln>
              <a:solidFill>
                <a:srgbClr val="0078FF"/>
              </a:solidFill>
              <a:effectLst/>
              <a:uLnTx/>
              <a:uFillTx/>
              <a:latin typeface="Aino"/>
              <a:ea typeface="+mn-ea"/>
              <a:cs typeface="+mn-cs"/>
            </a:endParaRPr>
          </a:p>
        </p:txBody>
      </p:sp>
      <p:sp>
        <p:nvSpPr>
          <p:cNvPr id="8" name="TextBox 7">
            <a:extLst>
              <a:ext uri="{FF2B5EF4-FFF2-40B4-BE49-F238E27FC236}">
                <a16:creationId xmlns:a16="http://schemas.microsoft.com/office/drawing/2014/main" id="{D491EE7E-FC70-4D5D-8C82-1FF801109040}"/>
              </a:ext>
            </a:extLst>
          </p:cNvPr>
          <p:cNvSpPr txBox="1"/>
          <p:nvPr/>
        </p:nvSpPr>
        <p:spPr>
          <a:xfrm>
            <a:off x="7580313" y="2193347"/>
            <a:ext cx="2347913" cy="38472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rgbClr val="FFFFFF"/>
                </a:solidFill>
                <a:latin typeface="Aino"/>
              </a:rPr>
              <a:t>14%</a:t>
            </a:r>
            <a:endParaRPr kumimoji="0" lang="en-US" sz="2500" b="0" i="0" u="none" strike="noStrike" kern="1200" cap="none" spc="0" normalizeH="0" baseline="0" noProof="0" dirty="0">
              <a:ln>
                <a:noFill/>
              </a:ln>
              <a:solidFill>
                <a:srgbClr val="0078FF"/>
              </a:solidFill>
              <a:effectLst/>
              <a:uLnTx/>
              <a:uFillTx/>
              <a:latin typeface="Aino"/>
              <a:ea typeface="+mn-ea"/>
              <a:cs typeface="+mn-cs"/>
            </a:endParaRPr>
          </a:p>
        </p:txBody>
      </p:sp>
    </p:spTree>
    <p:extLst>
      <p:ext uri="{BB962C8B-B14F-4D97-AF65-F5344CB8AC3E}">
        <p14:creationId xmlns:p14="http://schemas.microsoft.com/office/powerpoint/2010/main" val="170001377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di kohatäide 6">
            <a:extLst>
              <a:ext uri="{FF2B5EF4-FFF2-40B4-BE49-F238E27FC236}">
                <a16:creationId xmlns:a16="http://schemas.microsoft.com/office/drawing/2014/main" id="{A86CDEEC-CCC8-4497-9CBD-06B1680445F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2" name="Title 1"/>
          <p:cNvSpPr>
            <a:spLocks noGrp="1"/>
          </p:cNvSpPr>
          <p:nvPr>
            <p:ph type="title"/>
          </p:nvPr>
        </p:nvSpPr>
        <p:spPr/>
        <p:txBody>
          <a:bodyPr/>
          <a:lstStyle/>
          <a:p>
            <a:r>
              <a:rPr lang="et-EE" dirty="0">
                <a:solidFill>
                  <a:srgbClr val="000096"/>
                </a:solidFill>
              </a:rPr>
              <a:t>i</a:t>
            </a:r>
            <a:r>
              <a:rPr lang="et-EE">
                <a:solidFill>
                  <a:srgbClr val="000096"/>
                </a:solidFill>
              </a:rPr>
              <a:t>nternational</a:t>
            </a:r>
            <a:r>
              <a:rPr lang="et-EE" dirty="0">
                <a:solidFill>
                  <a:srgbClr val="000096"/>
                </a:solidFill>
              </a:rPr>
              <a:t> </a:t>
            </a:r>
            <a:r>
              <a:rPr lang="et-EE" dirty="0" err="1">
                <a:solidFill>
                  <a:srgbClr val="000096"/>
                </a:solidFill>
              </a:rPr>
              <a:t>research</a:t>
            </a:r>
            <a:r>
              <a:rPr lang="et-EE" dirty="0">
                <a:solidFill>
                  <a:srgbClr val="000096"/>
                </a:solidFill>
              </a:rPr>
              <a:t> </a:t>
            </a:r>
            <a:r>
              <a:rPr lang="et-EE" dirty="0" err="1">
                <a:solidFill>
                  <a:srgbClr val="000096"/>
                </a:solidFill>
              </a:rPr>
              <a:t>cooperation</a:t>
            </a:r>
            <a:endParaRPr lang="et-EE" dirty="0">
              <a:solidFill>
                <a:srgbClr val="000096"/>
              </a:solidFill>
            </a:endParaRPr>
          </a:p>
        </p:txBody>
      </p:sp>
      <p:sp>
        <p:nvSpPr>
          <p:cNvPr id="5" name="Teksti kohatäide 4">
            <a:extLst>
              <a:ext uri="{FF2B5EF4-FFF2-40B4-BE49-F238E27FC236}">
                <a16:creationId xmlns:a16="http://schemas.microsoft.com/office/drawing/2014/main" id="{337935A9-A751-415E-A93D-62D09CCFFA3A}"/>
              </a:ext>
            </a:extLst>
          </p:cNvPr>
          <p:cNvSpPr>
            <a:spLocks noGrp="1"/>
          </p:cNvSpPr>
          <p:nvPr>
            <p:ph type="body" sz="quarter" idx="12"/>
          </p:nvPr>
        </p:nvSpPr>
        <p:spPr/>
        <p:txBody>
          <a:bodyPr/>
          <a:lstStyle/>
          <a:p>
            <a:r>
              <a:rPr lang="en-US" dirty="0"/>
              <a:t>© Renee </a:t>
            </a:r>
            <a:r>
              <a:rPr lang="en-US" dirty="0" err="1"/>
              <a:t>Altrov</a:t>
            </a:r>
            <a:endParaRPr lang="en-US" dirty="0"/>
          </a:p>
        </p:txBody>
      </p:sp>
    </p:spTree>
    <p:extLst>
      <p:ext uri="{BB962C8B-B14F-4D97-AF65-F5344CB8AC3E}">
        <p14:creationId xmlns:p14="http://schemas.microsoft.com/office/powerpoint/2010/main" val="417181698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2D8C3939-695D-456C-A4C8-712DF2D8BD1B}"/>
              </a:ext>
            </a:extLst>
          </p:cNvPr>
          <p:cNvSpPr>
            <a:spLocks noGrp="1"/>
          </p:cNvSpPr>
          <p:nvPr>
            <p:ph type="title"/>
          </p:nvPr>
        </p:nvSpPr>
        <p:spPr/>
        <p:txBody>
          <a:bodyPr/>
          <a:lstStyle/>
          <a:p>
            <a:r>
              <a:rPr lang="et-EE" dirty="0" err="1"/>
              <a:t>active</a:t>
            </a:r>
            <a:r>
              <a:rPr lang="et-EE" dirty="0"/>
              <a:t> </a:t>
            </a:r>
            <a:r>
              <a:rPr lang="et-EE" dirty="0" err="1"/>
              <a:t>partners</a:t>
            </a:r>
            <a:br>
              <a:rPr lang="en-US" dirty="0"/>
            </a:br>
            <a:endParaRPr lang="en-US" dirty="0"/>
          </a:p>
        </p:txBody>
      </p:sp>
      <p:grpSp>
        <p:nvGrpSpPr>
          <p:cNvPr id="25" name="Rühm 24">
            <a:extLst>
              <a:ext uri="{FF2B5EF4-FFF2-40B4-BE49-F238E27FC236}">
                <a16:creationId xmlns:a16="http://schemas.microsoft.com/office/drawing/2014/main" id="{E71527B2-A314-4AB6-84EC-EDC8BFA4B2D5}"/>
              </a:ext>
            </a:extLst>
          </p:cNvPr>
          <p:cNvGrpSpPr/>
          <p:nvPr/>
        </p:nvGrpSpPr>
        <p:grpSpPr>
          <a:xfrm>
            <a:off x="623888" y="2670644"/>
            <a:ext cx="2347913" cy="2137718"/>
            <a:chOff x="623888" y="2670644"/>
            <a:chExt cx="2347913" cy="2137718"/>
          </a:xfrm>
        </p:grpSpPr>
        <p:pic>
          <p:nvPicPr>
            <p:cNvPr id="4" name="Pilt 3">
              <a:extLst>
                <a:ext uri="{FF2B5EF4-FFF2-40B4-BE49-F238E27FC236}">
                  <a16:creationId xmlns:a16="http://schemas.microsoft.com/office/drawing/2014/main" id="{6628A682-4B4D-4986-BBB9-76E04DA59E1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34021" y="2670644"/>
              <a:ext cx="1332953" cy="1310875"/>
            </a:xfrm>
            <a:prstGeom prst="rect">
              <a:avLst/>
            </a:prstGeom>
          </p:spPr>
        </p:pic>
        <p:sp>
          <p:nvSpPr>
            <p:cNvPr id="9" name="TextBox 8">
              <a:extLst>
                <a:ext uri="{FF2B5EF4-FFF2-40B4-BE49-F238E27FC236}">
                  <a16:creationId xmlns:a16="http://schemas.microsoft.com/office/drawing/2014/main" id="{002CB7B0-C76F-4E48-A5C5-146F2A7F3CD4}"/>
                </a:ext>
              </a:extLst>
            </p:cNvPr>
            <p:cNvSpPr txBox="1"/>
            <p:nvPr/>
          </p:nvSpPr>
          <p:spPr>
            <a:xfrm>
              <a:off x="623888" y="4069698"/>
              <a:ext cx="2347913" cy="738664"/>
            </a:xfrm>
            <a:prstGeom prst="rect">
              <a:avLst/>
            </a:prstGeom>
            <a:noFill/>
          </p:spPr>
          <p:txBody>
            <a:bodyPr wrap="square" lIns="0" tIns="0" rIns="0" bIns="0" rtlCol="0" anchor="t">
              <a:spAutoFit/>
            </a:bodyPr>
            <a:lstStyle/>
            <a:p>
              <a:pPr lvl="0" algn="ctr">
                <a:defRPr/>
              </a:pPr>
              <a:r>
                <a:rPr lang="en-US" sz="1600" dirty="0">
                  <a:solidFill>
                    <a:srgbClr val="000096"/>
                  </a:solidFill>
                </a:rPr>
                <a:t>European</a:t>
              </a:r>
            </a:p>
            <a:p>
              <a:pPr lvl="0" algn="ctr">
                <a:defRPr/>
              </a:pPr>
              <a:r>
                <a:rPr lang="en-US" sz="1600" dirty="0">
                  <a:solidFill>
                    <a:srgbClr val="000096"/>
                  </a:solidFill>
                </a:rPr>
                <a:t>Organization for Nuclear Research (CERN)</a:t>
              </a:r>
              <a:endParaRPr kumimoji="0" lang="en-US" sz="1600" i="0" u="none" strike="noStrike" kern="1200" cap="none" spc="0" normalizeH="0" baseline="0" noProof="0" dirty="0">
                <a:ln>
                  <a:noFill/>
                </a:ln>
                <a:solidFill>
                  <a:srgbClr val="000096"/>
                </a:solidFill>
                <a:effectLst/>
                <a:uLnTx/>
                <a:uFillTx/>
                <a:latin typeface="Aino"/>
              </a:endParaRPr>
            </a:p>
          </p:txBody>
        </p:sp>
      </p:grpSp>
      <p:grpSp>
        <p:nvGrpSpPr>
          <p:cNvPr id="26" name="Rühm 25">
            <a:extLst>
              <a:ext uri="{FF2B5EF4-FFF2-40B4-BE49-F238E27FC236}">
                <a16:creationId xmlns:a16="http://schemas.microsoft.com/office/drawing/2014/main" id="{EF351D83-84DA-4968-88D4-3E4368DDBE62}"/>
              </a:ext>
            </a:extLst>
          </p:cNvPr>
          <p:cNvGrpSpPr/>
          <p:nvPr/>
        </p:nvGrpSpPr>
        <p:grpSpPr>
          <a:xfrm>
            <a:off x="3500438" y="2954094"/>
            <a:ext cx="2347913" cy="1608047"/>
            <a:chOff x="3500438" y="2954094"/>
            <a:chExt cx="2347913" cy="1608047"/>
          </a:xfrm>
        </p:grpSpPr>
        <p:sp>
          <p:nvSpPr>
            <p:cNvPr id="15" name="TextBox 14">
              <a:extLst>
                <a:ext uri="{FF2B5EF4-FFF2-40B4-BE49-F238E27FC236}">
                  <a16:creationId xmlns:a16="http://schemas.microsoft.com/office/drawing/2014/main" id="{5B6FC1E6-EE21-4E93-A660-8FBAB7836752}"/>
                </a:ext>
              </a:extLst>
            </p:cNvPr>
            <p:cNvSpPr txBox="1"/>
            <p:nvPr/>
          </p:nvSpPr>
          <p:spPr>
            <a:xfrm>
              <a:off x="3500438" y="4069698"/>
              <a:ext cx="2347913" cy="492443"/>
            </a:xfrm>
            <a:prstGeom prst="rect">
              <a:avLst/>
            </a:prstGeom>
            <a:noFill/>
          </p:spPr>
          <p:txBody>
            <a:bodyPr wrap="square" lIns="0" tIns="0" rIns="0" bIns="0" rtlCol="0" anchor="t">
              <a:spAutoFit/>
            </a:bodyPr>
            <a:lstStyle/>
            <a:p>
              <a:pPr lvl="0" algn="ctr">
                <a:defRPr/>
              </a:pPr>
              <a:r>
                <a:rPr lang="en-US" sz="1600" dirty="0">
                  <a:solidFill>
                    <a:srgbClr val="000096"/>
                  </a:solidFill>
                </a:rPr>
                <a:t>European</a:t>
              </a:r>
            </a:p>
            <a:p>
              <a:pPr lvl="0" algn="ctr">
                <a:defRPr/>
              </a:pPr>
              <a:r>
                <a:rPr lang="en-US" sz="1600" dirty="0">
                  <a:solidFill>
                    <a:srgbClr val="000096"/>
                  </a:solidFill>
                </a:rPr>
                <a:t>Space Agency </a:t>
              </a:r>
              <a:endParaRPr kumimoji="0" lang="en-US" sz="1600" i="0" u="none" strike="noStrike" kern="1200" cap="none" spc="0" normalizeH="0" baseline="0" noProof="0" dirty="0">
                <a:ln>
                  <a:noFill/>
                </a:ln>
                <a:solidFill>
                  <a:srgbClr val="000096"/>
                </a:solidFill>
                <a:effectLst/>
                <a:uLnTx/>
                <a:uFillTx/>
                <a:latin typeface="Aino"/>
              </a:endParaRPr>
            </a:p>
          </p:txBody>
        </p:sp>
        <p:pic>
          <p:nvPicPr>
            <p:cNvPr id="22" name="Pilt 21">
              <a:extLst>
                <a:ext uri="{FF2B5EF4-FFF2-40B4-BE49-F238E27FC236}">
                  <a16:creationId xmlns:a16="http://schemas.microsoft.com/office/drawing/2014/main" id="{1795F427-0ABE-48B2-AD57-800D29A4CC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1907" y="2954094"/>
              <a:ext cx="1704974" cy="618000"/>
            </a:xfrm>
            <a:prstGeom prst="rect">
              <a:avLst/>
            </a:prstGeom>
          </p:spPr>
        </p:pic>
      </p:grpSp>
      <p:grpSp>
        <p:nvGrpSpPr>
          <p:cNvPr id="28" name="Rühm 27">
            <a:extLst>
              <a:ext uri="{FF2B5EF4-FFF2-40B4-BE49-F238E27FC236}">
                <a16:creationId xmlns:a16="http://schemas.microsoft.com/office/drawing/2014/main" id="{CD4E664C-5763-4AFC-8E0B-1383FEAE2636}"/>
              </a:ext>
            </a:extLst>
          </p:cNvPr>
          <p:cNvGrpSpPr/>
          <p:nvPr/>
        </p:nvGrpSpPr>
        <p:grpSpPr>
          <a:xfrm>
            <a:off x="9253537" y="2788302"/>
            <a:ext cx="2347913" cy="1773839"/>
            <a:chOff x="9253537" y="2788302"/>
            <a:chExt cx="2347913" cy="1773839"/>
          </a:xfrm>
        </p:grpSpPr>
        <p:sp>
          <p:nvSpPr>
            <p:cNvPr id="21" name="TextBox 20">
              <a:extLst>
                <a:ext uri="{FF2B5EF4-FFF2-40B4-BE49-F238E27FC236}">
                  <a16:creationId xmlns:a16="http://schemas.microsoft.com/office/drawing/2014/main" id="{AF39E190-9FEE-48B8-9102-A85BF4510139}"/>
                </a:ext>
              </a:extLst>
            </p:cNvPr>
            <p:cNvSpPr txBox="1"/>
            <p:nvPr/>
          </p:nvSpPr>
          <p:spPr>
            <a:xfrm>
              <a:off x="9253537" y="4069698"/>
              <a:ext cx="2347913" cy="492443"/>
            </a:xfrm>
            <a:prstGeom prst="rect">
              <a:avLst/>
            </a:prstGeom>
            <a:noFill/>
          </p:spPr>
          <p:txBody>
            <a:bodyPr wrap="square" lIns="0" tIns="0" rIns="0" bIns="0" rtlCol="0" anchor="t">
              <a:spAutoFit/>
            </a:bodyPr>
            <a:lstStyle/>
            <a:p>
              <a:pPr lvl="0" algn="ctr">
                <a:defRPr/>
              </a:pPr>
              <a:r>
                <a:rPr lang="en-US" sz="1600" dirty="0">
                  <a:solidFill>
                    <a:srgbClr val="000096"/>
                  </a:solidFill>
                </a:rPr>
                <a:t>European</a:t>
              </a:r>
            </a:p>
            <a:p>
              <a:pPr lvl="0" algn="ctr">
                <a:defRPr/>
              </a:pPr>
              <a:r>
                <a:rPr lang="en-US" sz="1600" dirty="0">
                  <a:solidFill>
                    <a:srgbClr val="000096"/>
                  </a:solidFill>
                </a:rPr>
                <a:t>Spallation Source </a:t>
              </a:r>
              <a:endParaRPr kumimoji="0" lang="en-US" sz="1600" i="0" u="none" strike="noStrike" kern="1200" cap="none" spc="0" normalizeH="0" baseline="0" noProof="0" dirty="0">
                <a:ln>
                  <a:noFill/>
                </a:ln>
                <a:solidFill>
                  <a:srgbClr val="000096"/>
                </a:solidFill>
                <a:effectLst/>
                <a:uLnTx/>
                <a:uFillTx/>
                <a:latin typeface="Aino"/>
              </a:endParaRPr>
            </a:p>
          </p:txBody>
        </p:sp>
        <p:pic>
          <p:nvPicPr>
            <p:cNvPr id="23" name="Pilt 22">
              <a:extLst>
                <a:ext uri="{FF2B5EF4-FFF2-40B4-BE49-F238E27FC236}">
                  <a16:creationId xmlns:a16="http://schemas.microsoft.com/office/drawing/2014/main" id="{7D6AB4DB-9DB5-4E3E-8FA1-26122F00868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43106" y="2788302"/>
              <a:ext cx="1968773" cy="1052682"/>
            </a:xfrm>
            <a:prstGeom prst="rect">
              <a:avLst/>
            </a:prstGeom>
          </p:spPr>
        </p:pic>
      </p:grpSp>
      <p:grpSp>
        <p:nvGrpSpPr>
          <p:cNvPr id="27" name="Rühm 26">
            <a:extLst>
              <a:ext uri="{FF2B5EF4-FFF2-40B4-BE49-F238E27FC236}">
                <a16:creationId xmlns:a16="http://schemas.microsoft.com/office/drawing/2014/main" id="{6604DC51-642E-42BF-9FDD-C7F951FF943B}"/>
              </a:ext>
            </a:extLst>
          </p:cNvPr>
          <p:cNvGrpSpPr/>
          <p:nvPr/>
        </p:nvGrpSpPr>
        <p:grpSpPr>
          <a:xfrm>
            <a:off x="6376988" y="2718095"/>
            <a:ext cx="2347913" cy="1844046"/>
            <a:chOff x="6376988" y="2718095"/>
            <a:chExt cx="2347913" cy="1844046"/>
          </a:xfrm>
        </p:grpSpPr>
        <p:sp>
          <p:nvSpPr>
            <p:cNvPr id="18" name="TextBox 17">
              <a:extLst>
                <a:ext uri="{FF2B5EF4-FFF2-40B4-BE49-F238E27FC236}">
                  <a16:creationId xmlns:a16="http://schemas.microsoft.com/office/drawing/2014/main" id="{58493234-7BB8-4C8B-8F0A-D478980EDC33}"/>
                </a:ext>
              </a:extLst>
            </p:cNvPr>
            <p:cNvSpPr txBox="1"/>
            <p:nvPr/>
          </p:nvSpPr>
          <p:spPr>
            <a:xfrm>
              <a:off x="6376988" y="4069698"/>
              <a:ext cx="2347913" cy="492443"/>
            </a:xfrm>
            <a:prstGeom prst="rect">
              <a:avLst/>
            </a:prstGeom>
            <a:noFill/>
          </p:spPr>
          <p:txBody>
            <a:bodyPr wrap="square" lIns="0" tIns="0" rIns="0" bIns="0" rtlCol="0" anchor="t">
              <a:spAutoFit/>
            </a:bodyPr>
            <a:lstStyle/>
            <a:p>
              <a:pPr lvl="0" algn="ctr">
                <a:defRPr/>
              </a:pPr>
              <a:r>
                <a:rPr lang="en-US" sz="1600" dirty="0">
                  <a:solidFill>
                    <a:srgbClr val="000096"/>
                  </a:solidFill>
                </a:rPr>
                <a:t>European</a:t>
              </a:r>
            </a:p>
            <a:p>
              <a:pPr lvl="0" algn="ctr">
                <a:defRPr/>
              </a:pPr>
              <a:r>
                <a:rPr lang="en-US" sz="1600" dirty="0">
                  <a:solidFill>
                    <a:srgbClr val="000096"/>
                  </a:solidFill>
                </a:rPr>
                <a:t>Social Survey </a:t>
              </a:r>
              <a:endParaRPr kumimoji="0" lang="en-US" sz="1600" i="0" u="none" strike="noStrike" kern="1200" cap="none" spc="0" normalizeH="0" baseline="0" noProof="0" dirty="0">
                <a:ln>
                  <a:noFill/>
                </a:ln>
                <a:solidFill>
                  <a:srgbClr val="000096"/>
                </a:solidFill>
                <a:effectLst/>
                <a:uLnTx/>
                <a:uFillTx/>
                <a:latin typeface="Aino"/>
              </a:endParaRPr>
            </a:p>
          </p:txBody>
        </p:sp>
        <p:pic>
          <p:nvPicPr>
            <p:cNvPr id="24" name="Pilt 23">
              <a:extLst>
                <a:ext uri="{FF2B5EF4-FFF2-40B4-BE49-F238E27FC236}">
                  <a16:creationId xmlns:a16="http://schemas.microsoft.com/office/drawing/2014/main" id="{95017416-194D-40C0-B6B9-B5C53C886D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4202" y="2718095"/>
              <a:ext cx="2113484" cy="1193096"/>
            </a:xfrm>
            <a:prstGeom prst="rect">
              <a:avLst/>
            </a:prstGeom>
          </p:spPr>
        </p:pic>
      </p:grpSp>
    </p:spTree>
    <p:extLst>
      <p:ext uri="{BB962C8B-B14F-4D97-AF65-F5344CB8AC3E}">
        <p14:creationId xmlns:p14="http://schemas.microsoft.com/office/powerpoint/2010/main" val="2670582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anim calcmode="lin" valueType="num">
                                      <p:cBhvr>
                                        <p:cTn id="20" dur="500" fill="hold"/>
                                        <p:tgtEl>
                                          <p:spTgt spid="27"/>
                                        </p:tgtEl>
                                        <p:attrNameLst>
                                          <p:attrName>ppt_x</p:attrName>
                                        </p:attrNameLst>
                                      </p:cBhvr>
                                      <p:tavLst>
                                        <p:tav tm="0">
                                          <p:val>
                                            <p:strVal val="#ppt_x"/>
                                          </p:val>
                                        </p:tav>
                                        <p:tav tm="100000">
                                          <p:val>
                                            <p:strVal val="#ppt_x"/>
                                          </p:val>
                                        </p:tav>
                                      </p:tavLst>
                                    </p:anim>
                                    <p:anim calcmode="lin" valueType="num">
                                      <p:cBhvr>
                                        <p:cTn id="21" dur="500" fill="hold"/>
                                        <p:tgtEl>
                                          <p:spTgt spid="2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anim calcmode="lin" valueType="num">
                                      <p:cBhvr>
                                        <p:cTn id="26" dur="500" fill="hold"/>
                                        <p:tgtEl>
                                          <p:spTgt spid="28"/>
                                        </p:tgtEl>
                                        <p:attrNameLst>
                                          <p:attrName>ppt_x</p:attrName>
                                        </p:attrNameLst>
                                      </p:cBhvr>
                                      <p:tavLst>
                                        <p:tav tm="0">
                                          <p:val>
                                            <p:strVal val="#ppt_x"/>
                                          </p:val>
                                        </p:tav>
                                        <p:tav tm="100000">
                                          <p:val>
                                            <p:strVal val="#ppt_x"/>
                                          </p:val>
                                        </p:tav>
                                      </p:tavLst>
                                    </p:anim>
                                    <p:anim calcmode="lin" valueType="num">
                                      <p:cBhvr>
                                        <p:cTn id="27"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455F21B-5136-48D1-9F03-A3164E7DD4E5}"/>
              </a:ext>
            </a:extLst>
          </p:cNvPr>
          <p:cNvSpPr txBox="1"/>
          <p:nvPr/>
        </p:nvSpPr>
        <p:spPr>
          <a:xfrm rot="5400000">
            <a:off x="7535862" y="2523365"/>
            <a:ext cx="1295400" cy="280691"/>
          </a:xfrm>
          <a:prstGeom prst="rect">
            <a:avLst/>
          </a:prstGeom>
          <a:noFill/>
        </p:spPr>
        <p:txBody>
          <a:bodyPr wrap="square" lIns="0" tIns="0" rIns="0" bIns="0" rtlCol="0" anchor="ctr" anchorCtr="0">
            <a:noAutofit/>
          </a:bodyPr>
          <a:lstStyle/>
          <a:p>
            <a:pPr algn="ctr"/>
            <a:r>
              <a:rPr lang="en-US" sz="1200" dirty="0">
                <a:solidFill>
                  <a:schemeClr val="bg1"/>
                </a:solidFill>
              </a:rPr>
              <a:t>EXAMPLES</a:t>
            </a:r>
          </a:p>
        </p:txBody>
      </p:sp>
      <p:sp>
        <p:nvSpPr>
          <p:cNvPr id="2" name="Title 1"/>
          <p:cNvSpPr>
            <a:spLocks noGrp="1"/>
          </p:cNvSpPr>
          <p:nvPr>
            <p:ph type="title"/>
          </p:nvPr>
        </p:nvSpPr>
        <p:spPr/>
        <p:txBody>
          <a:bodyPr/>
          <a:lstStyle/>
          <a:p>
            <a:r>
              <a:rPr lang="et-EE" dirty="0"/>
              <a:t>7-th </a:t>
            </a:r>
            <a:r>
              <a:rPr lang="et-EE" dirty="0" err="1"/>
              <a:t>framework</a:t>
            </a:r>
            <a:r>
              <a:rPr lang="et-EE" dirty="0"/>
              <a:t> programme</a:t>
            </a:r>
          </a:p>
        </p:txBody>
      </p:sp>
      <p:sp>
        <p:nvSpPr>
          <p:cNvPr id="5" name="TextBox 4">
            <a:extLst>
              <a:ext uri="{FF2B5EF4-FFF2-40B4-BE49-F238E27FC236}">
                <a16:creationId xmlns:a16="http://schemas.microsoft.com/office/drawing/2014/main" id="{8B889ABF-4CF1-44B9-A49E-FAA4551D4860}"/>
              </a:ext>
            </a:extLst>
          </p:cNvPr>
          <p:cNvSpPr txBox="1"/>
          <p:nvPr/>
        </p:nvSpPr>
        <p:spPr>
          <a:xfrm>
            <a:off x="6176926" y="1619251"/>
            <a:ext cx="3999594" cy="280691"/>
          </a:xfrm>
          <a:prstGeom prst="rect">
            <a:avLst/>
          </a:prstGeom>
          <a:noFill/>
        </p:spPr>
        <p:txBody>
          <a:bodyPr wrap="square" lIns="0" tIns="0" rIns="0" bIns="0" rtlCol="0" anchor="t" anchorCtr="0">
            <a:noAutofit/>
          </a:bodyPr>
          <a:lstStyle/>
          <a:p>
            <a:pPr algn="ctr"/>
            <a:r>
              <a:rPr lang="en-US" sz="1600" b="1" dirty="0">
                <a:solidFill>
                  <a:schemeClr val="bg1"/>
                </a:solidFill>
              </a:rPr>
              <a:t>7-TH FRAMEWORK PROGRAMME</a:t>
            </a:r>
          </a:p>
        </p:txBody>
      </p:sp>
      <p:sp>
        <p:nvSpPr>
          <p:cNvPr id="6" name="Line 169">
            <a:extLst>
              <a:ext uri="{FF2B5EF4-FFF2-40B4-BE49-F238E27FC236}">
                <a16:creationId xmlns:a16="http://schemas.microsoft.com/office/drawing/2014/main" id="{2AF6747C-7A57-41F8-A609-D3D78DAC0094}"/>
              </a:ext>
            </a:extLst>
          </p:cNvPr>
          <p:cNvSpPr>
            <a:spLocks noChangeShapeType="1"/>
          </p:cNvSpPr>
          <p:nvPr/>
        </p:nvSpPr>
        <p:spPr bwMode="auto">
          <a:xfrm flipV="1">
            <a:off x="6824626" y="1977918"/>
            <a:ext cx="266020" cy="280691"/>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Line 5">
            <a:extLst>
              <a:ext uri="{FF2B5EF4-FFF2-40B4-BE49-F238E27FC236}">
                <a16:creationId xmlns:a16="http://schemas.microsoft.com/office/drawing/2014/main" id="{F8278869-11B6-4A06-8B23-4CFFE2309331}"/>
              </a:ext>
            </a:extLst>
          </p:cNvPr>
          <p:cNvSpPr>
            <a:spLocks noChangeShapeType="1"/>
          </p:cNvSpPr>
          <p:nvPr/>
        </p:nvSpPr>
        <p:spPr bwMode="auto">
          <a:xfrm>
            <a:off x="6441427" y="1899942"/>
            <a:ext cx="3470592"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169">
            <a:extLst>
              <a:ext uri="{FF2B5EF4-FFF2-40B4-BE49-F238E27FC236}">
                <a16:creationId xmlns:a16="http://schemas.microsoft.com/office/drawing/2014/main" id="{D0FE7168-1E63-40F8-94C1-7DE3E24B3FC6}"/>
              </a:ext>
            </a:extLst>
          </p:cNvPr>
          <p:cNvSpPr>
            <a:spLocks noChangeShapeType="1"/>
          </p:cNvSpPr>
          <p:nvPr/>
        </p:nvSpPr>
        <p:spPr bwMode="auto">
          <a:xfrm rot="5400000" flipV="1">
            <a:off x="9101284" y="1970583"/>
            <a:ext cx="266020" cy="280691"/>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5912BA33-D97F-4ACA-9392-9DFD360975C7}"/>
              </a:ext>
            </a:extLst>
          </p:cNvPr>
          <p:cNvSpPr txBox="1"/>
          <p:nvPr/>
        </p:nvSpPr>
        <p:spPr>
          <a:xfrm>
            <a:off x="6176926" y="2347754"/>
            <a:ext cx="1295400" cy="280691"/>
          </a:xfrm>
          <a:prstGeom prst="rect">
            <a:avLst/>
          </a:prstGeom>
          <a:noFill/>
        </p:spPr>
        <p:txBody>
          <a:bodyPr wrap="square" lIns="0" tIns="0" rIns="0" bIns="0" rtlCol="0" anchor="t" anchorCtr="0">
            <a:noAutofit/>
          </a:bodyPr>
          <a:lstStyle/>
          <a:p>
            <a:pPr algn="ctr"/>
            <a:r>
              <a:rPr lang="en-US" sz="1600" b="1" dirty="0">
                <a:solidFill>
                  <a:schemeClr val="bg1"/>
                </a:solidFill>
              </a:rPr>
              <a:t>465 projects</a:t>
            </a:r>
          </a:p>
        </p:txBody>
      </p:sp>
      <p:sp>
        <p:nvSpPr>
          <p:cNvPr id="10" name="TextBox 9">
            <a:extLst>
              <a:ext uri="{FF2B5EF4-FFF2-40B4-BE49-F238E27FC236}">
                <a16:creationId xmlns:a16="http://schemas.microsoft.com/office/drawing/2014/main" id="{C74DD820-35A4-4B48-8B87-D91A63E9D22A}"/>
              </a:ext>
            </a:extLst>
          </p:cNvPr>
          <p:cNvSpPr txBox="1"/>
          <p:nvPr/>
        </p:nvSpPr>
        <p:spPr>
          <a:xfrm>
            <a:off x="8673746" y="2347754"/>
            <a:ext cx="1523094" cy="280691"/>
          </a:xfrm>
          <a:prstGeom prst="rect">
            <a:avLst/>
          </a:prstGeom>
          <a:noFill/>
        </p:spPr>
        <p:txBody>
          <a:bodyPr wrap="square" lIns="0" tIns="0" rIns="0" bIns="0" rtlCol="0" anchor="t" anchorCtr="0">
            <a:noAutofit/>
          </a:bodyPr>
          <a:lstStyle/>
          <a:p>
            <a:pPr algn="ctr"/>
            <a:r>
              <a:rPr lang="en-US" sz="1600" b="1" dirty="0">
                <a:solidFill>
                  <a:schemeClr val="bg1"/>
                </a:solidFill>
              </a:rPr>
              <a:t>88 000 000 €</a:t>
            </a:r>
          </a:p>
        </p:txBody>
      </p:sp>
      <p:sp>
        <p:nvSpPr>
          <p:cNvPr id="13" name="Line 169">
            <a:extLst>
              <a:ext uri="{FF2B5EF4-FFF2-40B4-BE49-F238E27FC236}">
                <a16:creationId xmlns:a16="http://schemas.microsoft.com/office/drawing/2014/main" id="{46328ACD-C208-4F58-8AFA-C9F72A578316}"/>
              </a:ext>
            </a:extLst>
          </p:cNvPr>
          <p:cNvSpPr>
            <a:spLocks noChangeShapeType="1"/>
          </p:cNvSpPr>
          <p:nvPr/>
        </p:nvSpPr>
        <p:spPr bwMode="auto">
          <a:xfrm flipV="1">
            <a:off x="8176723" y="1978071"/>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69">
            <a:extLst>
              <a:ext uri="{FF2B5EF4-FFF2-40B4-BE49-F238E27FC236}">
                <a16:creationId xmlns:a16="http://schemas.microsoft.com/office/drawing/2014/main" id="{3278C47E-5AFE-485F-BF8C-829144DBB41B}"/>
              </a:ext>
            </a:extLst>
          </p:cNvPr>
          <p:cNvSpPr>
            <a:spLocks noChangeShapeType="1"/>
          </p:cNvSpPr>
          <p:nvPr/>
        </p:nvSpPr>
        <p:spPr bwMode="auto">
          <a:xfrm flipV="1">
            <a:off x="8176723" y="3119009"/>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5">
            <a:extLst>
              <a:ext uri="{FF2B5EF4-FFF2-40B4-BE49-F238E27FC236}">
                <a16:creationId xmlns:a16="http://schemas.microsoft.com/office/drawing/2014/main" id="{B960E961-872E-4610-94A2-F2263257EFD3}"/>
              </a:ext>
            </a:extLst>
          </p:cNvPr>
          <p:cNvSpPr>
            <a:spLocks noChangeShapeType="1"/>
          </p:cNvSpPr>
          <p:nvPr/>
        </p:nvSpPr>
        <p:spPr bwMode="auto">
          <a:xfrm>
            <a:off x="5930546" y="3402236"/>
            <a:ext cx="4656796"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69">
            <a:extLst>
              <a:ext uri="{FF2B5EF4-FFF2-40B4-BE49-F238E27FC236}">
                <a16:creationId xmlns:a16="http://schemas.microsoft.com/office/drawing/2014/main" id="{A4852A53-F6ED-4F42-9DC2-297CC48F708E}"/>
              </a:ext>
            </a:extLst>
          </p:cNvPr>
          <p:cNvSpPr>
            <a:spLocks noChangeShapeType="1"/>
          </p:cNvSpPr>
          <p:nvPr/>
        </p:nvSpPr>
        <p:spPr bwMode="auto">
          <a:xfrm flipV="1">
            <a:off x="8176723" y="3484769"/>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69">
            <a:extLst>
              <a:ext uri="{FF2B5EF4-FFF2-40B4-BE49-F238E27FC236}">
                <a16:creationId xmlns:a16="http://schemas.microsoft.com/office/drawing/2014/main" id="{FC979641-5E5E-4B4F-937D-64C2D792BD71}"/>
              </a:ext>
            </a:extLst>
          </p:cNvPr>
          <p:cNvSpPr>
            <a:spLocks noChangeShapeType="1"/>
          </p:cNvSpPr>
          <p:nvPr/>
        </p:nvSpPr>
        <p:spPr bwMode="auto">
          <a:xfrm flipV="1">
            <a:off x="5930546" y="3484769"/>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69">
            <a:extLst>
              <a:ext uri="{FF2B5EF4-FFF2-40B4-BE49-F238E27FC236}">
                <a16:creationId xmlns:a16="http://schemas.microsoft.com/office/drawing/2014/main" id="{A569E306-89F5-4A6B-B3FD-E84B6BBBB163}"/>
              </a:ext>
            </a:extLst>
          </p:cNvPr>
          <p:cNvSpPr>
            <a:spLocks noChangeShapeType="1"/>
          </p:cNvSpPr>
          <p:nvPr/>
        </p:nvSpPr>
        <p:spPr bwMode="auto">
          <a:xfrm flipV="1">
            <a:off x="10587342" y="3484769"/>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6" name="Rühm 55">
            <a:extLst>
              <a:ext uri="{FF2B5EF4-FFF2-40B4-BE49-F238E27FC236}">
                <a16:creationId xmlns:a16="http://schemas.microsoft.com/office/drawing/2014/main" id="{F8E609BB-2BDC-4F6F-B76F-B0C8BC18987B}"/>
              </a:ext>
            </a:extLst>
          </p:cNvPr>
          <p:cNvGrpSpPr/>
          <p:nvPr/>
        </p:nvGrpSpPr>
        <p:grpSpPr>
          <a:xfrm>
            <a:off x="4880027" y="3717028"/>
            <a:ext cx="2143931" cy="2430684"/>
            <a:chOff x="5045481" y="3717027"/>
            <a:chExt cx="2143931" cy="2430684"/>
          </a:xfrm>
        </p:grpSpPr>
        <p:grpSp>
          <p:nvGrpSpPr>
            <p:cNvPr id="50" name="Rühm 49">
              <a:extLst>
                <a:ext uri="{FF2B5EF4-FFF2-40B4-BE49-F238E27FC236}">
                  <a16:creationId xmlns:a16="http://schemas.microsoft.com/office/drawing/2014/main" id="{C32FF6A6-40DE-4309-ACF8-0DE27A5A6A19}"/>
                </a:ext>
              </a:extLst>
            </p:cNvPr>
            <p:cNvGrpSpPr/>
            <p:nvPr/>
          </p:nvGrpSpPr>
          <p:grpSpPr>
            <a:xfrm>
              <a:off x="5640447" y="3717027"/>
              <a:ext cx="954000" cy="918000"/>
              <a:chOff x="5734050" y="4892675"/>
              <a:chExt cx="1039812" cy="998538"/>
            </a:xfrm>
          </p:grpSpPr>
          <p:sp>
            <p:nvSpPr>
              <p:cNvPr id="24" name="Freeform 5">
                <a:extLst>
                  <a:ext uri="{FF2B5EF4-FFF2-40B4-BE49-F238E27FC236}">
                    <a16:creationId xmlns:a16="http://schemas.microsoft.com/office/drawing/2014/main" id="{61EE780D-7B54-4B45-A82F-2716CF854383}"/>
                  </a:ext>
                </a:extLst>
              </p:cNvPr>
              <p:cNvSpPr>
                <a:spLocks/>
              </p:cNvSpPr>
              <p:nvPr/>
            </p:nvSpPr>
            <p:spPr bwMode="auto">
              <a:xfrm>
                <a:off x="5734050" y="4892675"/>
                <a:ext cx="1039812" cy="998538"/>
              </a:xfrm>
              <a:custGeom>
                <a:avLst/>
                <a:gdLst>
                  <a:gd name="T0" fmla="*/ 278 w 480"/>
                  <a:gd name="T1" fmla="*/ 458 h 461"/>
                  <a:gd name="T2" fmla="*/ 458 w 480"/>
                  <a:gd name="T3" fmla="*/ 201 h 461"/>
                  <a:gd name="T4" fmla="*/ 202 w 480"/>
                  <a:gd name="T5" fmla="*/ 21 h 461"/>
                  <a:gd name="T6" fmla="*/ 22 w 480"/>
                  <a:gd name="T7" fmla="*/ 278 h 461"/>
                  <a:gd name="T8" fmla="*/ 240 w 480"/>
                  <a:gd name="T9" fmla="*/ 461 h 461"/>
                </a:gdLst>
                <a:ahLst/>
                <a:cxnLst>
                  <a:cxn ang="0">
                    <a:pos x="T0" y="T1"/>
                  </a:cxn>
                  <a:cxn ang="0">
                    <a:pos x="T2" y="T3"/>
                  </a:cxn>
                  <a:cxn ang="0">
                    <a:pos x="T4" y="T5"/>
                  </a:cxn>
                  <a:cxn ang="0">
                    <a:pos x="T6" y="T7"/>
                  </a:cxn>
                  <a:cxn ang="0">
                    <a:pos x="T8" y="T9"/>
                  </a:cxn>
                </a:cxnLst>
                <a:rect l="0" t="0" r="r" b="b"/>
                <a:pathLst>
                  <a:path w="480" h="461">
                    <a:moveTo>
                      <a:pt x="278" y="458"/>
                    </a:moveTo>
                    <a:cubicBezTo>
                      <a:pt x="399" y="437"/>
                      <a:pt x="480" y="322"/>
                      <a:pt x="458" y="201"/>
                    </a:cubicBezTo>
                    <a:cubicBezTo>
                      <a:pt x="437" y="81"/>
                      <a:pt x="322" y="0"/>
                      <a:pt x="202" y="21"/>
                    </a:cubicBezTo>
                    <a:cubicBezTo>
                      <a:pt x="81" y="42"/>
                      <a:pt x="0" y="157"/>
                      <a:pt x="22" y="278"/>
                    </a:cubicBezTo>
                    <a:cubicBezTo>
                      <a:pt x="40" y="384"/>
                      <a:pt x="133" y="461"/>
                      <a:pt x="240" y="461"/>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3E0DEAC6-1497-4AD6-871A-C85BCE196A68}"/>
                  </a:ext>
                </a:extLst>
              </p:cNvPr>
              <p:cNvSpPr>
                <a:spLocks/>
              </p:cNvSpPr>
              <p:nvPr/>
            </p:nvSpPr>
            <p:spPr bwMode="auto">
              <a:xfrm>
                <a:off x="6119812" y="5368925"/>
                <a:ext cx="280987" cy="260350"/>
              </a:xfrm>
              <a:custGeom>
                <a:avLst/>
                <a:gdLst>
                  <a:gd name="T0" fmla="*/ 130 w 130"/>
                  <a:gd name="T1" fmla="*/ 0 h 120"/>
                  <a:gd name="T2" fmla="*/ 130 w 130"/>
                  <a:gd name="T3" fmla="*/ 55 h 120"/>
                  <a:gd name="T4" fmla="*/ 65 w 130"/>
                  <a:gd name="T5" fmla="*/ 120 h 120"/>
                  <a:gd name="T6" fmla="*/ 0 w 130"/>
                  <a:gd name="T7" fmla="*/ 55 h 120"/>
                </a:gdLst>
                <a:ahLst/>
                <a:cxnLst>
                  <a:cxn ang="0">
                    <a:pos x="T0" y="T1"/>
                  </a:cxn>
                  <a:cxn ang="0">
                    <a:pos x="T2" y="T3"/>
                  </a:cxn>
                  <a:cxn ang="0">
                    <a:pos x="T4" y="T5"/>
                  </a:cxn>
                  <a:cxn ang="0">
                    <a:pos x="T6" y="T7"/>
                  </a:cxn>
                </a:cxnLst>
                <a:rect l="0" t="0" r="r" b="b"/>
                <a:pathLst>
                  <a:path w="130" h="120">
                    <a:moveTo>
                      <a:pt x="130" y="0"/>
                    </a:moveTo>
                    <a:cubicBezTo>
                      <a:pt x="130" y="55"/>
                      <a:pt x="130" y="55"/>
                      <a:pt x="130" y="55"/>
                    </a:cubicBezTo>
                    <a:cubicBezTo>
                      <a:pt x="130" y="90"/>
                      <a:pt x="100" y="120"/>
                      <a:pt x="65" y="120"/>
                    </a:cubicBezTo>
                    <a:cubicBezTo>
                      <a:pt x="29" y="120"/>
                      <a:pt x="0" y="90"/>
                      <a:pt x="0" y="55"/>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254BB967-05A4-44D9-A564-1B0F4DE7EB4E}"/>
                  </a:ext>
                </a:extLst>
              </p:cNvPr>
              <p:cNvSpPr>
                <a:spLocks/>
              </p:cNvSpPr>
              <p:nvPr/>
            </p:nvSpPr>
            <p:spPr bwMode="auto">
              <a:xfrm>
                <a:off x="6119812" y="5154613"/>
                <a:ext cx="280987" cy="257175"/>
              </a:xfrm>
              <a:custGeom>
                <a:avLst/>
                <a:gdLst>
                  <a:gd name="T0" fmla="*/ 0 w 130"/>
                  <a:gd name="T1" fmla="*/ 119 h 119"/>
                  <a:gd name="T2" fmla="*/ 0 w 130"/>
                  <a:gd name="T3" fmla="*/ 65 h 119"/>
                  <a:gd name="T4" fmla="*/ 65 w 130"/>
                  <a:gd name="T5" fmla="*/ 0 h 119"/>
                  <a:gd name="T6" fmla="*/ 130 w 130"/>
                  <a:gd name="T7" fmla="*/ 65 h 119"/>
                </a:gdLst>
                <a:ahLst/>
                <a:cxnLst>
                  <a:cxn ang="0">
                    <a:pos x="T0" y="T1"/>
                  </a:cxn>
                  <a:cxn ang="0">
                    <a:pos x="T2" y="T3"/>
                  </a:cxn>
                  <a:cxn ang="0">
                    <a:pos x="T4" y="T5"/>
                  </a:cxn>
                  <a:cxn ang="0">
                    <a:pos x="T6" y="T7"/>
                  </a:cxn>
                </a:cxnLst>
                <a:rect l="0" t="0" r="r" b="b"/>
                <a:pathLst>
                  <a:path w="130" h="119">
                    <a:moveTo>
                      <a:pt x="0" y="119"/>
                    </a:moveTo>
                    <a:cubicBezTo>
                      <a:pt x="0" y="65"/>
                      <a:pt x="0" y="65"/>
                      <a:pt x="0" y="65"/>
                    </a:cubicBezTo>
                    <a:cubicBezTo>
                      <a:pt x="0" y="29"/>
                      <a:pt x="29" y="0"/>
                      <a:pt x="65" y="0"/>
                    </a:cubicBezTo>
                    <a:cubicBezTo>
                      <a:pt x="100" y="0"/>
                      <a:pt x="130" y="29"/>
                      <a:pt x="130" y="65"/>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92F53B6B-8C97-475A-A236-B67D1DD93A7A}"/>
                  </a:ext>
                </a:extLst>
              </p:cNvPr>
              <p:cNvSpPr>
                <a:spLocks/>
              </p:cNvSpPr>
              <p:nvPr/>
            </p:nvSpPr>
            <p:spPr bwMode="auto">
              <a:xfrm>
                <a:off x="5922962" y="5141913"/>
                <a:ext cx="207962" cy="192088"/>
              </a:xfrm>
              <a:custGeom>
                <a:avLst/>
                <a:gdLst>
                  <a:gd name="T0" fmla="*/ 131 w 131"/>
                  <a:gd name="T1" fmla="*/ 48 h 121"/>
                  <a:gd name="T2" fmla="*/ 46 w 131"/>
                  <a:gd name="T3" fmla="*/ 0 h 121"/>
                  <a:gd name="T4" fmla="*/ 0 w 131"/>
                  <a:gd name="T5" fmla="*/ 95 h 121"/>
                  <a:gd name="T6" fmla="*/ 41 w 131"/>
                  <a:gd name="T7" fmla="*/ 121 h 121"/>
                  <a:gd name="T8" fmla="*/ 73 w 131"/>
                  <a:gd name="T9" fmla="*/ 84 h 121"/>
                </a:gdLst>
                <a:ahLst/>
                <a:cxnLst>
                  <a:cxn ang="0">
                    <a:pos x="T0" y="T1"/>
                  </a:cxn>
                  <a:cxn ang="0">
                    <a:pos x="T2" y="T3"/>
                  </a:cxn>
                  <a:cxn ang="0">
                    <a:pos x="T4" y="T5"/>
                  </a:cxn>
                  <a:cxn ang="0">
                    <a:pos x="T6" y="T7"/>
                  </a:cxn>
                  <a:cxn ang="0">
                    <a:pos x="T8" y="T9"/>
                  </a:cxn>
                </a:cxnLst>
                <a:rect l="0" t="0" r="r" b="b"/>
                <a:pathLst>
                  <a:path w="131" h="121">
                    <a:moveTo>
                      <a:pt x="131" y="48"/>
                    </a:moveTo>
                    <a:lnTo>
                      <a:pt x="46" y="0"/>
                    </a:lnTo>
                    <a:lnTo>
                      <a:pt x="0" y="95"/>
                    </a:lnTo>
                    <a:lnTo>
                      <a:pt x="41" y="121"/>
                    </a:lnTo>
                    <a:lnTo>
                      <a:pt x="73" y="84"/>
                    </a:ln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4BE2D111-3B82-47FD-9454-BFA407966427}"/>
                  </a:ext>
                </a:extLst>
              </p:cNvPr>
              <p:cNvSpPr>
                <a:spLocks/>
              </p:cNvSpPr>
              <p:nvPr/>
            </p:nvSpPr>
            <p:spPr bwMode="auto">
              <a:xfrm>
                <a:off x="6388100" y="5141913"/>
                <a:ext cx="207962" cy="192088"/>
              </a:xfrm>
              <a:custGeom>
                <a:avLst/>
                <a:gdLst>
                  <a:gd name="T0" fmla="*/ 0 w 131"/>
                  <a:gd name="T1" fmla="*/ 48 h 121"/>
                  <a:gd name="T2" fmla="*/ 84 w 131"/>
                  <a:gd name="T3" fmla="*/ 0 h 121"/>
                  <a:gd name="T4" fmla="*/ 131 w 131"/>
                  <a:gd name="T5" fmla="*/ 95 h 121"/>
                  <a:gd name="T6" fmla="*/ 91 w 131"/>
                  <a:gd name="T7" fmla="*/ 121 h 121"/>
                  <a:gd name="T8" fmla="*/ 57 w 131"/>
                  <a:gd name="T9" fmla="*/ 84 h 121"/>
                </a:gdLst>
                <a:ahLst/>
                <a:cxnLst>
                  <a:cxn ang="0">
                    <a:pos x="T0" y="T1"/>
                  </a:cxn>
                  <a:cxn ang="0">
                    <a:pos x="T2" y="T3"/>
                  </a:cxn>
                  <a:cxn ang="0">
                    <a:pos x="T4" y="T5"/>
                  </a:cxn>
                  <a:cxn ang="0">
                    <a:pos x="T6" y="T7"/>
                  </a:cxn>
                  <a:cxn ang="0">
                    <a:pos x="T8" y="T9"/>
                  </a:cxn>
                </a:cxnLst>
                <a:rect l="0" t="0" r="r" b="b"/>
                <a:pathLst>
                  <a:path w="131" h="121">
                    <a:moveTo>
                      <a:pt x="0" y="48"/>
                    </a:moveTo>
                    <a:lnTo>
                      <a:pt x="84" y="0"/>
                    </a:lnTo>
                    <a:lnTo>
                      <a:pt x="131" y="95"/>
                    </a:lnTo>
                    <a:lnTo>
                      <a:pt x="91" y="121"/>
                    </a:lnTo>
                    <a:lnTo>
                      <a:pt x="57" y="84"/>
                    </a:ln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D3F5A2F7-1601-4071-9058-B2F293E23951}"/>
                  </a:ext>
                </a:extLst>
              </p:cNvPr>
              <p:cNvSpPr>
                <a:spLocks/>
              </p:cNvSpPr>
              <p:nvPr/>
            </p:nvSpPr>
            <p:spPr bwMode="auto">
              <a:xfrm>
                <a:off x="6372225" y="5534025"/>
                <a:ext cx="165100" cy="219075"/>
              </a:xfrm>
              <a:custGeom>
                <a:avLst/>
                <a:gdLst>
                  <a:gd name="T0" fmla="*/ 19 w 104"/>
                  <a:gd name="T1" fmla="*/ 0 h 138"/>
                  <a:gd name="T2" fmla="*/ 104 w 104"/>
                  <a:gd name="T3" fmla="*/ 50 h 138"/>
                  <a:gd name="T4" fmla="*/ 43 w 104"/>
                  <a:gd name="T5" fmla="*/ 138 h 138"/>
                  <a:gd name="T6" fmla="*/ 0 w 104"/>
                  <a:gd name="T7" fmla="*/ 115 h 138"/>
                  <a:gd name="T8" fmla="*/ 21 w 104"/>
                  <a:gd name="T9" fmla="*/ 63 h 138"/>
                </a:gdLst>
                <a:ahLst/>
                <a:cxnLst>
                  <a:cxn ang="0">
                    <a:pos x="T0" y="T1"/>
                  </a:cxn>
                  <a:cxn ang="0">
                    <a:pos x="T2" y="T3"/>
                  </a:cxn>
                  <a:cxn ang="0">
                    <a:pos x="T4" y="T5"/>
                  </a:cxn>
                  <a:cxn ang="0">
                    <a:pos x="T6" y="T7"/>
                  </a:cxn>
                  <a:cxn ang="0">
                    <a:pos x="T8" y="T9"/>
                  </a:cxn>
                </a:cxnLst>
                <a:rect l="0" t="0" r="r" b="b"/>
                <a:pathLst>
                  <a:path w="104" h="138">
                    <a:moveTo>
                      <a:pt x="19" y="0"/>
                    </a:moveTo>
                    <a:lnTo>
                      <a:pt x="104" y="50"/>
                    </a:lnTo>
                    <a:lnTo>
                      <a:pt x="43" y="138"/>
                    </a:lnTo>
                    <a:lnTo>
                      <a:pt x="0" y="115"/>
                    </a:lnTo>
                    <a:lnTo>
                      <a:pt x="21" y="63"/>
                    </a:ln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1">
                <a:extLst>
                  <a:ext uri="{FF2B5EF4-FFF2-40B4-BE49-F238E27FC236}">
                    <a16:creationId xmlns:a16="http://schemas.microsoft.com/office/drawing/2014/main" id="{D4E78EA3-9146-4316-B637-CBBF8E3B94FB}"/>
                  </a:ext>
                </a:extLst>
              </p:cNvPr>
              <p:cNvSpPr>
                <a:spLocks/>
              </p:cNvSpPr>
              <p:nvPr/>
            </p:nvSpPr>
            <p:spPr bwMode="auto">
              <a:xfrm>
                <a:off x="5983287" y="5534025"/>
                <a:ext cx="161925" cy="219075"/>
              </a:xfrm>
              <a:custGeom>
                <a:avLst/>
                <a:gdLst>
                  <a:gd name="T0" fmla="*/ 83 w 102"/>
                  <a:gd name="T1" fmla="*/ 0 h 138"/>
                  <a:gd name="T2" fmla="*/ 0 w 102"/>
                  <a:gd name="T3" fmla="*/ 50 h 138"/>
                  <a:gd name="T4" fmla="*/ 61 w 102"/>
                  <a:gd name="T5" fmla="*/ 138 h 138"/>
                  <a:gd name="T6" fmla="*/ 102 w 102"/>
                  <a:gd name="T7" fmla="*/ 115 h 138"/>
                  <a:gd name="T8" fmla="*/ 82 w 102"/>
                  <a:gd name="T9" fmla="*/ 63 h 138"/>
                </a:gdLst>
                <a:ahLst/>
                <a:cxnLst>
                  <a:cxn ang="0">
                    <a:pos x="T0" y="T1"/>
                  </a:cxn>
                  <a:cxn ang="0">
                    <a:pos x="T2" y="T3"/>
                  </a:cxn>
                  <a:cxn ang="0">
                    <a:pos x="T4" y="T5"/>
                  </a:cxn>
                  <a:cxn ang="0">
                    <a:pos x="T6" y="T7"/>
                  </a:cxn>
                  <a:cxn ang="0">
                    <a:pos x="T8" y="T9"/>
                  </a:cxn>
                </a:cxnLst>
                <a:rect l="0" t="0" r="r" b="b"/>
                <a:pathLst>
                  <a:path w="102" h="138">
                    <a:moveTo>
                      <a:pt x="83" y="0"/>
                    </a:moveTo>
                    <a:lnTo>
                      <a:pt x="0" y="50"/>
                    </a:lnTo>
                    <a:lnTo>
                      <a:pt x="61" y="138"/>
                    </a:lnTo>
                    <a:lnTo>
                      <a:pt x="102" y="115"/>
                    </a:lnTo>
                    <a:lnTo>
                      <a:pt x="82" y="63"/>
                    </a:ln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1" name="TextBox 50">
              <a:extLst>
                <a:ext uri="{FF2B5EF4-FFF2-40B4-BE49-F238E27FC236}">
                  <a16:creationId xmlns:a16="http://schemas.microsoft.com/office/drawing/2014/main" id="{62FA72AF-FD2E-4858-82C7-38D231E1BEC3}"/>
                </a:ext>
              </a:extLst>
            </p:cNvPr>
            <p:cNvSpPr txBox="1"/>
            <p:nvPr/>
          </p:nvSpPr>
          <p:spPr>
            <a:xfrm>
              <a:off x="5045481" y="4745102"/>
              <a:ext cx="2143931" cy="1402609"/>
            </a:xfrm>
            <a:prstGeom prst="rect">
              <a:avLst/>
            </a:prstGeom>
            <a:noFill/>
          </p:spPr>
          <p:txBody>
            <a:bodyPr wrap="square" lIns="0" tIns="0" rIns="0" bIns="0" rtlCol="0" anchor="t" anchorCtr="0">
              <a:noAutofit/>
            </a:bodyPr>
            <a:lstStyle/>
            <a:p>
              <a:pPr algn="ctr"/>
              <a:r>
                <a:rPr lang="en-US" sz="1400" b="1" dirty="0">
                  <a:solidFill>
                    <a:schemeClr val="bg1"/>
                  </a:solidFill>
                </a:rPr>
                <a:t>U-CAT</a:t>
              </a:r>
              <a:r>
                <a:rPr lang="en-US" sz="1400" dirty="0">
                  <a:solidFill>
                    <a:schemeClr val="bg1"/>
                  </a:solidFill>
                </a:rPr>
                <a:t> or </a:t>
              </a:r>
              <a:r>
                <a:rPr lang="en-US" sz="1400" b="1" dirty="0">
                  <a:solidFill>
                    <a:schemeClr val="bg1"/>
                  </a:solidFill>
                </a:rPr>
                <a:t>Underwater Curious Archaeology Turtle robot</a:t>
              </a:r>
              <a:r>
                <a:rPr lang="en-US" sz="1400" dirty="0">
                  <a:solidFill>
                    <a:schemeClr val="bg1"/>
                  </a:solidFill>
                </a:rPr>
                <a:t>, developed by </a:t>
              </a:r>
              <a:r>
                <a:rPr lang="en-US" sz="1400" dirty="0" err="1">
                  <a:solidFill>
                    <a:schemeClr val="bg1"/>
                  </a:solidFill>
                </a:rPr>
                <a:t>Biorobotics</a:t>
              </a:r>
              <a:r>
                <a:rPr lang="en-US" sz="1400" dirty="0">
                  <a:solidFill>
                    <a:schemeClr val="bg1"/>
                  </a:solidFill>
                </a:rPr>
                <a:t> Centre of Tallinn </a:t>
              </a:r>
              <a:r>
                <a:rPr lang="en-US" sz="1400" dirty="0" err="1">
                  <a:solidFill>
                    <a:schemeClr val="bg1"/>
                  </a:solidFill>
                </a:rPr>
                <a:t>Universit</a:t>
              </a:r>
              <a:r>
                <a:rPr lang="et-EE" sz="1400" dirty="0">
                  <a:solidFill>
                    <a:schemeClr val="bg1"/>
                  </a:solidFill>
                </a:rPr>
                <a:t>y</a:t>
              </a:r>
              <a:r>
                <a:rPr lang="en-US" sz="1400" dirty="0">
                  <a:solidFill>
                    <a:schemeClr val="bg1"/>
                  </a:solidFill>
                </a:rPr>
                <a:t> of Technology</a:t>
              </a:r>
            </a:p>
          </p:txBody>
        </p:sp>
      </p:grpSp>
      <p:grpSp>
        <p:nvGrpSpPr>
          <p:cNvPr id="54" name="Rühm 53">
            <a:extLst>
              <a:ext uri="{FF2B5EF4-FFF2-40B4-BE49-F238E27FC236}">
                <a16:creationId xmlns:a16="http://schemas.microsoft.com/office/drawing/2014/main" id="{CC738CB9-37B6-495F-85F8-C6CEC9E59A40}"/>
              </a:ext>
            </a:extLst>
          </p:cNvPr>
          <p:cNvGrpSpPr/>
          <p:nvPr/>
        </p:nvGrpSpPr>
        <p:grpSpPr>
          <a:xfrm>
            <a:off x="9515766" y="3717028"/>
            <a:ext cx="2143931" cy="2430684"/>
            <a:chOff x="9681220" y="3717027"/>
            <a:chExt cx="2143931" cy="2430684"/>
          </a:xfrm>
        </p:grpSpPr>
        <p:grpSp>
          <p:nvGrpSpPr>
            <p:cNvPr id="48" name="Rühm 47">
              <a:extLst>
                <a:ext uri="{FF2B5EF4-FFF2-40B4-BE49-F238E27FC236}">
                  <a16:creationId xmlns:a16="http://schemas.microsoft.com/office/drawing/2014/main" id="{9762DE3C-D10B-4205-89EB-DFE5832D9C98}"/>
                </a:ext>
              </a:extLst>
            </p:cNvPr>
            <p:cNvGrpSpPr>
              <a:grpSpLocks noChangeAspect="1"/>
            </p:cNvGrpSpPr>
            <p:nvPr/>
          </p:nvGrpSpPr>
          <p:grpSpPr>
            <a:xfrm>
              <a:off x="10277429" y="3717027"/>
              <a:ext cx="951514" cy="918000"/>
              <a:chOff x="9456737" y="4894263"/>
              <a:chExt cx="1036637" cy="1000125"/>
            </a:xfrm>
          </p:grpSpPr>
          <p:sp>
            <p:nvSpPr>
              <p:cNvPr id="40" name="Freeform 21">
                <a:extLst>
                  <a:ext uri="{FF2B5EF4-FFF2-40B4-BE49-F238E27FC236}">
                    <a16:creationId xmlns:a16="http://schemas.microsoft.com/office/drawing/2014/main" id="{58E1BC87-9E3C-473D-B820-7E8E7380AA2D}"/>
                  </a:ext>
                </a:extLst>
              </p:cNvPr>
              <p:cNvSpPr>
                <a:spLocks/>
              </p:cNvSpPr>
              <p:nvPr/>
            </p:nvSpPr>
            <p:spPr bwMode="auto">
              <a:xfrm>
                <a:off x="9456737" y="4894263"/>
                <a:ext cx="1036637" cy="1000125"/>
              </a:xfrm>
              <a:custGeom>
                <a:avLst/>
                <a:gdLst>
                  <a:gd name="T0" fmla="*/ 278 w 479"/>
                  <a:gd name="T1" fmla="*/ 457 h 461"/>
                  <a:gd name="T2" fmla="*/ 458 w 479"/>
                  <a:gd name="T3" fmla="*/ 201 h 461"/>
                  <a:gd name="T4" fmla="*/ 201 w 479"/>
                  <a:gd name="T5" fmla="*/ 21 h 461"/>
                  <a:gd name="T6" fmla="*/ 22 w 479"/>
                  <a:gd name="T7" fmla="*/ 277 h 461"/>
                  <a:gd name="T8" fmla="*/ 240 w 479"/>
                  <a:gd name="T9" fmla="*/ 460 h 461"/>
                </a:gdLst>
                <a:ahLst/>
                <a:cxnLst>
                  <a:cxn ang="0">
                    <a:pos x="T0" y="T1"/>
                  </a:cxn>
                  <a:cxn ang="0">
                    <a:pos x="T2" y="T3"/>
                  </a:cxn>
                  <a:cxn ang="0">
                    <a:pos x="T4" y="T5"/>
                  </a:cxn>
                  <a:cxn ang="0">
                    <a:pos x="T6" y="T7"/>
                  </a:cxn>
                  <a:cxn ang="0">
                    <a:pos x="T8" y="T9"/>
                  </a:cxn>
                </a:cxnLst>
                <a:rect l="0" t="0" r="r" b="b"/>
                <a:pathLst>
                  <a:path w="479" h="461">
                    <a:moveTo>
                      <a:pt x="278" y="457"/>
                    </a:moveTo>
                    <a:cubicBezTo>
                      <a:pt x="398" y="436"/>
                      <a:pt x="479" y="321"/>
                      <a:pt x="458" y="201"/>
                    </a:cubicBezTo>
                    <a:cubicBezTo>
                      <a:pt x="436" y="80"/>
                      <a:pt x="322" y="0"/>
                      <a:pt x="201" y="21"/>
                    </a:cubicBezTo>
                    <a:cubicBezTo>
                      <a:pt x="81" y="42"/>
                      <a:pt x="0" y="157"/>
                      <a:pt x="22" y="277"/>
                    </a:cubicBezTo>
                    <a:cubicBezTo>
                      <a:pt x="40" y="383"/>
                      <a:pt x="132" y="461"/>
                      <a:pt x="240" y="46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Rectangle 22">
                <a:extLst>
                  <a:ext uri="{FF2B5EF4-FFF2-40B4-BE49-F238E27FC236}">
                    <a16:creationId xmlns:a16="http://schemas.microsoft.com/office/drawing/2014/main" id="{0BFE0095-1590-4316-B79B-0FC694BD5B38}"/>
                  </a:ext>
                </a:extLst>
              </p:cNvPr>
              <p:cNvSpPr>
                <a:spLocks noChangeArrowheads="1"/>
              </p:cNvSpPr>
              <p:nvPr/>
            </p:nvSpPr>
            <p:spPr bwMode="auto">
              <a:xfrm>
                <a:off x="9702799" y="5148263"/>
                <a:ext cx="544512" cy="544513"/>
              </a:xfrm>
              <a:prstGeom prst="rect">
                <a:avLst/>
              </a:pr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23">
                <a:extLst>
                  <a:ext uri="{FF2B5EF4-FFF2-40B4-BE49-F238E27FC236}">
                    <a16:creationId xmlns:a16="http://schemas.microsoft.com/office/drawing/2014/main" id="{FB5EE5DA-642D-41FD-8850-71B26C377DF2}"/>
                  </a:ext>
                </a:extLst>
              </p:cNvPr>
              <p:cNvSpPr>
                <a:spLocks noChangeShapeType="1"/>
              </p:cNvSpPr>
              <p:nvPr/>
            </p:nvSpPr>
            <p:spPr bwMode="auto">
              <a:xfrm>
                <a:off x="9707562" y="5364163"/>
                <a:ext cx="433387"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24">
                <a:extLst>
                  <a:ext uri="{FF2B5EF4-FFF2-40B4-BE49-F238E27FC236}">
                    <a16:creationId xmlns:a16="http://schemas.microsoft.com/office/drawing/2014/main" id="{82AF70DB-1603-42C1-A75F-E629B59E61D4}"/>
                  </a:ext>
                </a:extLst>
              </p:cNvPr>
              <p:cNvSpPr>
                <a:spLocks noChangeShapeType="1"/>
              </p:cNvSpPr>
              <p:nvPr/>
            </p:nvSpPr>
            <p:spPr bwMode="auto">
              <a:xfrm>
                <a:off x="9707562" y="5475288"/>
                <a:ext cx="433387"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25">
                <a:extLst>
                  <a:ext uri="{FF2B5EF4-FFF2-40B4-BE49-F238E27FC236}">
                    <a16:creationId xmlns:a16="http://schemas.microsoft.com/office/drawing/2014/main" id="{10E5D1A0-FE96-4A60-BC41-F784A3F8A160}"/>
                  </a:ext>
                </a:extLst>
              </p:cNvPr>
              <p:cNvSpPr>
                <a:spLocks noChangeShapeType="1"/>
              </p:cNvSpPr>
              <p:nvPr/>
            </p:nvSpPr>
            <p:spPr bwMode="auto">
              <a:xfrm flipV="1">
                <a:off x="9707562" y="5226050"/>
                <a:ext cx="65087" cy="65088"/>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26">
                <a:extLst>
                  <a:ext uri="{FF2B5EF4-FFF2-40B4-BE49-F238E27FC236}">
                    <a16:creationId xmlns:a16="http://schemas.microsoft.com/office/drawing/2014/main" id="{DB14F6E2-F297-49E9-89C8-FFC77DD81A43}"/>
                  </a:ext>
                </a:extLst>
              </p:cNvPr>
              <p:cNvSpPr>
                <a:spLocks noChangeShapeType="1"/>
              </p:cNvSpPr>
              <p:nvPr/>
            </p:nvSpPr>
            <p:spPr bwMode="auto">
              <a:xfrm flipH="1" flipV="1">
                <a:off x="10106024" y="5159375"/>
                <a:ext cx="65087" cy="65088"/>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27">
                <a:extLst>
                  <a:ext uri="{FF2B5EF4-FFF2-40B4-BE49-F238E27FC236}">
                    <a16:creationId xmlns:a16="http://schemas.microsoft.com/office/drawing/2014/main" id="{063FFA98-4939-49F4-9ECA-E7A7A3DEE775}"/>
                  </a:ext>
                </a:extLst>
              </p:cNvPr>
              <p:cNvSpPr>
                <a:spLocks noChangeShapeType="1"/>
              </p:cNvSpPr>
              <p:nvPr/>
            </p:nvSpPr>
            <p:spPr bwMode="auto">
              <a:xfrm flipH="1">
                <a:off x="10179049" y="5559425"/>
                <a:ext cx="63500" cy="635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28">
                <a:extLst>
                  <a:ext uri="{FF2B5EF4-FFF2-40B4-BE49-F238E27FC236}">
                    <a16:creationId xmlns:a16="http://schemas.microsoft.com/office/drawing/2014/main" id="{9DCCE3A7-1827-4EB2-B682-BC4082456DB3}"/>
                  </a:ext>
                </a:extLst>
              </p:cNvPr>
              <p:cNvSpPr>
                <a:spLocks noChangeShapeType="1"/>
              </p:cNvSpPr>
              <p:nvPr/>
            </p:nvSpPr>
            <p:spPr bwMode="auto">
              <a:xfrm>
                <a:off x="9780587" y="5624513"/>
                <a:ext cx="63500" cy="65088"/>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2" name="TextBox 51">
              <a:extLst>
                <a:ext uri="{FF2B5EF4-FFF2-40B4-BE49-F238E27FC236}">
                  <a16:creationId xmlns:a16="http://schemas.microsoft.com/office/drawing/2014/main" id="{4032DD6D-6714-41ED-9096-8F2E299A582E}"/>
                </a:ext>
              </a:extLst>
            </p:cNvPr>
            <p:cNvSpPr txBox="1"/>
            <p:nvPr/>
          </p:nvSpPr>
          <p:spPr>
            <a:xfrm>
              <a:off x="9681220" y="4745102"/>
              <a:ext cx="2143931" cy="1402609"/>
            </a:xfrm>
            <a:prstGeom prst="rect">
              <a:avLst/>
            </a:prstGeom>
            <a:noFill/>
          </p:spPr>
          <p:txBody>
            <a:bodyPr wrap="square" lIns="0" tIns="0" rIns="0" bIns="0" rtlCol="0" anchor="t" anchorCtr="0">
              <a:noAutofit/>
            </a:bodyPr>
            <a:lstStyle/>
            <a:p>
              <a:pPr algn="ctr"/>
              <a:r>
                <a:rPr lang="en-US" sz="1400" b="1" dirty="0">
                  <a:solidFill>
                    <a:schemeClr val="bg1"/>
                  </a:solidFill>
                </a:rPr>
                <a:t>Nanosatellite </a:t>
              </a:r>
            </a:p>
            <a:p>
              <a:pPr algn="ctr"/>
              <a:r>
                <a:rPr lang="en-US" sz="1400" b="1" dirty="0">
                  <a:solidFill>
                    <a:schemeClr val="bg1"/>
                  </a:solidFill>
                </a:rPr>
                <a:t>ESTCube-1</a:t>
              </a:r>
              <a:r>
                <a:rPr lang="en-US" sz="1400" dirty="0">
                  <a:solidFill>
                    <a:schemeClr val="bg1"/>
                  </a:solidFill>
                </a:rPr>
                <a:t>, </a:t>
              </a:r>
            </a:p>
            <a:p>
              <a:pPr algn="ctr"/>
              <a:r>
                <a:rPr lang="en-US" sz="1400" dirty="0">
                  <a:solidFill>
                    <a:schemeClr val="bg1"/>
                  </a:solidFill>
                </a:rPr>
                <a:t>coordinated by Tartu Observatory and University of Tartu</a:t>
              </a:r>
            </a:p>
          </p:txBody>
        </p:sp>
      </p:grpSp>
      <p:grpSp>
        <p:nvGrpSpPr>
          <p:cNvPr id="55" name="Rühm 54">
            <a:extLst>
              <a:ext uri="{FF2B5EF4-FFF2-40B4-BE49-F238E27FC236}">
                <a16:creationId xmlns:a16="http://schemas.microsoft.com/office/drawing/2014/main" id="{1B5305FB-D346-4C17-A432-B840B81CCA03}"/>
              </a:ext>
            </a:extLst>
          </p:cNvPr>
          <p:cNvGrpSpPr/>
          <p:nvPr/>
        </p:nvGrpSpPr>
        <p:grpSpPr>
          <a:xfrm>
            <a:off x="7100377" y="3717028"/>
            <a:ext cx="2143931" cy="2430684"/>
            <a:chOff x="7265831" y="3717027"/>
            <a:chExt cx="2143931" cy="2430684"/>
          </a:xfrm>
        </p:grpSpPr>
        <p:grpSp>
          <p:nvGrpSpPr>
            <p:cNvPr id="49" name="Rühm 48">
              <a:extLst>
                <a:ext uri="{FF2B5EF4-FFF2-40B4-BE49-F238E27FC236}">
                  <a16:creationId xmlns:a16="http://schemas.microsoft.com/office/drawing/2014/main" id="{B1286347-EE4C-4472-9265-969CB69C7F23}"/>
                </a:ext>
              </a:extLst>
            </p:cNvPr>
            <p:cNvGrpSpPr>
              <a:grpSpLocks noChangeAspect="1"/>
            </p:cNvGrpSpPr>
            <p:nvPr/>
          </p:nvGrpSpPr>
          <p:grpSpPr>
            <a:xfrm>
              <a:off x="7864934" y="3717027"/>
              <a:ext cx="954486" cy="918000"/>
              <a:chOff x="7867650" y="4892675"/>
              <a:chExt cx="1038225" cy="998538"/>
            </a:xfrm>
          </p:grpSpPr>
          <p:sp>
            <p:nvSpPr>
              <p:cNvPr id="31" name="Freeform 12">
                <a:extLst>
                  <a:ext uri="{FF2B5EF4-FFF2-40B4-BE49-F238E27FC236}">
                    <a16:creationId xmlns:a16="http://schemas.microsoft.com/office/drawing/2014/main" id="{A088D59D-C2AE-405E-B930-FBA1D025F02C}"/>
                  </a:ext>
                </a:extLst>
              </p:cNvPr>
              <p:cNvSpPr>
                <a:spLocks/>
              </p:cNvSpPr>
              <p:nvPr/>
            </p:nvSpPr>
            <p:spPr bwMode="auto">
              <a:xfrm>
                <a:off x="7867650" y="4892675"/>
                <a:ext cx="1038225" cy="998538"/>
              </a:xfrm>
              <a:custGeom>
                <a:avLst/>
                <a:gdLst>
                  <a:gd name="T0" fmla="*/ 278 w 480"/>
                  <a:gd name="T1" fmla="*/ 458 h 461"/>
                  <a:gd name="T2" fmla="*/ 458 w 480"/>
                  <a:gd name="T3" fmla="*/ 201 h 461"/>
                  <a:gd name="T4" fmla="*/ 202 w 480"/>
                  <a:gd name="T5" fmla="*/ 21 h 461"/>
                  <a:gd name="T6" fmla="*/ 22 w 480"/>
                  <a:gd name="T7" fmla="*/ 278 h 461"/>
                  <a:gd name="T8" fmla="*/ 240 w 480"/>
                  <a:gd name="T9" fmla="*/ 461 h 461"/>
                </a:gdLst>
                <a:ahLst/>
                <a:cxnLst>
                  <a:cxn ang="0">
                    <a:pos x="T0" y="T1"/>
                  </a:cxn>
                  <a:cxn ang="0">
                    <a:pos x="T2" y="T3"/>
                  </a:cxn>
                  <a:cxn ang="0">
                    <a:pos x="T4" y="T5"/>
                  </a:cxn>
                  <a:cxn ang="0">
                    <a:pos x="T6" y="T7"/>
                  </a:cxn>
                  <a:cxn ang="0">
                    <a:pos x="T8" y="T9"/>
                  </a:cxn>
                </a:cxnLst>
                <a:rect l="0" t="0" r="r" b="b"/>
                <a:pathLst>
                  <a:path w="480" h="461">
                    <a:moveTo>
                      <a:pt x="278" y="458"/>
                    </a:moveTo>
                    <a:cubicBezTo>
                      <a:pt x="399" y="437"/>
                      <a:pt x="480" y="322"/>
                      <a:pt x="458" y="201"/>
                    </a:cubicBezTo>
                    <a:cubicBezTo>
                      <a:pt x="437" y="80"/>
                      <a:pt x="322" y="0"/>
                      <a:pt x="202" y="21"/>
                    </a:cubicBezTo>
                    <a:cubicBezTo>
                      <a:pt x="81" y="42"/>
                      <a:pt x="0" y="157"/>
                      <a:pt x="22" y="278"/>
                    </a:cubicBezTo>
                    <a:cubicBezTo>
                      <a:pt x="40" y="384"/>
                      <a:pt x="132" y="461"/>
                      <a:pt x="240" y="461"/>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13">
                <a:extLst>
                  <a:ext uri="{FF2B5EF4-FFF2-40B4-BE49-F238E27FC236}">
                    <a16:creationId xmlns:a16="http://schemas.microsoft.com/office/drawing/2014/main" id="{A50623B1-6D25-436F-A1B8-0E1CAE20FC92}"/>
                  </a:ext>
                </a:extLst>
              </p:cNvPr>
              <p:cNvSpPr>
                <a:spLocks/>
              </p:cNvSpPr>
              <p:nvPr/>
            </p:nvSpPr>
            <p:spPr bwMode="auto">
              <a:xfrm>
                <a:off x="8162924" y="5381625"/>
                <a:ext cx="439737" cy="252413"/>
              </a:xfrm>
              <a:custGeom>
                <a:avLst/>
                <a:gdLst>
                  <a:gd name="T0" fmla="*/ 203 w 203"/>
                  <a:gd name="T1" fmla="*/ 0 h 116"/>
                  <a:gd name="T2" fmla="*/ 203 w 203"/>
                  <a:gd name="T3" fmla="*/ 64 h 116"/>
                  <a:gd name="T4" fmla="*/ 151 w 203"/>
                  <a:gd name="T5" fmla="*/ 116 h 116"/>
                  <a:gd name="T6" fmla="*/ 52 w 203"/>
                  <a:gd name="T7" fmla="*/ 116 h 116"/>
                  <a:gd name="T8" fmla="*/ 0 w 203"/>
                  <a:gd name="T9" fmla="*/ 64 h 116"/>
                </a:gdLst>
                <a:ahLst/>
                <a:cxnLst>
                  <a:cxn ang="0">
                    <a:pos x="T0" y="T1"/>
                  </a:cxn>
                  <a:cxn ang="0">
                    <a:pos x="T2" y="T3"/>
                  </a:cxn>
                  <a:cxn ang="0">
                    <a:pos x="T4" y="T5"/>
                  </a:cxn>
                  <a:cxn ang="0">
                    <a:pos x="T6" y="T7"/>
                  </a:cxn>
                  <a:cxn ang="0">
                    <a:pos x="T8" y="T9"/>
                  </a:cxn>
                </a:cxnLst>
                <a:rect l="0" t="0" r="r" b="b"/>
                <a:pathLst>
                  <a:path w="203" h="116">
                    <a:moveTo>
                      <a:pt x="203" y="0"/>
                    </a:moveTo>
                    <a:cubicBezTo>
                      <a:pt x="203" y="64"/>
                      <a:pt x="203" y="64"/>
                      <a:pt x="203" y="64"/>
                    </a:cubicBezTo>
                    <a:cubicBezTo>
                      <a:pt x="203" y="92"/>
                      <a:pt x="180" y="116"/>
                      <a:pt x="151" y="116"/>
                    </a:cubicBezTo>
                    <a:cubicBezTo>
                      <a:pt x="52" y="116"/>
                      <a:pt x="52" y="116"/>
                      <a:pt x="52" y="116"/>
                    </a:cubicBezTo>
                    <a:cubicBezTo>
                      <a:pt x="23" y="116"/>
                      <a:pt x="0" y="92"/>
                      <a:pt x="0" y="64"/>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14">
                <a:extLst>
                  <a:ext uri="{FF2B5EF4-FFF2-40B4-BE49-F238E27FC236}">
                    <a16:creationId xmlns:a16="http://schemas.microsoft.com/office/drawing/2014/main" id="{46338D62-F4CE-46DE-A33A-9C298F706609}"/>
                  </a:ext>
                </a:extLst>
              </p:cNvPr>
              <p:cNvSpPr>
                <a:spLocks/>
              </p:cNvSpPr>
              <p:nvPr/>
            </p:nvSpPr>
            <p:spPr bwMode="auto">
              <a:xfrm>
                <a:off x="8162924" y="5194300"/>
                <a:ext cx="439737" cy="249238"/>
              </a:xfrm>
              <a:custGeom>
                <a:avLst/>
                <a:gdLst>
                  <a:gd name="T0" fmla="*/ 0 w 203"/>
                  <a:gd name="T1" fmla="*/ 115 h 115"/>
                  <a:gd name="T2" fmla="*/ 0 w 203"/>
                  <a:gd name="T3" fmla="*/ 51 h 115"/>
                  <a:gd name="T4" fmla="*/ 52 w 203"/>
                  <a:gd name="T5" fmla="*/ 0 h 115"/>
                  <a:gd name="T6" fmla="*/ 151 w 203"/>
                  <a:gd name="T7" fmla="*/ 0 h 115"/>
                  <a:gd name="T8" fmla="*/ 203 w 203"/>
                  <a:gd name="T9" fmla="*/ 51 h 115"/>
                </a:gdLst>
                <a:ahLst/>
                <a:cxnLst>
                  <a:cxn ang="0">
                    <a:pos x="T0" y="T1"/>
                  </a:cxn>
                  <a:cxn ang="0">
                    <a:pos x="T2" y="T3"/>
                  </a:cxn>
                  <a:cxn ang="0">
                    <a:pos x="T4" y="T5"/>
                  </a:cxn>
                  <a:cxn ang="0">
                    <a:pos x="T6" y="T7"/>
                  </a:cxn>
                  <a:cxn ang="0">
                    <a:pos x="T8" y="T9"/>
                  </a:cxn>
                </a:cxnLst>
                <a:rect l="0" t="0" r="r" b="b"/>
                <a:pathLst>
                  <a:path w="203" h="115">
                    <a:moveTo>
                      <a:pt x="0" y="115"/>
                    </a:moveTo>
                    <a:cubicBezTo>
                      <a:pt x="0" y="51"/>
                      <a:pt x="0" y="51"/>
                      <a:pt x="0" y="51"/>
                    </a:cubicBezTo>
                    <a:cubicBezTo>
                      <a:pt x="0" y="23"/>
                      <a:pt x="23" y="0"/>
                      <a:pt x="52" y="0"/>
                    </a:cubicBezTo>
                    <a:cubicBezTo>
                      <a:pt x="151" y="0"/>
                      <a:pt x="151" y="0"/>
                      <a:pt x="151" y="0"/>
                    </a:cubicBezTo>
                    <a:cubicBezTo>
                      <a:pt x="180" y="0"/>
                      <a:pt x="203" y="23"/>
                      <a:pt x="203" y="51"/>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15">
                <a:extLst>
                  <a:ext uri="{FF2B5EF4-FFF2-40B4-BE49-F238E27FC236}">
                    <a16:creationId xmlns:a16="http://schemas.microsoft.com/office/drawing/2014/main" id="{74DCC1C1-526D-4EAF-942D-1951A4817E4C}"/>
                  </a:ext>
                </a:extLst>
              </p:cNvPr>
              <p:cNvSpPr>
                <a:spLocks/>
              </p:cNvSpPr>
              <p:nvPr/>
            </p:nvSpPr>
            <p:spPr bwMode="auto">
              <a:xfrm>
                <a:off x="8070850" y="5583238"/>
                <a:ext cx="487362" cy="50800"/>
              </a:xfrm>
              <a:custGeom>
                <a:avLst/>
                <a:gdLst>
                  <a:gd name="T0" fmla="*/ 0 w 225"/>
                  <a:gd name="T1" fmla="*/ 0 h 23"/>
                  <a:gd name="T2" fmla="*/ 64 w 225"/>
                  <a:gd name="T3" fmla="*/ 23 h 23"/>
                  <a:gd name="T4" fmla="*/ 225 w 225"/>
                  <a:gd name="T5" fmla="*/ 23 h 23"/>
                </a:gdLst>
                <a:ahLst/>
                <a:cxnLst>
                  <a:cxn ang="0">
                    <a:pos x="T0" y="T1"/>
                  </a:cxn>
                  <a:cxn ang="0">
                    <a:pos x="T2" y="T3"/>
                  </a:cxn>
                  <a:cxn ang="0">
                    <a:pos x="T4" y="T5"/>
                  </a:cxn>
                </a:cxnLst>
                <a:rect l="0" t="0" r="r" b="b"/>
                <a:pathLst>
                  <a:path w="225" h="23">
                    <a:moveTo>
                      <a:pt x="0" y="0"/>
                    </a:moveTo>
                    <a:cubicBezTo>
                      <a:pt x="17" y="14"/>
                      <a:pt x="40" y="23"/>
                      <a:pt x="64" y="23"/>
                    </a:cubicBezTo>
                    <a:cubicBezTo>
                      <a:pt x="225" y="23"/>
                      <a:pt x="225" y="23"/>
                      <a:pt x="225" y="23"/>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16">
                <a:extLst>
                  <a:ext uri="{FF2B5EF4-FFF2-40B4-BE49-F238E27FC236}">
                    <a16:creationId xmlns:a16="http://schemas.microsoft.com/office/drawing/2014/main" id="{F784EC29-5CDC-49A2-A110-FDCA1D18DB68}"/>
                  </a:ext>
                </a:extLst>
              </p:cNvPr>
              <p:cNvSpPr>
                <a:spLocks/>
              </p:cNvSpPr>
              <p:nvPr/>
            </p:nvSpPr>
            <p:spPr bwMode="auto">
              <a:xfrm>
                <a:off x="7988300" y="5191125"/>
                <a:ext cx="284162" cy="336550"/>
              </a:xfrm>
              <a:custGeom>
                <a:avLst/>
                <a:gdLst>
                  <a:gd name="T0" fmla="*/ 131 w 131"/>
                  <a:gd name="T1" fmla="*/ 0 h 155"/>
                  <a:gd name="T2" fmla="*/ 102 w 131"/>
                  <a:gd name="T3" fmla="*/ 0 h 155"/>
                  <a:gd name="T4" fmla="*/ 0 w 131"/>
                  <a:gd name="T5" fmla="*/ 102 h 155"/>
                  <a:gd name="T6" fmla="*/ 15 w 131"/>
                  <a:gd name="T7" fmla="*/ 155 h 155"/>
                </a:gdLst>
                <a:ahLst/>
                <a:cxnLst>
                  <a:cxn ang="0">
                    <a:pos x="T0" y="T1"/>
                  </a:cxn>
                  <a:cxn ang="0">
                    <a:pos x="T2" y="T3"/>
                  </a:cxn>
                  <a:cxn ang="0">
                    <a:pos x="T4" y="T5"/>
                  </a:cxn>
                  <a:cxn ang="0">
                    <a:pos x="T6" y="T7"/>
                  </a:cxn>
                </a:cxnLst>
                <a:rect l="0" t="0" r="r" b="b"/>
                <a:pathLst>
                  <a:path w="131" h="155">
                    <a:moveTo>
                      <a:pt x="131" y="0"/>
                    </a:moveTo>
                    <a:cubicBezTo>
                      <a:pt x="102" y="0"/>
                      <a:pt x="102" y="0"/>
                      <a:pt x="102" y="0"/>
                    </a:cubicBezTo>
                    <a:cubicBezTo>
                      <a:pt x="46" y="0"/>
                      <a:pt x="0" y="46"/>
                      <a:pt x="0" y="102"/>
                    </a:cubicBezTo>
                    <a:cubicBezTo>
                      <a:pt x="0" y="121"/>
                      <a:pt x="6" y="140"/>
                      <a:pt x="15" y="155"/>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17">
                <a:extLst>
                  <a:ext uri="{FF2B5EF4-FFF2-40B4-BE49-F238E27FC236}">
                    <a16:creationId xmlns:a16="http://schemas.microsoft.com/office/drawing/2014/main" id="{140F2615-9BD0-4B3B-8547-5658A912A26F}"/>
                  </a:ext>
                </a:extLst>
              </p:cNvPr>
              <p:cNvSpPr>
                <a:spLocks/>
              </p:cNvSpPr>
              <p:nvPr/>
            </p:nvSpPr>
            <p:spPr bwMode="auto">
              <a:xfrm>
                <a:off x="8337549" y="5191125"/>
                <a:ext cx="360362" cy="52388"/>
              </a:xfrm>
              <a:custGeom>
                <a:avLst/>
                <a:gdLst>
                  <a:gd name="T0" fmla="*/ 167 w 167"/>
                  <a:gd name="T1" fmla="*/ 24 h 24"/>
                  <a:gd name="T2" fmla="*/ 102 w 167"/>
                  <a:gd name="T3" fmla="*/ 0 h 24"/>
                  <a:gd name="T4" fmla="*/ 0 w 167"/>
                  <a:gd name="T5" fmla="*/ 0 h 24"/>
                </a:gdLst>
                <a:ahLst/>
                <a:cxnLst>
                  <a:cxn ang="0">
                    <a:pos x="T0" y="T1"/>
                  </a:cxn>
                  <a:cxn ang="0">
                    <a:pos x="T2" y="T3"/>
                  </a:cxn>
                  <a:cxn ang="0">
                    <a:pos x="T4" y="T5"/>
                  </a:cxn>
                </a:cxnLst>
                <a:rect l="0" t="0" r="r" b="b"/>
                <a:pathLst>
                  <a:path w="167" h="24">
                    <a:moveTo>
                      <a:pt x="167" y="24"/>
                    </a:moveTo>
                    <a:cubicBezTo>
                      <a:pt x="149" y="9"/>
                      <a:pt x="127" y="0"/>
                      <a:pt x="102" y="0"/>
                    </a:cubicBezTo>
                    <a:cubicBezTo>
                      <a:pt x="0" y="0"/>
                      <a:pt x="0" y="0"/>
                      <a:pt x="0" y="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18">
                <a:extLst>
                  <a:ext uri="{FF2B5EF4-FFF2-40B4-BE49-F238E27FC236}">
                    <a16:creationId xmlns:a16="http://schemas.microsoft.com/office/drawing/2014/main" id="{FFFEF0E9-5FE5-4E3D-9410-14F28B920E70}"/>
                  </a:ext>
                </a:extLst>
              </p:cNvPr>
              <p:cNvSpPr>
                <a:spLocks/>
              </p:cNvSpPr>
              <p:nvPr/>
            </p:nvSpPr>
            <p:spPr bwMode="auto">
              <a:xfrm>
                <a:off x="8494712" y="5297488"/>
                <a:ext cx="284162" cy="336550"/>
              </a:xfrm>
              <a:custGeom>
                <a:avLst/>
                <a:gdLst>
                  <a:gd name="T0" fmla="*/ 0 w 131"/>
                  <a:gd name="T1" fmla="*/ 155 h 155"/>
                  <a:gd name="T2" fmla="*/ 29 w 131"/>
                  <a:gd name="T3" fmla="*/ 155 h 155"/>
                  <a:gd name="T4" fmla="*/ 131 w 131"/>
                  <a:gd name="T5" fmla="*/ 53 h 155"/>
                  <a:gd name="T6" fmla="*/ 116 w 131"/>
                  <a:gd name="T7" fmla="*/ 0 h 155"/>
                </a:gdLst>
                <a:ahLst/>
                <a:cxnLst>
                  <a:cxn ang="0">
                    <a:pos x="T0" y="T1"/>
                  </a:cxn>
                  <a:cxn ang="0">
                    <a:pos x="T2" y="T3"/>
                  </a:cxn>
                  <a:cxn ang="0">
                    <a:pos x="T4" y="T5"/>
                  </a:cxn>
                  <a:cxn ang="0">
                    <a:pos x="T6" y="T7"/>
                  </a:cxn>
                </a:cxnLst>
                <a:rect l="0" t="0" r="r" b="b"/>
                <a:pathLst>
                  <a:path w="131" h="155">
                    <a:moveTo>
                      <a:pt x="0" y="155"/>
                    </a:moveTo>
                    <a:cubicBezTo>
                      <a:pt x="29" y="155"/>
                      <a:pt x="29" y="155"/>
                      <a:pt x="29" y="155"/>
                    </a:cubicBezTo>
                    <a:cubicBezTo>
                      <a:pt x="85" y="155"/>
                      <a:pt x="131" y="109"/>
                      <a:pt x="131" y="53"/>
                    </a:cubicBezTo>
                    <a:cubicBezTo>
                      <a:pt x="131" y="34"/>
                      <a:pt x="125" y="16"/>
                      <a:pt x="116" y="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19">
                <a:extLst>
                  <a:ext uri="{FF2B5EF4-FFF2-40B4-BE49-F238E27FC236}">
                    <a16:creationId xmlns:a16="http://schemas.microsoft.com/office/drawing/2014/main" id="{D0A4E056-BE34-42B5-A9E9-962A0EA041CC}"/>
                  </a:ext>
                </a:extLst>
              </p:cNvPr>
              <p:cNvSpPr>
                <a:spLocks/>
              </p:cNvSpPr>
              <p:nvPr/>
            </p:nvSpPr>
            <p:spPr bwMode="auto">
              <a:xfrm>
                <a:off x="8251824" y="5278438"/>
                <a:ext cx="260350" cy="271463"/>
              </a:xfrm>
              <a:custGeom>
                <a:avLst/>
                <a:gdLst>
                  <a:gd name="T0" fmla="*/ 0 w 120"/>
                  <a:gd name="T1" fmla="*/ 71 h 125"/>
                  <a:gd name="T2" fmla="*/ 0 w 120"/>
                  <a:gd name="T3" fmla="*/ 21 h 125"/>
                  <a:gd name="T4" fmla="*/ 22 w 120"/>
                  <a:gd name="T5" fmla="*/ 0 h 125"/>
                  <a:gd name="T6" fmla="*/ 99 w 120"/>
                  <a:gd name="T7" fmla="*/ 0 h 125"/>
                  <a:gd name="T8" fmla="*/ 120 w 120"/>
                  <a:gd name="T9" fmla="*/ 21 h 125"/>
                  <a:gd name="T10" fmla="*/ 120 w 120"/>
                  <a:gd name="T11" fmla="*/ 103 h 125"/>
                  <a:gd name="T12" fmla="*/ 99 w 120"/>
                  <a:gd name="T13" fmla="*/ 125 h 125"/>
                  <a:gd name="T14" fmla="*/ 22 w 120"/>
                  <a:gd name="T15" fmla="*/ 125 h 125"/>
                  <a:gd name="T16" fmla="*/ 0 w 120"/>
                  <a:gd name="T17" fmla="*/ 10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125">
                    <a:moveTo>
                      <a:pt x="0" y="71"/>
                    </a:moveTo>
                    <a:cubicBezTo>
                      <a:pt x="0" y="21"/>
                      <a:pt x="0" y="21"/>
                      <a:pt x="0" y="21"/>
                    </a:cubicBezTo>
                    <a:cubicBezTo>
                      <a:pt x="0" y="9"/>
                      <a:pt x="10" y="0"/>
                      <a:pt x="22" y="0"/>
                    </a:cubicBezTo>
                    <a:cubicBezTo>
                      <a:pt x="99" y="0"/>
                      <a:pt x="99" y="0"/>
                      <a:pt x="99" y="0"/>
                    </a:cubicBezTo>
                    <a:cubicBezTo>
                      <a:pt x="111" y="0"/>
                      <a:pt x="120" y="9"/>
                      <a:pt x="120" y="21"/>
                    </a:cubicBezTo>
                    <a:cubicBezTo>
                      <a:pt x="120" y="103"/>
                      <a:pt x="120" y="103"/>
                      <a:pt x="120" y="103"/>
                    </a:cubicBezTo>
                    <a:cubicBezTo>
                      <a:pt x="120" y="115"/>
                      <a:pt x="111" y="125"/>
                      <a:pt x="99" y="125"/>
                    </a:cubicBezTo>
                    <a:cubicBezTo>
                      <a:pt x="22" y="125"/>
                      <a:pt x="22" y="125"/>
                      <a:pt x="22" y="125"/>
                    </a:cubicBezTo>
                    <a:cubicBezTo>
                      <a:pt x="10" y="125"/>
                      <a:pt x="0" y="115"/>
                      <a:pt x="0" y="103"/>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20">
                <a:extLst>
                  <a:ext uri="{FF2B5EF4-FFF2-40B4-BE49-F238E27FC236}">
                    <a16:creationId xmlns:a16="http://schemas.microsoft.com/office/drawing/2014/main" id="{B1C1A974-6B07-4F3C-A9C2-7DC68EAD9DED}"/>
                  </a:ext>
                </a:extLst>
              </p:cNvPr>
              <p:cNvSpPr>
                <a:spLocks noChangeShapeType="1"/>
              </p:cNvSpPr>
              <p:nvPr/>
            </p:nvSpPr>
            <p:spPr bwMode="auto">
              <a:xfrm>
                <a:off x="8381999" y="5286375"/>
                <a:ext cx="0" cy="169863"/>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3" name="TextBox 52">
              <a:extLst>
                <a:ext uri="{FF2B5EF4-FFF2-40B4-BE49-F238E27FC236}">
                  <a16:creationId xmlns:a16="http://schemas.microsoft.com/office/drawing/2014/main" id="{041A25B5-D2D7-4DD3-A672-BFEED9BB7EB8}"/>
                </a:ext>
              </a:extLst>
            </p:cNvPr>
            <p:cNvSpPr txBox="1"/>
            <p:nvPr/>
          </p:nvSpPr>
          <p:spPr>
            <a:xfrm>
              <a:off x="7265831" y="4745102"/>
              <a:ext cx="2143931" cy="1402609"/>
            </a:xfrm>
            <a:prstGeom prst="rect">
              <a:avLst/>
            </a:prstGeom>
            <a:noFill/>
          </p:spPr>
          <p:txBody>
            <a:bodyPr wrap="square" lIns="0" tIns="0" rIns="0" bIns="0" rtlCol="0" anchor="t" anchorCtr="0">
              <a:noAutofit/>
            </a:bodyPr>
            <a:lstStyle/>
            <a:p>
              <a:pPr algn="ctr"/>
              <a:r>
                <a:rPr lang="en-US" sz="1400" b="1" dirty="0">
                  <a:solidFill>
                    <a:schemeClr val="bg1"/>
                  </a:solidFill>
                </a:rPr>
                <a:t>Mars house </a:t>
              </a:r>
            </a:p>
            <a:p>
              <a:pPr algn="ctr"/>
              <a:r>
                <a:rPr lang="en-US" sz="1400" b="1" dirty="0">
                  <a:solidFill>
                    <a:schemeClr val="bg1"/>
                  </a:solidFill>
                </a:rPr>
                <a:t>prototype SHEE</a:t>
              </a:r>
              <a:r>
                <a:rPr lang="en-US" sz="1400" dirty="0">
                  <a:solidFill>
                    <a:schemeClr val="bg1"/>
                  </a:solidFill>
                </a:rPr>
                <a:t>, developed by University of Tartu with International Space University</a:t>
              </a:r>
            </a:p>
          </p:txBody>
        </p:sp>
      </p:grpSp>
    </p:spTree>
    <p:extLst>
      <p:ext uri="{BB962C8B-B14F-4D97-AF65-F5344CB8AC3E}">
        <p14:creationId xmlns:p14="http://schemas.microsoft.com/office/powerpoint/2010/main" val="215435767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err="1"/>
              <a:t>Horizon</a:t>
            </a:r>
            <a:r>
              <a:rPr lang="et-EE" dirty="0"/>
              <a:t> 2020</a:t>
            </a:r>
          </a:p>
        </p:txBody>
      </p:sp>
      <p:sp>
        <p:nvSpPr>
          <p:cNvPr id="5" name="TextBox 4">
            <a:extLst>
              <a:ext uri="{FF2B5EF4-FFF2-40B4-BE49-F238E27FC236}">
                <a16:creationId xmlns:a16="http://schemas.microsoft.com/office/drawing/2014/main" id="{42AA6190-253E-4A9C-97E9-CF1C7964E96B}"/>
              </a:ext>
            </a:extLst>
          </p:cNvPr>
          <p:cNvSpPr txBox="1"/>
          <p:nvPr/>
        </p:nvSpPr>
        <p:spPr>
          <a:xfrm rot="5400000">
            <a:off x="7535862" y="2523365"/>
            <a:ext cx="1295400" cy="280691"/>
          </a:xfrm>
          <a:prstGeom prst="rect">
            <a:avLst/>
          </a:prstGeom>
          <a:noFill/>
        </p:spPr>
        <p:txBody>
          <a:bodyPr wrap="square" lIns="0" tIns="0" rIns="0" bIns="0" rtlCol="0" anchor="ctr" anchorCtr="0">
            <a:noAutofit/>
          </a:bodyPr>
          <a:lstStyle/>
          <a:p>
            <a:pPr algn="ctr"/>
            <a:r>
              <a:rPr lang="en-US" sz="1200" dirty="0">
                <a:solidFill>
                  <a:schemeClr val="bg1"/>
                </a:solidFill>
              </a:rPr>
              <a:t>EXAMPLES</a:t>
            </a:r>
          </a:p>
        </p:txBody>
      </p:sp>
      <p:sp>
        <p:nvSpPr>
          <p:cNvPr id="6" name="TextBox 5">
            <a:extLst>
              <a:ext uri="{FF2B5EF4-FFF2-40B4-BE49-F238E27FC236}">
                <a16:creationId xmlns:a16="http://schemas.microsoft.com/office/drawing/2014/main" id="{6BA6912B-4763-4A2A-8FF4-05CE55343BAC}"/>
              </a:ext>
            </a:extLst>
          </p:cNvPr>
          <p:cNvSpPr txBox="1"/>
          <p:nvPr/>
        </p:nvSpPr>
        <p:spPr>
          <a:xfrm>
            <a:off x="6176926" y="1619251"/>
            <a:ext cx="3999594" cy="280691"/>
          </a:xfrm>
          <a:prstGeom prst="rect">
            <a:avLst/>
          </a:prstGeom>
          <a:noFill/>
        </p:spPr>
        <p:txBody>
          <a:bodyPr wrap="square" lIns="0" tIns="0" rIns="0" bIns="0" rtlCol="0" anchor="t" anchorCtr="0">
            <a:noAutofit/>
          </a:bodyPr>
          <a:lstStyle/>
          <a:p>
            <a:pPr algn="ctr"/>
            <a:r>
              <a:rPr lang="en-US" sz="1600" b="1" dirty="0">
                <a:solidFill>
                  <a:schemeClr val="bg1"/>
                </a:solidFill>
              </a:rPr>
              <a:t>HORIZON 2020</a:t>
            </a:r>
          </a:p>
        </p:txBody>
      </p:sp>
      <p:sp>
        <p:nvSpPr>
          <p:cNvPr id="7" name="Line 169">
            <a:extLst>
              <a:ext uri="{FF2B5EF4-FFF2-40B4-BE49-F238E27FC236}">
                <a16:creationId xmlns:a16="http://schemas.microsoft.com/office/drawing/2014/main" id="{1F6B8DF0-0F60-476D-B685-487FC5A52DD7}"/>
              </a:ext>
            </a:extLst>
          </p:cNvPr>
          <p:cNvSpPr>
            <a:spLocks noChangeShapeType="1"/>
          </p:cNvSpPr>
          <p:nvPr/>
        </p:nvSpPr>
        <p:spPr bwMode="auto">
          <a:xfrm flipV="1">
            <a:off x="6824626" y="1977918"/>
            <a:ext cx="266020" cy="280691"/>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5">
            <a:extLst>
              <a:ext uri="{FF2B5EF4-FFF2-40B4-BE49-F238E27FC236}">
                <a16:creationId xmlns:a16="http://schemas.microsoft.com/office/drawing/2014/main" id="{D590BBCC-D6F2-4392-8195-F417537A8266}"/>
              </a:ext>
            </a:extLst>
          </p:cNvPr>
          <p:cNvSpPr>
            <a:spLocks noChangeShapeType="1"/>
          </p:cNvSpPr>
          <p:nvPr/>
        </p:nvSpPr>
        <p:spPr bwMode="auto">
          <a:xfrm>
            <a:off x="6441427" y="1899942"/>
            <a:ext cx="3470592"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169">
            <a:extLst>
              <a:ext uri="{FF2B5EF4-FFF2-40B4-BE49-F238E27FC236}">
                <a16:creationId xmlns:a16="http://schemas.microsoft.com/office/drawing/2014/main" id="{246DDAC1-B856-4A72-8B92-0635825ECA0D}"/>
              </a:ext>
            </a:extLst>
          </p:cNvPr>
          <p:cNvSpPr>
            <a:spLocks noChangeShapeType="1"/>
          </p:cNvSpPr>
          <p:nvPr/>
        </p:nvSpPr>
        <p:spPr bwMode="auto">
          <a:xfrm rot="5400000" flipV="1">
            <a:off x="9101284" y="1970583"/>
            <a:ext cx="266020" cy="280691"/>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DE9E9464-AD40-46C8-9F32-C614760A5FB3}"/>
              </a:ext>
            </a:extLst>
          </p:cNvPr>
          <p:cNvSpPr txBox="1"/>
          <p:nvPr/>
        </p:nvSpPr>
        <p:spPr>
          <a:xfrm>
            <a:off x="6176926" y="2347754"/>
            <a:ext cx="1295400" cy="280691"/>
          </a:xfrm>
          <a:prstGeom prst="rect">
            <a:avLst/>
          </a:prstGeom>
          <a:noFill/>
        </p:spPr>
        <p:txBody>
          <a:bodyPr wrap="square" lIns="0" tIns="0" rIns="0" bIns="0" rtlCol="0" anchor="t" anchorCtr="0">
            <a:noAutofit/>
          </a:bodyPr>
          <a:lstStyle/>
          <a:p>
            <a:pPr algn="ctr"/>
            <a:r>
              <a:rPr lang="en-US" sz="1600" b="1" dirty="0">
                <a:solidFill>
                  <a:schemeClr val="bg1"/>
                </a:solidFill>
              </a:rPr>
              <a:t>252 projects</a:t>
            </a:r>
          </a:p>
        </p:txBody>
      </p:sp>
      <p:sp>
        <p:nvSpPr>
          <p:cNvPr id="11" name="TextBox 10">
            <a:extLst>
              <a:ext uri="{FF2B5EF4-FFF2-40B4-BE49-F238E27FC236}">
                <a16:creationId xmlns:a16="http://schemas.microsoft.com/office/drawing/2014/main" id="{642A2496-0829-4DA3-9FEA-592A6DD8D51C}"/>
              </a:ext>
            </a:extLst>
          </p:cNvPr>
          <p:cNvSpPr txBox="1"/>
          <p:nvPr/>
        </p:nvSpPr>
        <p:spPr>
          <a:xfrm>
            <a:off x="8673746" y="2347754"/>
            <a:ext cx="1523094" cy="280691"/>
          </a:xfrm>
          <a:prstGeom prst="rect">
            <a:avLst/>
          </a:prstGeom>
          <a:noFill/>
        </p:spPr>
        <p:txBody>
          <a:bodyPr wrap="square" lIns="0" tIns="0" rIns="0" bIns="0" rtlCol="0" anchor="t" anchorCtr="0">
            <a:noAutofit/>
          </a:bodyPr>
          <a:lstStyle/>
          <a:p>
            <a:pPr algn="ctr"/>
            <a:r>
              <a:rPr lang="en-US" sz="1600" b="1" dirty="0">
                <a:solidFill>
                  <a:schemeClr val="bg1"/>
                </a:solidFill>
              </a:rPr>
              <a:t>92 000 000 €</a:t>
            </a:r>
          </a:p>
        </p:txBody>
      </p:sp>
      <p:sp>
        <p:nvSpPr>
          <p:cNvPr id="12" name="Line 169">
            <a:extLst>
              <a:ext uri="{FF2B5EF4-FFF2-40B4-BE49-F238E27FC236}">
                <a16:creationId xmlns:a16="http://schemas.microsoft.com/office/drawing/2014/main" id="{5A474662-2508-4275-AAEB-E440FF6BCB34}"/>
              </a:ext>
            </a:extLst>
          </p:cNvPr>
          <p:cNvSpPr>
            <a:spLocks noChangeShapeType="1"/>
          </p:cNvSpPr>
          <p:nvPr/>
        </p:nvSpPr>
        <p:spPr bwMode="auto">
          <a:xfrm flipV="1">
            <a:off x="8176723" y="1978071"/>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169">
            <a:extLst>
              <a:ext uri="{FF2B5EF4-FFF2-40B4-BE49-F238E27FC236}">
                <a16:creationId xmlns:a16="http://schemas.microsoft.com/office/drawing/2014/main" id="{E57BAF9B-BFFD-4B31-A262-B596B88F2185}"/>
              </a:ext>
            </a:extLst>
          </p:cNvPr>
          <p:cNvSpPr>
            <a:spLocks noChangeShapeType="1"/>
          </p:cNvSpPr>
          <p:nvPr/>
        </p:nvSpPr>
        <p:spPr bwMode="auto">
          <a:xfrm flipV="1">
            <a:off x="8176723" y="3119009"/>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5">
            <a:extLst>
              <a:ext uri="{FF2B5EF4-FFF2-40B4-BE49-F238E27FC236}">
                <a16:creationId xmlns:a16="http://schemas.microsoft.com/office/drawing/2014/main" id="{BB1CBE02-38F2-48D5-9489-B07CDDB534DE}"/>
              </a:ext>
            </a:extLst>
          </p:cNvPr>
          <p:cNvSpPr>
            <a:spLocks noChangeShapeType="1"/>
          </p:cNvSpPr>
          <p:nvPr/>
        </p:nvSpPr>
        <p:spPr bwMode="auto">
          <a:xfrm>
            <a:off x="5930546" y="3402236"/>
            <a:ext cx="4656796"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69">
            <a:extLst>
              <a:ext uri="{FF2B5EF4-FFF2-40B4-BE49-F238E27FC236}">
                <a16:creationId xmlns:a16="http://schemas.microsoft.com/office/drawing/2014/main" id="{96BACB6A-22A7-4A3F-A610-E7BEF43BF2CE}"/>
              </a:ext>
            </a:extLst>
          </p:cNvPr>
          <p:cNvSpPr>
            <a:spLocks noChangeShapeType="1"/>
          </p:cNvSpPr>
          <p:nvPr/>
        </p:nvSpPr>
        <p:spPr bwMode="auto">
          <a:xfrm flipV="1">
            <a:off x="8176723" y="3484769"/>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169">
            <a:extLst>
              <a:ext uri="{FF2B5EF4-FFF2-40B4-BE49-F238E27FC236}">
                <a16:creationId xmlns:a16="http://schemas.microsoft.com/office/drawing/2014/main" id="{4A48C7D5-4D5A-4097-BC82-D873F3ED030E}"/>
              </a:ext>
            </a:extLst>
          </p:cNvPr>
          <p:cNvSpPr>
            <a:spLocks noChangeShapeType="1"/>
          </p:cNvSpPr>
          <p:nvPr/>
        </p:nvSpPr>
        <p:spPr bwMode="auto">
          <a:xfrm flipV="1">
            <a:off x="5930546" y="3484769"/>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69">
            <a:extLst>
              <a:ext uri="{FF2B5EF4-FFF2-40B4-BE49-F238E27FC236}">
                <a16:creationId xmlns:a16="http://schemas.microsoft.com/office/drawing/2014/main" id="{FE0D7D5B-7FAB-4103-AB41-76D362D3649B}"/>
              </a:ext>
            </a:extLst>
          </p:cNvPr>
          <p:cNvSpPr>
            <a:spLocks noChangeShapeType="1"/>
          </p:cNvSpPr>
          <p:nvPr/>
        </p:nvSpPr>
        <p:spPr bwMode="auto">
          <a:xfrm flipV="1">
            <a:off x="10587342" y="3484769"/>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a:extLst>
              <a:ext uri="{FF2B5EF4-FFF2-40B4-BE49-F238E27FC236}">
                <a16:creationId xmlns:a16="http://schemas.microsoft.com/office/drawing/2014/main" id="{F2EE25F6-5187-48DC-9BF6-FC69261B8372}"/>
              </a:ext>
            </a:extLst>
          </p:cNvPr>
          <p:cNvSpPr txBox="1"/>
          <p:nvPr/>
        </p:nvSpPr>
        <p:spPr>
          <a:xfrm>
            <a:off x="4880027" y="4745103"/>
            <a:ext cx="2143931" cy="1402609"/>
          </a:xfrm>
          <a:prstGeom prst="rect">
            <a:avLst/>
          </a:prstGeom>
          <a:noFill/>
        </p:spPr>
        <p:txBody>
          <a:bodyPr wrap="square" lIns="0" tIns="0" rIns="0" bIns="0" rtlCol="0" anchor="t" anchorCtr="0">
            <a:noAutofit/>
          </a:bodyPr>
          <a:lstStyle/>
          <a:p>
            <a:pPr algn="ctr"/>
            <a:r>
              <a:rPr lang="en-US" sz="1400" b="1" dirty="0">
                <a:solidFill>
                  <a:schemeClr val="bg1"/>
                </a:solidFill>
              </a:rPr>
              <a:t>Novel glioblastoma targeted therapy and a companion diagnostic compound</a:t>
            </a:r>
            <a:r>
              <a:rPr lang="en-US" sz="1400" dirty="0">
                <a:solidFill>
                  <a:schemeClr val="bg1"/>
                </a:solidFill>
              </a:rPr>
              <a:t>, developed by University of Tartu, </a:t>
            </a:r>
            <a:r>
              <a:rPr lang="en-US" sz="1400" dirty="0" err="1">
                <a:solidFill>
                  <a:schemeClr val="bg1"/>
                </a:solidFill>
              </a:rPr>
              <a:t>Cancerlab</a:t>
            </a:r>
            <a:endParaRPr lang="en-US" sz="1400" dirty="0">
              <a:solidFill>
                <a:schemeClr val="bg1"/>
              </a:solidFill>
            </a:endParaRPr>
          </a:p>
        </p:txBody>
      </p:sp>
      <p:sp>
        <p:nvSpPr>
          <p:cNvPr id="30" name="TextBox 29">
            <a:extLst>
              <a:ext uri="{FF2B5EF4-FFF2-40B4-BE49-F238E27FC236}">
                <a16:creationId xmlns:a16="http://schemas.microsoft.com/office/drawing/2014/main" id="{14CD90E4-D409-4BCC-B12F-E1378F80340F}"/>
              </a:ext>
            </a:extLst>
          </p:cNvPr>
          <p:cNvSpPr txBox="1"/>
          <p:nvPr/>
        </p:nvSpPr>
        <p:spPr>
          <a:xfrm>
            <a:off x="9515766" y="4745103"/>
            <a:ext cx="2143931" cy="1402609"/>
          </a:xfrm>
          <a:prstGeom prst="rect">
            <a:avLst/>
          </a:prstGeom>
          <a:noFill/>
        </p:spPr>
        <p:txBody>
          <a:bodyPr wrap="square" lIns="0" tIns="0" rIns="0" bIns="0" rtlCol="0" anchor="t" anchorCtr="0">
            <a:noAutofit/>
          </a:bodyPr>
          <a:lstStyle/>
          <a:p>
            <a:pPr algn="ctr"/>
            <a:r>
              <a:rPr lang="en-US" sz="1400" b="1" dirty="0" err="1">
                <a:solidFill>
                  <a:schemeClr val="bg1"/>
                </a:solidFill>
              </a:rPr>
              <a:t>SmartEndCity</a:t>
            </a:r>
            <a:r>
              <a:rPr lang="en-US" sz="1400" b="1" dirty="0">
                <a:solidFill>
                  <a:schemeClr val="bg1"/>
                </a:solidFill>
              </a:rPr>
              <a:t>-</a:t>
            </a:r>
          </a:p>
          <a:p>
            <a:pPr algn="ctr"/>
            <a:r>
              <a:rPr lang="en-US" sz="1400" b="1" dirty="0">
                <a:solidFill>
                  <a:schemeClr val="bg1"/>
                </a:solidFill>
              </a:rPr>
              <a:t>Towards Smart </a:t>
            </a:r>
          </a:p>
          <a:p>
            <a:pPr algn="ctr"/>
            <a:r>
              <a:rPr lang="en-US" sz="1400" b="1" dirty="0">
                <a:solidFill>
                  <a:schemeClr val="bg1"/>
                </a:solidFill>
              </a:rPr>
              <a:t>Zero CO</a:t>
            </a:r>
            <a:r>
              <a:rPr lang="en-US" sz="1400" b="1" baseline="-25000" dirty="0">
                <a:solidFill>
                  <a:schemeClr val="bg1"/>
                </a:solidFill>
              </a:rPr>
              <a:t>2</a:t>
            </a:r>
            <a:r>
              <a:rPr lang="en-US" sz="1400" b="1" dirty="0">
                <a:solidFill>
                  <a:schemeClr val="bg1"/>
                </a:solidFill>
              </a:rPr>
              <a:t> Cities </a:t>
            </a:r>
          </a:p>
          <a:p>
            <a:pPr algn="ctr"/>
            <a:r>
              <a:rPr lang="en-US" sz="1400" b="1" dirty="0">
                <a:solidFill>
                  <a:schemeClr val="bg1"/>
                </a:solidFill>
              </a:rPr>
              <a:t>across Europe</a:t>
            </a:r>
            <a:r>
              <a:rPr lang="en-US" sz="1400" dirty="0">
                <a:solidFill>
                  <a:schemeClr val="bg1"/>
                </a:solidFill>
              </a:rPr>
              <a:t>, </a:t>
            </a:r>
          </a:p>
          <a:p>
            <a:pPr algn="ctr"/>
            <a:r>
              <a:rPr lang="en-US" sz="1400" dirty="0">
                <a:solidFill>
                  <a:schemeClr val="bg1"/>
                </a:solidFill>
              </a:rPr>
              <a:t>Participated by City of Tartu</a:t>
            </a:r>
          </a:p>
        </p:txBody>
      </p:sp>
      <p:sp>
        <p:nvSpPr>
          <p:cNvPr id="41" name="TextBox 40">
            <a:extLst>
              <a:ext uri="{FF2B5EF4-FFF2-40B4-BE49-F238E27FC236}">
                <a16:creationId xmlns:a16="http://schemas.microsoft.com/office/drawing/2014/main" id="{6742B95E-EABD-44F1-968D-E6F355BED492}"/>
              </a:ext>
            </a:extLst>
          </p:cNvPr>
          <p:cNvSpPr txBox="1"/>
          <p:nvPr/>
        </p:nvSpPr>
        <p:spPr>
          <a:xfrm>
            <a:off x="7100377" y="4745103"/>
            <a:ext cx="2143931" cy="1402609"/>
          </a:xfrm>
          <a:prstGeom prst="rect">
            <a:avLst/>
          </a:prstGeom>
          <a:noFill/>
        </p:spPr>
        <p:txBody>
          <a:bodyPr wrap="square" lIns="0" tIns="0" rIns="0" bIns="0" rtlCol="0" anchor="t" anchorCtr="0">
            <a:noAutofit/>
          </a:bodyPr>
          <a:lstStyle/>
          <a:p>
            <a:pPr algn="ctr"/>
            <a:r>
              <a:rPr lang="en-US" sz="1400" b="1" dirty="0">
                <a:solidFill>
                  <a:schemeClr val="bg1"/>
                </a:solidFill>
              </a:rPr>
              <a:t>Data-driven decision making for a more efficient society</a:t>
            </a:r>
            <a:r>
              <a:rPr lang="en-US" sz="1400" dirty="0">
                <a:solidFill>
                  <a:schemeClr val="bg1"/>
                </a:solidFill>
              </a:rPr>
              <a:t>, coordinated by SME </a:t>
            </a:r>
            <a:r>
              <a:rPr lang="en-US" sz="1400" dirty="0" err="1">
                <a:solidFill>
                  <a:schemeClr val="bg1"/>
                </a:solidFill>
              </a:rPr>
              <a:t>Cybernetica</a:t>
            </a:r>
            <a:endParaRPr lang="en-US" sz="1400" dirty="0">
              <a:solidFill>
                <a:schemeClr val="bg1"/>
              </a:solidFill>
            </a:endParaRPr>
          </a:p>
        </p:txBody>
      </p:sp>
      <p:grpSp>
        <p:nvGrpSpPr>
          <p:cNvPr id="90" name="Rühm 89">
            <a:extLst>
              <a:ext uri="{FF2B5EF4-FFF2-40B4-BE49-F238E27FC236}">
                <a16:creationId xmlns:a16="http://schemas.microsoft.com/office/drawing/2014/main" id="{14A0C1BD-A58F-4036-BE9A-EC497629699D}"/>
              </a:ext>
            </a:extLst>
          </p:cNvPr>
          <p:cNvGrpSpPr>
            <a:grpSpLocks noChangeAspect="1"/>
          </p:cNvGrpSpPr>
          <p:nvPr/>
        </p:nvGrpSpPr>
        <p:grpSpPr>
          <a:xfrm>
            <a:off x="5470622" y="3718839"/>
            <a:ext cx="947987" cy="918000"/>
            <a:chOff x="1128713" y="3214685"/>
            <a:chExt cx="652463" cy="631824"/>
          </a:xfrm>
        </p:grpSpPr>
        <p:sp>
          <p:nvSpPr>
            <p:cNvPr id="54" name="Freeform 5">
              <a:extLst>
                <a:ext uri="{FF2B5EF4-FFF2-40B4-BE49-F238E27FC236}">
                  <a16:creationId xmlns:a16="http://schemas.microsoft.com/office/drawing/2014/main" id="{E8E872BB-45D3-45DA-BB1B-AAACF759E3CF}"/>
                </a:ext>
              </a:extLst>
            </p:cNvPr>
            <p:cNvSpPr>
              <a:spLocks/>
            </p:cNvSpPr>
            <p:nvPr/>
          </p:nvSpPr>
          <p:spPr bwMode="auto">
            <a:xfrm>
              <a:off x="1128713" y="3214685"/>
              <a:ext cx="652463" cy="631824"/>
            </a:xfrm>
            <a:custGeom>
              <a:avLst/>
              <a:gdLst>
                <a:gd name="T0" fmla="*/ 174 w 301"/>
                <a:gd name="T1" fmla="*/ 288 h 290"/>
                <a:gd name="T2" fmla="*/ 287 w 301"/>
                <a:gd name="T3" fmla="*/ 127 h 290"/>
                <a:gd name="T4" fmla="*/ 126 w 301"/>
                <a:gd name="T5" fmla="*/ 14 h 290"/>
                <a:gd name="T6" fmla="*/ 13 w 301"/>
                <a:gd name="T7" fmla="*/ 175 h 290"/>
                <a:gd name="T8" fmla="*/ 150 w 301"/>
                <a:gd name="T9" fmla="*/ 290 h 290"/>
              </a:gdLst>
              <a:ahLst/>
              <a:cxnLst>
                <a:cxn ang="0">
                  <a:pos x="T0" y="T1"/>
                </a:cxn>
                <a:cxn ang="0">
                  <a:pos x="T2" y="T3"/>
                </a:cxn>
                <a:cxn ang="0">
                  <a:pos x="T4" y="T5"/>
                </a:cxn>
                <a:cxn ang="0">
                  <a:pos x="T6" y="T7"/>
                </a:cxn>
                <a:cxn ang="0">
                  <a:pos x="T8" y="T9"/>
                </a:cxn>
              </a:cxnLst>
              <a:rect l="0" t="0" r="r" b="b"/>
              <a:pathLst>
                <a:path w="301" h="290">
                  <a:moveTo>
                    <a:pt x="174" y="288"/>
                  </a:moveTo>
                  <a:cubicBezTo>
                    <a:pt x="250" y="274"/>
                    <a:pt x="301" y="202"/>
                    <a:pt x="287" y="127"/>
                  </a:cubicBezTo>
                  <a:cubicBezTo>
                    <a:pt x="274" y="51"/>
                    <a:pt x="202" y="0"/>
                    <a:pt x="126" y="14"/>
                  </a:cubicBezTo>
                  <a:cubicBezTo>
                    <a:pt x="50" y="27"/>
                    <a:pt x="0" y="99"/>
                    <a:pt x="13" y="175"/>
                  </a:cubicBezTo>
                  <a:cubicBezTo>
                    <a:pt x="25" y="241"/>
                    <a:pt x="83" y="290"/>
                    <a:pt x="150" y="29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6">
              <a:extLst>
                <a:ext uri="{FF2B5EF4-FFF2-40B4-BE49-F238E27FC236}">
                  <a16:creationId xmlns:a16="http://schemas.microsoft.com/office/drawing/2014/main" id="{BF6C7FE7-B440-49B7-80DE-CE57C0E23E85}"/>
                </a:ext>
              </a:extLst>
            </p:cNvPr>
            <p:cNvSpPr>
              <a:spLocks/>
            </p:cNvSpPr>
            <p:nvPr/>
          </p:nvSpPr>
          <p:spPr bwMode="auto">
            <a:xfrm>
              <a:off x="1266826" y="3357560"/>
              <a:ext cx="160338" cy="246062"/>
            </a:xfrm>
            <a:custGeom>
              <a:avLst/>
              <a:gdLst>
                <a:gd name="T0" fmla="*/ 74 w 74"/>
                <a:gd name="T1" fmla="*/ 113 h 113"/>
                <a:gd name="T2" fmla="*/ 74 w 74"/>
                <a:gd name="T3" fmla="*/ 31 h 113"/>
                <a:gd name="T4" fmla="*/ 44 w 74"/>
                <a:gd name="T5" fmla="*/ 0 h 113"/>
                <a:gd name="T6" fmla="*/ 15 w 74"/>
                <a:gd name="T7" fmla="*/ 31 h 113"/>
                <a:gd name="T8" fmla="*/ 16 w 74"/>
                <a:gd name="T9" fmla="*/ 40 h 113"/>
                <a:gd name="T10" fmla="*/ 0 w 74"/>
                <a:gd name="T11" fmla="*/ 50 h 113"/>
              </a:gdLst>
              <a:ahLst/>
              <a:cxnLst>
                <a:cxn ang="0">
                  <a:pos x="T0" y="T1"/>
                </a:cxn>
                <a:cxn ang="0">
                  <a:pos x="T2" y="T3"/>
                </a:cxn>
                <a:cxn ang="0">
                  <a:pos x="T4" y="T5"/>
                </a:cxn>
                <a:cxn ang="0">
                  <a:pos x="T6" y="T7"/>
                </a:cxn>
                <a:cxn ang="0">
                  <a:pos x="T8" y="T9"/>
                </a:cxn>
                <a:cxn ang="0">
                  <a:pos x="T10" y="T11"/>
                </a:cxn>
              </a:cxnLst>
              <a:rect l="0" t="0" r="r" b="b"/>
              <a:pathLst>
                <a:path w="74" h="113">
                  <a:moveTo>
                    <a:pt x="74" y="113"/>
                  </a:moveTo>
                  <a:cubicBezTo>
                    <a:pt x="74" y="31"/>
                    <a:pt x="74" y="31"/>
                    <a:pt x="74" y="31"/>
                  </a:cubicBezTo>
                  <a:cubicBezTo>
                    <a:pt x="74" y="14"/>
                    <a:pt x="61" y="0"/>
                    <a:pt x="44" y="0"/>
                  </a:cubicBezTo>
                  <a:cubicBezTo>
                    <a:pt x="28" y="0"/>
                    <a:pt x="15" y="14"/>
                    <a:pt x="15" y="31"/>
                  </a:cubicBezTo>
                  <a:cubicBezTo>
                    <a:pt x="15" y="34"/>
                    <a:pt x="15" y="37"/>
                    <a:pt x="16" y="40"/>
                  </a:cubicBezTo>
                  <a:cubicBezTo>
                    <a:pt x="10" y="42"/>
                    <a:pt x="4" y="45"/>
                    <a:pt x="0" y="5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7">
              <a:extLst>
                <a:ext uri="{FF2B5EF4-FFF2-40B4-BE49-F238E27FC236}">
                  <a16:creationId xmlns:a16="http://schemas.microsoft.com/office/drawing/2014/main" id="{AB310821-0066-4906-9003-90F48BAB7285}"/>
                </a:ext>
              </a:extLst>
            </p:cNvPr>
            <p:cNvSpPr>
              <a:spLocks/>
            </p:cNvSpPr>
            <p:nvPr/>
          </p:nvSpPr>
          <p:spPr bwMode="auto">
            <a:xfrm>
              <a:off x="1236663" y="3500435"/>
              <a:ext cx="190500" cy="228600"/>
            </a:xfrm>
            <a:custGeom>
              <a:avLst/>
              <a:gdLst>
                <a:gd name="T0" fmla="*/ 3 w 88"/>
                <a:gd name="T1" fmla="*/ 0 h 105"/>
                <a:gd name="T2" fmla="*/ 0 w 88"/>
                <a:gd name="T3" fmla="*/ 18 h 105"/>
                <a:gd name="T4" fmla="*/ 22 w 88"/>
                <a:gd name="T5" fmla="*/ 57 h 105"/>
                <a:gd name="T6" fmla="*/ 20 w 88"/>
                <a:gd name="T7" fmla="*/ 69 h 105"/>
                <a:gd name="T8" fmla="*/ 54 w 88"/>
                <a:gd name="T9" fmla="*/ 105 h 105"/>
                <a:gd name="T10" fmla="*/ 88 w 88"/>
                <a:gd name="T11" fmla="*/ 69 h 105"/>
              </a:gdLst>
              <a:ahLst/>
              <a:cxnLst>
                <a:cxn ang="0">
                  <a:pos x="T0" y="T1"/>
                </a:cxn>
                <a:cxn ang="0">
                  <a:pos x="T2" y="T3"/>
                </a:cxn>
                <a:cxn ang="0">
                  <a:pos x="T4" y="T5"/>
                </a:cxn>
                <a:cxn ang="0">
                  <a:pos x="T6" y="T7"/>
                </a:cxn>
                <a:cxn ang="0">
                  <a:pos x="T8" y="T9"/>
                </a:cxn>
                <a:cxn ang="0">
                  <a:pos x="T10" y="T11"/>
                </a:cxn>
              </a:cxnLst>
              <a:rect l="0" t="0" r="r" b="b"/>
              <a:pathLst>
                <a:path w="88" h="105">
                  <a:moveTo>
                    <a:pt x="3" y="0"/>
                  </a:moveTo>
                  <a:cubicBezTo>
                    <a:pt x="1" y="6"/>
                    <a:pt x="0" y="11"/>
                    <a:pt x="0" y="18"/>
                  </a:cubicBezTo>
                  <a:cubicBezTo>
                    <a:pt x="0" y="34"/>
                    <a:pt x="9" y="49"/>
                    <a:pt x="22" y="57"/>
                  </a:cubicBezTo>
                  <a:cubicBezTo>
                    <a:pt x="20" y="61"/>
                    <a:pt x="20" y="65"/>
                    <a:pt x="20" y="69"/>
                  </a:cubicBezTo>
                  <a:cubicBezTo>
                    <a:pt x="20" y="89"/>
                    <a:pt x="35" y="105"/>
                    <a:pt x="54" y="105"/>
                  </a:cubicBezTo>
                  <a:cubicBezTo>
                    <a:pt x="73" y="105"/>
                    <a:pt x="88" y="89"/>
                    <a:pt x="88" y="69"/>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8">
              <a:extLst>
                <a:ext uri="{FF2B5EF4-FFF2-40B4-BE49-F238E27FC236}">
                  <a16:creationId xmlns:a16="http://schemas.microsoft.com/office/drawing/2014/main" id="{F0510615-E601-434E-8661-FAEE1D8C50ED}"/>
                </a:ext>
              </a:extLst>
            </p:cNvPr>
            <p:cNvSpPr>
              <a:spLocks noChangeShapeType="1"/>
            </p:cNvSpPr>
            <p:nvPr/>
          </p:nvSpPr>
          <p:spPr bwMode="auto">
            <a:xfrm>
              <a:off x="1301751" y="3443285"/>
              <a:ext cx="53975" cy="3175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9">
              <a:extLst>
                <a:ext uri="{FF2B5EF4-FFF2-40B4-BE49-F238E27FC236}">
                  <a16:creationId xmlns:a16="http://schemas.microsoft.com/office/drawing/2014/main" id="{ED38A726-9B01-4BCE-851B-17058D2B3E21}"/>
                </a:ext>
              </a:extLst>
            </p:cNvPr>
            <p:cNvSpPr>
              <a:spLocks noChangeShapeType="1"/>
            </p:cNvSpPr>
            <p:nvPr/>
          </p:nvSpPr>
          <p:spPr bwMode="auto">
            <a:xfrm flipV="1">
              <a:off x="1284288" y="3605209"/>
              <a:ext cx="47625" cy="1905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10">
              <a:extLst>
                <a:ext uri="{FF2B5EF4-FFF2-40B4-BE49-F238E27FC236}">
                  <a16:creationId xmlns:a16="http://schemas.microsoft.com/office/drawing/2014/main" id="{B9BC04F6-7D83-464F-8111-25D395FE5E88}"/>
                </a:ext>
              </a:extLst>
            </p:cNvPr>
            <p:cNvSpPr>
              <a:spLocks noChangeShapeType="1"/>
            </p:cNvSpPr>
            <p:nvPr/>
          </p:nvSpPr>
          <p:spPr bwMode="auto">
            <a:xfrm>
              <a:off x="1336676" y="3582984"/>
              <a:ext cx="0" cy="508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11">
              <a:extLst>
                <a:ext uri="{FF2B5EF4-FFF2-40B4-BE49-F238E27FC236}">
                  <a16:creationId xmlns:a16="http://schemas.microsoft.com/office/drawing/2014/main" id="{7C0F5B49-9EB0-450F-8212-0A027AE2FE31}"/>
                </a:ext>
              </a:extLst>
            </p:cNvPr>
            <p:cNvSpPr>
              <a:spLocks noChangeShapeType="1"/>
            </p:cNvSpPr>
            <p:nvPr/>
          </p:nvSpPr>
          <p:spPr bwMode="auto">
            <a:xfrm>
              <a:off x="1360488" y="3446460"/>
              <a:ext cx="0" cy="52387"/>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12">
              <a:extLst>
                <a:ext uri="{FF2B5EF4-FFF2-40B4-BE49-F238E27FC236}">
                  <a16:creationId xmlns:a16="http://schemas.microsoft.com/office/drawing/2014/main" id="{421EAB44-E3EA-4B24-A7DA-F5BED2B99B22}"/>
                </a:ext>
              </a:extLst>
            </p:cNvPr>
            <p:cNvSpPr>
              <a:spLocks/>
            </p:cNvSpPr>
            <p:nvPr/>
          </p:nvSpPr>
          <p:spPr bwMode="auto">
            <a:xfrm>
              <a:off x="1479551" y="3357560"/>
              <a:ext cx="163513" cy="246062"/>
            </a:xfrm>
            <a:custGeom>
              <a:avLst/>
              <a:gdLst>
                <a:gd name="T0" fmla="*/ 0 w 75"/>
                <a:gd name="T1" fmla="*/ 113 h 113"/>
                <a:gd name="T2" fmla="*/ 0 w 75"/>
                <a:gd name="T3" fmla="*/ 31 h 113"/>
                <a:gd name="T4" fmla="*/ 30 w 75"/>
                <a:gd name="T5" fmla="*/ 0 h 113"/>
                <a:gd name="T6" fmla="*/ 60 w 75"/>
                <a:gd name="T7" fmla="*/ 31 h 113"/>
                <a:gd name="T8" fmla="*/ 59 w 75"/>
                <a:gd name="T9" fmla="*/ 40 h 113"/>
                <a:gd name="T10" fmla="*/ 75 w 75"/>
                <a:gd name="T11" fmla="*/ 50 h 113"/>
              </a:gdLst>
              <a:ahLst/>
              <a:cxnLst>
                <a:cxn ang="0">
                  <a:pos x="T0" y="T1"/>
                </a:cxn>
                <a:cxn ang="0">
                  <a:pos x="T2" y="T3"/>
                </a:cxn>
                <a:cxn ang="0">
                  <a:pos x="T4" y="T5"/>
                </a:cxn>
                <a:cxn ang="0">
                  <a:pos x="T6" y="T7"/>
                </a:cxn>
                <a:cxn ang="0">
                  <a:pos x="T8" y="T9"/>
                </a:cxn>
                <a:cxn ang="0">
                  <a:pos x="T10" y="T11"/>
                </a:cxn>
              </a:cxnLst>
              <a:rect l="0" t="0" r="r" b="b"/>
              <a:pathLst>
                <a:path w="75" h="113">
                  <a:moveTo>
                    <a:pt x="0" y="113"/>
                  </a:moveTo>
                  <a:cubicBezTo>
                    <a:pt x="0" y="31"/>
                    <a:pt x="0" y="31"/>
                    <a:pt x="0" y="31"/>
                  </a:cubicBezTo>
                  <a:cubicBezTo>
                    <a:pt x="0" y="14"/>
                    <a:pt x="14" y="0"/>
                    <a:pt x="30" y="0"/>
                  </a:cubicBezTo>
                  <a:cubicBezTo>
                    <a:pt x="46" y="0"/>
                    <a:pt x="60" y="14"/>
                    <a:pt x="60" y="31"/>
                  </a:cubicBezTo>
                  <a:cubicBezTo>
                    <a:pt x="60" y="34"/>
                    <a:pt x="59" y="37"/>
                    <a:pt x="59" y="40"/>
                  </a:cubicBezTo>
                  <a:cubicBezTo>
                    <a:pt x="65" y="42"/>
                    <a:pt x="70" y="45"/>
                    <a:pt x="75" y="5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13">
              <a:extLst>
                <a:ext uri="{FF2B5EF4-FFF2-40B4-BE49-F238E27FC236}">
                  <a16:creationId xmlns:a16="http://schemas.microsoft.com/office/drawing/2014/main" id="{1691669C-CCD4-4731-860C-40310BA87D91}"/>
                </a:ext>
              </a:extLst>
            </p:cNvPr>
            <p:cNvSpPr>
              <a:spLocks/>
            </p:cNvSpPr>
            <p:nvPr/>
          </p:nvSpPr>
          <p:spPr bwMode="auto">
            <a:xfrm>
              <a:off x="1479551" y="3500435"/>
              <a:ext cx="190500" cy="228600"/>
            </a:xfrm>
            <a:custGeom>
              <a:avLst/>
              <a:gdLst>
                <a:gd name="T0" fmla="*/ 85 w 88"/>
                <a:gd name="T1" fmla="*/ 0 h 105"/>
                <a:gd name="T2" fmla="*/ 88 w 88"/>
                <a:gd name="T3" fmla="*/ 18 h 105"/>
                <a:gd name="T4" fmla="*/ 67 w 88"/>
                <a:gd name="T5" fmla="*/ 57 h 105"/>
                <a:gd name="T6" fmla="*/ 69 w 88"/>
                <a:gd name="T7" fmla="*/ 69 h 105"/>
                <a:gd name="T8" fmla="*/ 35 w 88"/>
                <a:gd name="T9" fmla="*/ 105 h 105"/>
                <a:gd name="T10" fmla="*/ 0 w 88"/>
                <a:gd name="T11" fmla="*/ 69 h 105"/>
              </a:gdLst>
              <a:ahLst/>
              <a:cxnLst>
                <a:cxn ang="0">
                  <a:pos x="T0" y="T1"/>
                </a:cxn>
                <a:cxn ang="0">
                  <a:pos x="T2" y="T3"/>
                </a:cxn>
                <a:cxn ang="0">
                  <a:pos x="T4" y="T5"/>
                </a:cxn>
                <a:cxn ang="0">
                  <a:pos x="T6" y="T7"/>
                </a:cxn>
                <a:cxn ang="0">
                  <a:pos x="T8" y="T9"/>
                </a:cxn>
                <a:cxn ang="0">
                  <a:pos x="T10" y="T11"/>
                </a:cxn>
              </a:cxnLst>
              <a:rect l="0" t="0" r="r" b="b"/>
              <a:pathLst>
                <a:path w="88" h="105">
                  <a:moveTo>
                    <a:pt x="85" y="0"/>
                  </a:moveTo>
                  <a:cubicBezTo>
                    <a:pt x="87" y="6"/>
                    <a:pt x="88" y="11"/>
                    <a:pt x="88" y="18"/>
                  </a:cubicBezTo>
                  <a:cubicBezTo>
                    <a:pt x="88" y="34"/>
                    <a:pt x="80" y="49"/>
                    <a:pt x="67" y="57"/>
                  </a:cubicBezTo>
                  <a:cubicBezTo>
                    <a:pt x="68" y="61"/>
                    <a:pt x="69" y="65"/>
                    <a:pt x="69" y="69"/>
                  </a:cubicBezTo>
                  <a:cubicBezTo>
                    <a:pt x="69" y="89"/>
                    <a:pt x="53" y="105"/>
                    <a:pt x="35" y="105"/>
                  </a:cubicBezTo>
                  <a:cubicBezTo>
                    <a:pt x="16" y="105"/>
                    <a:pt x="0" y="89"/>
                    <a:pt x="0" y="69"/>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14">
              <a:extLst>
                <a:ext uri="{FF2B5EF4-FFF2-40B4-BE49-F238E27FC236}">
                  <a16:creationId xmlns:a16="http://schemas.microsoft.com/office/drawing/2014/main" id="{4E2E234C-5C72-4F32-BAEC-A7078F17DE44}"/>
                </a:ext>
              </a:extLst>
            </p:cNvPr>
            <p:cNvSpPr>
              <a:spLocks noChangeShapeType="1"/>
            </p:cNvSpPr>
            <p:nvPr/>
          </p:nvSpPr>
          <p:spPr bwMode="auto">
            <a:xfrm flipH="1">
              <a:off x="1550988" y="3443285"/>
              <a:ext cx="57150" cy="3175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Line 15">
              <a:extLst>
                <a:ext uri="{FF2B5EF4-FFF2-40B4-BE49-F238E27FC236}">
                  <a16:creationId xmlns:a16="http://schemas.microsoft.com/office/drawing/2014/main" id="{6DF4EA3A-024F-4095-BBBA-57BA0028A057}"/>
                </a:ext>
              </a:extLst>
            </p:cNvPr>
            <p:cNvSpPr>
              <a:spLocks noChangeShapeType="1"/>
            </p:cNvSpPr>
            <p:nvPr/>
          </p:nvSpPr>
          <p:spPr bwMode="auto">
            <a:xfrm flipH="1" flipV="1">
              <a:off x="1574801" y="3605209"/>
              <a:ext cx="50800" cy="1905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Line 16">
              <a:extLst>
                <a:ext uri="{FF2B5EF4-FFF2-40B4-BE49-F238E27FC236}">
                  <a16:creationId xmlns:a16="http://schemas.microsoft.com/office/drawing/2014/main" id="{9041FCD1-CF56-4CF7-83D5-A1A410239F49}"/>
                </a:ext>
              </a:extLst>
            </p:cNvPr>
            <p:cNvSpPr>
              <a:spLocks noChangeShapeType="1"/>
            </p:cNvSpPr>
            <p:nvPr/>
          </p:nvSpPr>
          <p:spPr bwMode="auto">
            <a:xfrm>
              <a:off x="1571626" y="3582984"/>
              <a:ext cx="0" cy="508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Line 17">
              <a:extLst>
                <a:ext uri="{FF2B5EF4-FFF2-40B4-BE49-F238E27FC236}">
                  <a16:creationId xmlns:a16="http://schemas.microsoft.com/office/drawing/2014/main" id="{E6678159-CEBC-4569-9188-6D590F681183}"/>
                </a:ext>
              </a:extLst>
            </p:cNvPr>
            <p:cNvSpPr>
              <a:spLocks noChangeShapeType="1"/>
            </p:cNvSpPr>
            <p:nvPr/>
          </p:nvSpPr>
          <p:spPr bwMode="auto">
            <a:xfrm>
              <a:off x="1547813" y="3446460"/>
              <a:ext cx="0" cy="52387"/>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1" name="Rühm 90">
            <a:extLst>
              <a:ext uri="{FF2B5EF4-FFF2-40B4-BE49-F238E27FC236}">
                <a16:creationId xmlns:a16="http://schemas.microsoft.com/office/drawing/2014/main" id="{B2A9C529-D7CE-4A86-A17A-2F069B507549}"/>
              </a:ext>
            </a:extLst>
          </p:cNvPr>
          <p:cNvGrpSpPr>
            <a:grpSpLocks noChangeAspect="1"/>
          </p:cNvGrpSpPr>
          <p:nvPr/>
        </p:nvGrpSpPr>
        <p:grpSpPr>
          <a:xfrm>
            <a:off x="7696765" y="3717028"/>
            <a:ext cx="950374" cy="918000"/>
            <a:chOff x="2463801" y="3214685"/>
            <a:chExt cx="652463" cy="630237"/>
          </a:xfrm>
        </p:grpSpPr>
        <p:sp>
          <p:nvSpPr>
            <p:cNvPr id="67" name="Freeform 18">
              <a:extLst>
                <a:ext uri="{FF2B5EF4-FFF2-40B4-BE49-F238E27FC236}">
                  <a16:creationId xmlns:a16="http://schemas.microsoft.com/office/drawing/2014/main" id="{E15D917E-FD83-44CE-B0A3-10F63E1A32A8}"/>
                </a:ext>
              </a:extLst>
            </p:cNvPr>
            <p:cNvSpPr>
              <a:spLocks/>
            </p:cNvSpPr>
            <p:nvPr/>
          </p:nvSpPr>
          <p:spPr bwMode="auto">
            <a:xfrm>
              <a:off x="2463801" y="3214685"/>
              <a:ext cx="652463" cy="630237"/>
            </a:xfrm>
            <a:custGeom>
              <a:avLst/>
              <a:gdLst>
                <a:gd name="T0" fmla="*/ 175 w 301"/>
                <a:gd name="T1" fmla="*/ 287 h 289"/>
                <a:gd name="T2" fmla="*/ 288 w 301"/>
                <a:gd name="T3" fmla="*/ 126 h 289"/>
                <a:gd name="T4" fmla="*/ 127 w 301"/>
                <a:gd name="T5" fmla="*/ 13 h 289"/>
                <a:gd name="T6" fmla="*/ 14 w 301"/>
                <a:gd name="T7" fmla="*/ 174 h 289"/>
                <a:gd name="T8" fmla="*/ 151 w 301"/>
                <a:gd name="T9" fmla="*/ 289 h 289"/>
              </a:gdLst>
              <a:ahLst/>
              <a:cxnLst>
                <a:cxn ang="0">
                  <a:pos x="T0" y="T1"/>
                </a:cxn>
                <a:cxn ang="0">
                  <a:pos x="T2" y="T3"/>
                </a:cxn>
                <a:cxn ang="0">
                  <a:pos x="T4" y="T5"/>
                </a:cxn>
                <a:cxn ang="0">
                  <a:pos x="T6" y="T7"/>
                </a:cxn>
                <a:cxn ang="0">
                  <a:pos x="T8" y="T9"/>
                </a:cxn>
              </a:cxnLst>
              <a:rect l="0" t="0" r="r" b="b"/>
              <a:pathLst>
                <a:path w="301" h="289">
                  <a:moveTo>
                    <a:pt x="175" y="287"/>
                  </a:moveTo>
                  <a:cubicBezTo>
                    <a:pt x="250" y="274"/>
                    <a:pt x="301" y="202"/>
                    <a:pt x="288" y="126"/>
                  </a:cubicBezTo>
                  <a:cubicBezTo>
                    <a:pt x="274" y="50"/>
                    <a:pt x="202" y="0"/>
                    <a:pt x="127" y="13"/>
                  </a:cubicBezTo>
                  <a:cubicBezTo>
                    <a:pt x="51" y="26"/>
                    <a:pt x="0" y="99"/>
                    <a:pt x="14" y="174"/>
                  </a:cubicBezTo>
                  <a:cubicBezTo>
                    <a:pt x="25" y="241"/>
                    <a:pt x="83" y="289"/>
                    <a:pt x="151" y="289"/>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19">
              <a:extLst>
                <a:ext uri="{FF2B5EF4-FFF2-40B4-BE49-F238E27FC236}">
                  <a16:creationId xmlns:a16="http://schemas.microsoft.com/office/drawing/2014/main" id="{704AADC4-E310-4F2F-9200-D19FF3AA305F}"/>
                </a:ext>
              </a:extLst>
            </p:cNvPr>
            <p:cNvSpPr>
              <a:spLocks/>
            </p:cNvSpPr>
            <p:nvPr/>
          </p:nvSpPr>
          <p:spPr bwMode="auto">
            <a:xfrm>
              <a:off x="2582863" y="3459160"/>
              <a:ext cx="63500" cy="60325"/>
            </a:xfrm>
            <a:custGeom>
              <a:avLst/>
              <a:gdLst>
                <a:gd name="T0" fmla="*/ 14 w 29"/>
                <a:gd name="T1" fmla="*/ 28 h 28"/>
                <a:gd name="T2" fmla="*/ 0 w 29"/>
                <a:gd name="T3" fmla="*/ 14 h 28"/>
                <a:gd name="T4" fmla="*/ 14 w 29"/>
                <a:gd name="T5" fmla="*/ 0 h 28"/>
                <a:gd name="T6" fmla="*/ 29 w 29"/>
                <a:gd name="T7" fmla="*/ 14 h 28"/>
              </a:gdLst>
              <a:ahLst/>
              <a:cxnLst>
                <a:cxn ang="0">
                  <a:pos x="T0" y="T1"/>
                </a:cxn>
                <a:cxn ang="0">
                  <a:pos x="T2" y="T3"/>
                </a:cxn>
                <a:cxn ang="0">
                  <a:pos x="T4" y="T5"/>
                </a:cxn>
                <a:cxn ang="0">
                  <a:pos x="T6" y="T7"/>
                </a:cxn>
              </a:cxnLst>
              <a:rect l="0" t="0" r="r" b="b"/>
              <a:pathLst>
                <a:path w="29" h="28">
                  <a:moveTo>
                    <a:pt x="14" y="28"/>
                  </a:moveTo>
                  <a:cubicBezTo>
                    <a:pt x="6" y="28"/>
                    <a:pt x="0" y="22"/>
                    <a:pt x="0" y="14"/>
                  </a:cubicBezTo>
                  <a:cubicBezTo>
                    <a:pt x="0" y="6"/>
                    <a:pt x="6" y="0"/>
                    <a:pt x="14" y="0"/>
                  </a:cubicBezTo>
                  <a:cubicBezTo>
                    <a:pt x="22" y="0"/>
                    <a:pt x="29" y="6"/>
                    <a:pt x="29" y="14"/>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Line 20">
              <a:extLst>
                <a:ext uri="{FF2B5EF4-FFF2-40B4-BE49-F238E27FC236}">
                  <a16:creationId xmlns:a16="http://schemas.microsoft.com/office/drawing/2014/main" id="{B8829E0A-4D65-462C-98C7-9CE1B59156CA}"/>
                </a:ext>
              </a:extLst>
            </p:cNvPr>
            <p:cNvSpPr>
              <a:spLocks noChangeShapeType="1"/>
            </p:cNvSpPr>
            <p:nvPr/>
          </p:nvSpPr>
          <p:spPr bwMode="auto">
            <a:xfrm>
              <a:off x="2697163" y="3459160"/>
              <a:ext cx="0" cy="60325"/>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Freeform 21">
              <a:extLst>
                <a:ext uri="{FF2B5EF4-FFF2-40B4-BE49-F238E27FC236}">
                  <a16:creationId xmlns:a16="http://schemas.microsoft.com/office/drawing/2014/main" id="{9B26E887-ABEA-459A-B5E6-F98FC26CB720}"/>
                </a:ext>
              </a:extLst>
            </p:cNvPr>
            <p:cNvSpPr>
              <a:spLocks/>
            </p:cNvSpPr>
            <p:nvPr/>
          </p:nvSpPr>
          <p:spPr bwMode="auto">
            <a:xfrm>
              <a:off x="2749551" y="3459160"/>
              <a:ext cx="60325" cy="60325"/>
            </a:xfrm>
            <a:custGeom>
              <a:avLst/>
              <a:gdLst>
                <a:gd name="T0" fmla="*/ 14 w 28"/>
                <a:gd name="T1" fmla="*/ 28 h 28"/>
                <a:gd name="T2" fmla="*/ 0 w 28"/>
                <a:gd name="T3" fmla="*/ 14 h 28"/>
                <a:gd name="T4" fmla="*/ 14 w 28"/>
                <a:gd name="T5" fmla="*/ 0 h 28"/>
                <a:gd name="T6" fmla="*/ 28 w 28"/>
                <a:gd name="T7" fmla="*/ 14 h 28"/>
              </a:gdLst>
              <a:ahLst/>
              <a:cxnLst>
                <a:cxn ang="0">
                  <a:pos x="T0" y="T1"/>
                </a:cxn>
                <a:cxn ang="0">
                  <a:pos x="T2" y="T3"/>
                </a:cxn>
                <a:cxn ang="0">
                  <a:pos x="T4" y="T5"/>
                </a:cxn>
                <a:cxn ang="0">
                  <a:pos x="T6" y="T7"/>
                </a:cxn>
              </a:cxnLst>
              <a:rect l="0" t="0" r="r" b="b"/>
              <a:pathLst>
                <a:path w="28" h="28">
                  <a:moveTo>
                    <a:pt x="14" y="28"/>
                  </a:moveTo>
                  <a:cubicBezTo>
                    <a:pt x="6" y="28"/>
                    <a:pt x="0" y="22"/>
                    <a:pt x="0" y="14"/>
                  </a:cubicBezTo>
                  <a:cubicBezTo>
                    <a:pt x="0" y="6"/>
                    <a:pt x="6" y="0"/>
                    <a:pt x="14" y="0"/>
                  </a:cubicBezTo>
                  <a:cubicBezTo>
                    <a:pt x="22" y="0"/>
                    <a:pt x="28" y="6"/>
                    <a:pt x="28" y="14"/>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22">
              <a:extLst>
                <a:ext uri="{FF2B5EF4-FFF2-40B4-BE49-F238E27FC236}">
                  <a16:creationId xmlns:a16="http://schemas.microsoft.com/office/drawing/2014/main" id="{19451BBF-B019-4305-8A9F-C3478F235943}"/>
                </a:ext>
              </a:extLst>
            </p:cNvPr>
            <p:cNvSpPr>
              <a:spLocks/>
            </p:cNvSpPr>
            <p:nvPr/>
          </p:nvSpPr>
          <p:spPr bwMode="auto">
            <a:xfrm>
              <a:off x="2914651" y="3459160"/>
              <a:ext cx="61913" cy="60325"/>
            </a:xfrm>
            <a:custGeom>
              <a:avLst/>
              <a:gdLst>
                <a:gd name="T0" fmla="*/ 15 w 29"/>
                <a:gd name="T1" fmla="*/ 28 h 28"/>
                <a:gd name="T2" fmla="*/ 0 w 29"/>
                <a:gd name="T3" fmla="*/ 14 h 28"/>
                <a:gd name="T4" fmla="*/ 15 w 29"/>
                <a:gd name="T5" fmla="*/ 0 h 28"/>
                <a:gd name="T6" fmla="*/ 29 w 29"/>
                <a:gd name="T7" fmla="*/ 14 h 28"/>
              </a:gdLst>
              <a:ahLst/>
              <a:cxnLst>
                <a:cxn ang="0">
                  <a:pos x="T0" y="T1"/>
                </a:cxn>
                <a:cxn ang="0">
                  <a:pos x="T2" y="T3"/>
                </a:cxn>
                <a:cxn ang="0">
                  <a:pos x="T4" y="T5"/>
                </a:cxn>
                <a:cxn ang="0">
                  <a:pos x="T6" y="T7"/>
                </a:cxn>
              </a:cxnLst>
              <a:rect l="0" t="0" r="r" b="b"/>
              <a:pathLst>
                <a:path w="29" h="28">
                  <a:moveTo>
                    <a:pt x="15" y="28"/>
                  </a:moveTo>
                  <a:cubicBezTo>
                    <a:pt x="7" y="28"/>
                    <a:pt x="0" y="22"/>
                    <a:pt x="0" y="14"/>
                  </a:cubicBezTo>
                  <a:cubicBezTo>
                    <a:pt x="0" y="6"/>
                    <a:pt x="7" y="0"/>
                    <a:pt x="15" y="0"/>
                  </a:cubicBezTo>
                  <a:cubicBezTo>
                    <a:pt x="23" y="0"/>
                    <a:pt x="29" y="6"/>
                    <a:pt x="29" y="14"/>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Line 23">
              <a:extLst>
                <a:ext uri="{FF2B5EF4-FFF2-40B4-BE49-F238E27FC236}">
                  <a16:creationId xmlns:a16="http://schemas.microsoft.com/office/drawing/2014/main" id="{452D063A-0C82-4AE7-B6F4-5367AA59EFCA}"/>
                </a:ext>
              </a:extLst>
            </p:cNvPr>
            <p:cNvSpPr>
              <a:spLocks noChangeShapeType="1"/>
            </p:cNvSpPr>
            <p:nvPr/>
          </p:nvSpPr>
          <p:spPr bwMode="auto">
            <a:xfrm>
              <a:off x="2862263" y="3459160"/>
              <a:ext cx="0" cy="60325"/>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Line 24">
              <a:extLst>
                <a:ext uri="{FF2B5EF4-FFF2-40B4-BE49-F238E27FC236}">
                  <a16:creationId xmlns:a16="http://schemas.microsoft.com/office/drawing/2014/main" id="{FF340AC4-2CD2-49BB-87D1-CD389ABBBCA3}"/>
                </a:ext>
              </a:extLst>
            </p:cNvPr>
            <p:cNvSpPr>
              <a:spLocks noChangeShapeType="1"/>
            </p:cNvSpPr>
            <p:nvPr/>
          </p:nvSpPr>
          <p:spPr bwMode="auto">
            <a:xfrm>
              <a:off x="2646363" y="3563934"/>
              <a:ext cx="0" cy="60325"/>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Line 25">
              <a:extLst>
                <a:ext uri="{FF2B5EF4-FFF2-40B4-BE49-F238E27FC236}">
                  <a16:creationId xmlns:a16="http://schemas.microsoft.com/office/drawing/2014/main" id="{E309467C-8751-42D3-8B78-2E1D3500C2ED}"/>
                </a:ext>
              </a:extLst>
            </p:cNvPr>
            <p:cNvSpPr>
              <a:spLocks noChangeShapeType="1"/>
            </p:cNvSpPr>
            <p:nvPr/>
          </p:nvSpPr>
          <p:spPr bwMode="auto">
            <a:xfrm>
              <a:off x="2593976" y="3563934"/>
              <a:ext cx="0" cy="60325"/>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Line 26">
              <a:extLst>
                <a:ext uri="{FF2B5EF4-FFF2-40B4-BE49-F238E27FC236}">
                  <a16:creationId xmlns:a16="http://schemas.microsoft.com/office/drawing/2014/main" id="{401F20D9-6709-4E1E-BA25-85ED4ECCEC1F}"/>
                </a:ext>
              </a:extLst>
            </p:cNvPr>
            <p:cNvSpPr>
              <a:spLocks noChangeShapeType="1"/>
            </p:cNvSpPr>
            <p:nvPr/>
          </p:nvSpPr>
          <p:spPr bwMode="auto">
            <a:xfrm>
              <a:off x="2809876" y="3563934"/>
              <a:ext cx="0" cy="60325"/>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27">
              <a:extLst>
                <a:ext uri="{FF2B5EF4-FFF2-40B4-BE49-F238E27FC236}">
                  <a16:creationId xmlns:a16="http://schemas.microsoft.com/office/drawing/2014/main" id="{877A1D13-8524-4437-B70F-99487AE224A2}"/>
                </a:ext>
              </a:extLst>
            </p:cNvPr>
            <p:cNvSpPr>
              <a:spLocks/>
            </p:cNvSpPr>
            <p:nvPr/>
          </p:nvSpPr>
          <p:spPr bwMode="auto">
            <a:xfrm>
              <a:off x="2697163" y="3563934"/>
              <a:ext cx="61913" cy="60325"/>
            </a:xfrm>
            <a:custGeom>
              <a:avLst/>
              <a:gdLst>
                <a:gd name="T0" fmla="*/ 14 w 28"/>
                <a:gd name="T1" fmla="*/ 28 h 28"/>
                <a:gd name="T2" fmla="*/ 0 w 28"/>
                <a:gd name="T3" fmla="*/ 14 h 28"/>
                <a:gd name="T4" fmla="*/ 14 w 28"/>
                <a:gd name="T5" fmla="*/ 0 h 28"/>
                <a:gd name="T6" fmla="*/ 28 w 28"/>
                <a:gd name="T7" fmla="*/ 14 h 28"/>
              </a:gdLst>
              <a:ahLst/>
              <a:cxnLst>
                <a:cxn ang="0">
                  <a:pos x="T0" y="T1"/>
                </a:cxn>
                <a:cxn ang="0">
                  <a:pos x="T2" y="T3"/>
                </a:cxn>
                <a:cxn ang="0">
                  <a:pos x="T4" y="T5"/>
                </a:cxn>
                <a:cxn ang="0">
                  <a:pos x="T6" y="T7"/>
                </a:cxn>
              </a:cxnLst>
              <a:rect l="0" t="0" r="r" b="b"/>
              <a:pathLst>
                <a:path w="28" h="28">
                  <a:moveTo>
                    <a:pt x="14" y="28"/>
                  </a:moveTo>
                  <a:cubicBezTo>
                    <a:pt x="6" y="28"/>
                    <a:pt x="0" y="22"/>
                    <a:pt x="0" y="14"/>
                  </a:cubicBezTo>
                  <a:cubicBezTo>
                    <a:pt x="0" y="6"/>
                    <a:pt x="6" y="0"/>
                    <a:pt x="14" y="0"/>
                  </a:cubicBezTo>
                  <a:cubicBezTo>
                    <a:pt x="22" y="0"/>
                    <a:pt x="28" y="6"/>
                    <a:pt x="28" y="14"/>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28">
              <a:extLst>
                <a:ext uri="{FF2B5EF4-FFF2-40B4-BE49-F238E27FC236}">
                  <a16:creationId xmlns:a16="http://schemas.microsoft.com/office/drawing/2014/main" id="{5235DBB8-794B-4BF2-BB8E-AA5393CA5D00}"/>
                </a:ext>
              </a:extLst>
            </p:cNvPr>
            <p:cNvSpPr>
              <a:spLocks/>
            </p:cNvSpPr>
            <p:nvPr/>
          </p:nvSpPr>
          <p:spPr bwMode="auto">
            <a:xfrm>
              <a:off x="2914651" y="3563934"/>
              <a:ext cx="61913" cy="60325"/>
            </a:xfrm>
            <a:custGeom>
              <a:avLst/>
              <a:gdLst>
                <a:gd name="T0" fmla="*/ 15 w 29"/>
                <a:gd name="T1" fmla="*/ 28 h 28"/>
                <a:gd name="T2" fmla="*/ 0 w 29"/>
                <a:gd name="T3" fmla="*/ 14 h 28"/>
                <a:gd name="T4" fmla="*/ 15 w 29"/>
                <a:gd name="T5" fmla="*/ 0 h 28"/>
                <a:gd name="T6" fmla="*/ 29 w 29"/>
                <a:gd name="T7" fmla="*/ 14 h 28"/>
              </a:gdLst>
              <a:ahLst/>
              <a:cxnLst>
                <a:cxn ang="0">
                  <a:pos x="T0" y="T1"/>
                </a:cxn>
                <a:cxn ang="0">
                  <a:pos x="T2" y="T3"/>
                </a:cxn>
                <a:cxn ang="0">
                  <a:pos x="T4" y="T5"/>
                </a:cxn>
                <a:cxn ang="0">
                  <a:pos x="T6" y="T7"/>
                </a:cxn>
              </a:cxnLst>
              <a:rect l="0" t="0" r="r" b="b"/>
              <a:pathLst>
                <a:path w="29" h="28">
                  <a:moveTo>
                    <a:pt x="15" y="28"/>
                  </a:moveTo>
                  <a:cubicBezTo>
                    <a:pt x="7" y="28"/>
                    <a:pt x="0" y="22"/>
                    <a:pt x="0" y="14"/>
                  </a:cubicBezTo>
                  <a:cubicBezTo>
                    <a:pt x="0" y="6"/>
                    <a:pt x="7" y="0"/>
                    <a:pt x="15" y="0"/>
                  </a:cubicBezTo>
                  <a:cubicBezTo>
                    <a:pt x="23" y="0"/>
                    <a:pt x="29" y="6"/>
                    <a:pt x="29" y="14"/>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Line 29">
              <a:extLst>
                <a:ext uri="{FF2B5EF4-FFF2-40B4-BE49-F238E27FC236}">
                  <a16:creationId xmlns:a16="http://schemas.microsoft.com/office/drawing/2014/main" id="{F185B981-8FE9-4644-AE7D-5DBE8DF69AE1}"/>
                </a:ext>
              </a:extLst>
            </p:cNvPr>
            <p:cNvSpPr>
              <a:spLocks noChangeShapeType="1"/>
            </p:cNvSpPr>
            <p:nvPr/>
          </p:nvSpPr>
          <p:spPr bwMode="auto">
            <a:xfrm>
              <a:off x="2862263" y="3563934"/>
              <a:ext cx="0" cy="60325"/>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30">
              <a:extLst>
                <a:ext uri="{FF2B5EF4-FFF2-40B4-BE49-F238E27FC236}">
                  <a16:creationId xmlns:a16="http://schemas.microsoft.com/office/drawing/2014/main" id="{26CD6BA1-4BB1-4C9C-AB2D-8771C8DB7518}"/>
                </a:ext>
              </a:extLst>
            </p:cNvPr>
            <p:cNvSpPr>
              <a:spLocks/>
            </p:cNvSpPr>
            <p:nvPr/>
          </p:nvSpPr>
          <p:spPr bwMode="auto">
            <a:xfrm>
              <a:off x="2635251" y="3354385"/>
              <a:ext cx="61913" cy="61912"/>
            </a:xfrm>
            <a:custGeom>
              <a:avLst/>
              <a:gdLst>
                <a:gd name="T0" fmla="*/ 14 w 29"/>
                <a:gd name="T1" fmla="*/ 28 h 28"/>
                <a:gd name="T2" fmla="*/ 0 w 29"/>
                <a:gd name="T3" fmla="*/ 14 h 28"/>
                <a:gd name="T4" fmla="*/ 14 w 29"/>
                <a:gd name="T5" fmla="*/ 0 h 28"/>
                <a:gd name="T6" fmla="*/ 29 w 29"/>
                <a:gd name="T7" fmla="*/ 14 h 28"/>
              </a:gdLst>
              <a:ahLst/>
              <a:cxnLst>
                <a:cxn ang="0">
                  <a:pos x="T0" y="T1"/>
                </a:cxn>
                <a:cxn ang="0">
                  <a:pos x="T2" y="T3"/>
                </a:cxn>
                <a:cxn ang="0">
                  <a:pos x="T4" y="T5"/>
                </a:cxn>
                <a:cxn ang="0">
                  <a:pos x="T6" y="T7"/>
                </a:cxn>
              </a:cxnLst>
              <a:rect l="0" t="0" r="r" b="b"/>
              <a:pathLst>
                <a:path w="29" h="28">
                  <a:moveTo>
                    <a:pt x="14" y="28"/>
                  </a:moveTo>
                  <a:cubicBezTo>
                    <a:pt x="6" y="28"/>
                    <a:pt x="0" y="22"/>
                    <a:pt x="0" y="14"/>
                  </a:cubicBezTo>
                  <a:cubicBezTo>
                    <a:pt x="0" y="6"/>
                    <a:pt x="6" y="0"/>
                    <a:pt x="14" y="0"/>
                  </a:cubicBezTo>
                  <a:cubicBezTo>
                    <a:pt x="22" y="0"/>
                    <a:pt x="29" y="6"/>
                    <a:pt x="29" y="14"/>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Line 31">
              <a:extLst>
                <a:ext uri="{FF2B5EF4-FFF2-40B4-BE49-F238E27FC236}">
                  <a16:creationId xmlns:a16="http://schemas.microsoft.com/office/drawing/2014/main" id="{6ED1EFD0-7A89-41EF-B26D-B7EAD4285AB9}"/>
                </a:ext>
              </a:extLst>
            </p:cNvPr>
            <p:cNvSpPr>
              <a:spLocks noChangeShapeType="1"/>
            </p:cNvSpPr>
            <p:nvPr/>
          </p:nvSpPr>
          <p:spPr bwMode="auto">
            <a:xfrm>
              <a:off x="2749551" y="3354385"/>
              <a:ext cx="0" cy="6191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32">
              <a:extLst>
                <a:ext uri="{FF2B5EF4-FFF2-40B4-BE49-F238E27FC236}">
                  <a16:creationId xmlns:a16="http://schemas.microsoft.com/office/drawing/2014/main" id="{83098EB7-EFB2-4CF9-80F4-3F92DA765085}"/>
                </a:ext>
              </a:extLst>
            </p:cNvPr>
            <p:cNvSpPr>
              <a:spLocks/>
            </p:cNvSpPr>
            <p:nvPr/>
          </p:nvSpPr>
          <p:spPr bwMode="auto">
            <a:xfrm>
              <a:off x="2801938" y="3354385"/>
              <a:ext cx="60325" cy="61912"/>
            </a:xfrm>
            <a:custGeom>
              <a:avLst/>
              <a:gdLst>
                <a:gd name="T0" fmla="*/ 14 w 28"/>
                <a:gd name="T1" fmla="*/ 28 h 28"/>
                <a:gd name="T2" fmla="*/ 0 w 28"/>
                <a:gd name="T3" fmla="*/ 14 h 28"/>
                <a:gd name="T4" fmla="*/ 14 w 28"/>
                <a:gd name="T5" fmla="*/ 0 h 28"/>
                <a:gd name="T6" fmla="*/ 28 w 28"/>
                <a:gd name="T7" fmla="*/ 14 h 28"/>
              </a:gdLst>
              <a:ahLst/>
              <a:cxnLst>
                <a:cxn ang="0">
                  <a:pos x="T0" y="T1"/>
                </a:cxn>
                <a:cxn ang="0">
                  <a:pos x="T2" y="T3"/>
                </a:cxn>
                <a:cxn ang="0">
                  <a:pos x="T4" y="T5"/>
                </a:cxn>
                <a:cxn ang="0">
                  <a:pos x="T6" y="T7"/>
                </a:cxn>
              </a:cxnLst>
              <a:rect l="0" t="0" r="r" b="b"/>
              <a:pathLst>
                <a:path w="28" h="28">
                  <a:moveTo>
                    <a:pt x="14" y="28"/>
                  </a:moveTo>
                  <a:cubicBezTo>
                    <a:pt x="6" y="28"/>
                    <a:pt x="0" y="22"/>
                    <a:pt x="0" y="14"/>
                  </a:cubicBezTo>
                  <a:cubicBezTo>
                    <a:pt x="0" y="6"/>
                    <a:pt x="6" y="0"/>
                    <a:pt x="14" y="0"/>
                  </a:cubicBezTo>
                  <a:cubicBezTo>
                    <a:pt x="22" y="0"/>
                    <a:pt x="28" y="6"/>
                    <a:pt x="28" y="14"/>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Line 33">
              <a:extLst>
                <a:ext uri="{FF2B5EF4-FFF2-40B4-BE49-F238E27FC236}">
                  <a16:creationId xmlns:a16="http://schemas.microsoft.com/office/drawing/2014/main" id="{FF40F514-8B2D-451D-BC0A-83E8050D5A3B}"/>
                </a:ext>
              </a:extLst>
            </p:cNvPr>
            <p:cNvSpPr>
              <a:spLocks noChangeShapeType="1"/>
            </p:cNvSpPr>
            <p:nvPr/>
          </p:nvSpPr>
          <p:spPr bwMode="auto">
            <a:xfrm>
              <a:off x="2914651" y="3354385"/>
              <a:ext cx="0" cy="6191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34">
              <a:extLst>
                <a:ext uri="{FF2B5EF4-FFF2-40B4-BE49-F238E27FC236}">
                  <a16:creationId xmlns:a16="http://schemas.microsoft.com/office/drawing/2014/main" id="{8E470E5F-27A6-4295-A302-D725CD23A77F}"/>
                </a:ext>
              </a:extLst>
            </p:cNvPr>
            <p:cNvSpPr>
              <a:spLocks/>
            </p:cNvSpPr>
            <p:nvPr/>
          </p:nvSpPr>
          <p:spPr bwMode="auto">
            <a:xfrm>
              <a:off x="2854326" y="3668709"/>
              <a:ext cx="60325" cy="61912"/>
            </a:xfrm>
            <a:custGeom>
              <a:avLst/>
              <a:gdLst>
                <a:gd name="T0" fmla="*/ 14 w 28"/>
                <a:gd name="T1" fmla="*/ 29 h 29"/>
                <a:gd name="T2" fmla="*/ 0 w 28"/>
                <a:gd name="T3" fmla="*/ 14 h 29"/>
                <a:gd name="T4" fmla="*/ 14 w 28"/>
                <a:gd name="T5" fmla="*/ 0 h 29"/>
                <a:gd name="T6" fmla="*/ 28 w 28"/>
                <a:gd name="T7" fmla="*/ 14 h 29"/>
              </a:gdLst>
              <a:ahLst/>
              <a:cxnLst>
                <a:cxn ang="0">
                  <a:pos x="T0" y="T1"/>
                </a:cxn>
                <a:cxn ang="0">
                  <a:pos x="T2" y="T3"/>
                </a:cxn>
                <a:cxn ang="0">
                  <a:pos x="T4" y="T5"/>
                </a:cxn>
                <a:cxn ang="0">
                  <a:pos x="T6" y="T7"/>
                </a:cxn>
              </a:cxnLst>
              <a:rect l="0" t="0" r="r" b="b"/>
              <a:pathLst>
                <a:path w="28" h="29">
                  <a:moveTo>
                    <a:pt x="14" y="29"/>
                  </a:moveTo>
                  <a:cubicBezTo>
                    <a:pt x="6" y="29"/>
                    <a:pt x="0" y="22"/>
                    <a:pt x="0" y="14"/>
                  </a:cubicBezTo>
                  <a:cubicBezTo>
                    <a:pt x="0" y="6"/>
                    <a:pt x="6" y="0"/>
                    <a:pt x="14" y="0"/>
                  </a:cubicBezTo>
                  <a:cubicBezTo>
                    <a:pt x="22" y="0"/>
                    <a:pt x="28" y="6"/>
                    <a:pt x="28" y="14"/>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Line 35">
              <a:extLst>
                <a:ext uri="{FF2B5EF4-FFF2-40B4-BE49-F238E27FC236}">
                  <a16:creationId xmlns:a16="http://schemas.microsoft.com/office/drawing/2014/main" id="{F79F9CCB-C679-45AE-8E05-C229453AE362}"/>
                </a:ext>
              </a:extLst>
            </p:cNvPr>
            <p:cNvSpPr>
              <a:spLocks noChangeShapeType="1"/>
            </p:cNvSpPr>
            <p:nvPr/>
          </p:nvSpPr>
          <p:spPr bwMode="auto">
            <a:xfrm flipV="1">
              <a:off x="2801938" y="3668709"/>
              <a:ext cx="0" cy="6191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Line 36">
              <a:extLst>
                <a:ext uri="{FF2B5EF4-FFF2-40B4-BE49-F238E27FC236}">
                  <a16:creationId xmlns:a16="http://schemas.microsoft.com/office/drawing/2014/main" id="{1EEBC772-E31E-4A9A-BB17-3268250F8E9C}"/>
                </a:ext>
              </a:extLst>
            </p:cNvPr>
            <p:cNvSpPr>
              <a:spLocks noChangeShapeType="1"/>
            </p:cNvSpPr>
            <p:nvPr/>
          </p:nvSpPr>
          <p:spPr bwMode="auto">
            <a:xfrm flipV="1">
              <a:off x="2646363" y="3668709"/>
              <a:ext cx="0" cy="6191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37">
              <a:extLst>
                <a:ext uri="{FF2B5EF4-FFF2-40B4-BE49-F238E27FC236}">
                  <a16:creationId xmlns:a16="http://schemas.microsoft.com/office/drawing/2014/main" id="{CE0E66ED-2125-4DED-AB7D-0D5FA7975B35}"/>
                </a:ext>
              </a:extLst>
            </p:cNvPr>
            <p:cNvSpPr>
              <a:spLocks/>
            </p:cNvSpPr>
            <p:nvPr/>
          </p:nvSpPr>
          <p:spPr bwMode="auto">
            <a:xfrm>
              <a:off x="2686051" y="3668709"/>
              <a:ext cx="63500" cy="61912"/>
            </a:xfrm>
            <a:custGeom>
              <a:avLst/>
              <a:gdLst>
                <a:gd name="T0" fmla="*/ 14 w 29"/>
                <a:gd name="T1" fmla="*/ 29 h 29"/>
                <a:gd name="T2" fmla="*/ 0 w 29"/>
                <a:gd name="T3" fmla="*/ 14 h 29"/>
                <a:gd name="T4" fmla="*/ 14 w 29"/>
                <a:gd name="T5" fmla="*/ 0 h 29"/>
                <a:gd name="T6" fmla="*/ 29 w 29"/>
                <a:gd name="T7" fmla="*/ 14 h 29"/>
              </a:gdLst>
              <a:ahLst/>
              <a:cxnLst>
                <a:cxn ang="0">
                  <a:pos x="T0" y="T1"/>
                </a:cxn>
                <a:cxn ang="0">
                  <a:pos x="T2" y="T3"/>
                </a:cxn>
                <a:cxn ang="0">
                  <a:pos x="T4" y="T5"/>
                </a:cxn>
                <a:cxn ang="0">
                  <a:pos x="T6" y="T7"/>
                </a:cxn>
              </a:cxnLst>
              <a:rect l="0" t="0" r="r" b="b"/>
              <a:pathLst>
                <a:path w="29" h="29">
                  <a:moveTo>
                    <a:pt x="14" y="29"/>
                  </a:moveTo>
                  <a:cubicBezTo>
                    <a:pt x="6" y="29"/>
                    <a:pt x="0" y="22"/>
                    <a:pt x="0" y="14"/>
                  </a:cubicBezTo>
                  <a:cubicBezTo>
                    <a:pt x="0" y="6"/>
                    <a:pt x="6" y="0"/>
                    <a:pt x="14" y="0"/>
                  </a:cubicBezTo>
                  <a:cubicBezTo>
                    <a:pt x="22" y="0"/>
                    <a:pt x="29" y="6"/>
                    <a:pt x="29" y="14"/>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2" name="Rühm 91">
            <a:extLst>
              <a:ext uri="{FF2B5EF4-FFF2-40B4-BE49-F238E27FC236}">
                <a16:creationId xmlns:a16="http://schemas.microsoft.com/office/drawing/2014/main" id="{D58C5C29-716B-4750-8DEB-9DED05821BF6}"/>
              </a:ext>
            </a:extLst>
          </p:cNvPr>
          <p:cNvGrpSpPr>
            <a:grpSpLocks noChangeAspect="1"/>
          </p:cNvGrpSpPr>
          <p:nvPr/>
        </p:nvGrpSpPr>
        <p:grpSpPr>
          <a:xfrm>
            <a:off x="10117809" y="3717028"/>
            <a:ext cx="945680" cy="918000"/>
            <a:chOff x="3795713" y="3214685"/>
            <a:chExt cx="650875" cy="631824"/>
          </a:xfrm>
        </p:grpSpPr>
        <p:sp>
          <p:nvSpPr>
            <p:cNvPr id="87" name="Freeform 38">
              <a:extLst>
                <a:ext uri="{FF2B5EF4-FFF2-40B4-BE49-F238E27FC236}">
                  <a16:creationId xmlns:a16="http://schemas.microsoft.com/office/drawing/2014/main" id="{F7DC5D57-9F8C-4DDF-9EE0-9B3ED566E3BD}"/>
                </a:ext>
              </a:extLst>
            </p:cNvPr>
            <p:cNvSpPr>
              <a:spLocks/>
            </p:cNvSpPr>
            <p:nvPr/>
          </p:nvSpPr>
          <p:spPr bwMode="auto">
            <a:xfrm>
              <a:off x="3967163" y="3408360"/>
              <a:ext cx="403225" cy="219075"/>
            </a:xfrm>
            <a:custGeom>
              <a:avLst/>
              <a:gdLst>
                <a:gd name="T0" fmla="*/ 13 w 186"/>
                <a:gd name="T1" fmla="*/ 77 h 100"/>
                <a:gd name="T2" fmla="*/ 27 w 186"/>
                <a:gd name="T3" fmla="*/ 15 h 100"/>
                <a:gd name="T4" fmla="*/ 30 w 186"/>
                <a:gd name="T5" fmla="*/ 13 h 100"/>
                <a:gd name="T6" fmla="*/ 95 w 186"/>
                <a:gd name="T7" fmla="*/ 39 h 100"/>
                <a:gd name="T8" fmla="*/ 144 w 186"/>
                <a:gd name="T9" fmla="*/ 70 h 100"/>
                <a:gd name="T10" fmla="*/ 174 w 186"/>
                <a:gd name="T11" fmla="*/ 64 h 100"/>
                <a:gd name="T12" fmla="*/ 178 w 186"/>
                <a:gd name="T13" fmla="*/ 69 h 100"/>
                <a:gd name="T14" fmla="*/ 165 w 186"/>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100">
                  <a:moveTo>
                    <a:pt x="13" y="77"/>
                  </a:moveTo>
                  <a:cubicBezTo>
                    <a:pt x="0" y="56"/>
                    <a:pt x="6" y="28"/>
                    <a:pt x="27" y="15"/>
                  </a:cubicBezTo>
                  <a:cubicBezTo>
                    <a:pt x="28" y="14"/>
                    <a:pt x="29" y="14"/>
                    <a:pt x="30" y="13"/>
                  </a:cubicBezTo>
                  <a:cubicBezTo>
                    <a:pt x="53" y="0"/>
                    <a:pt x="81" y="8"/>
                    <a:pt x="95" y="39"/>
                  </a:cubicBezTo>
                  <a:cubicBezTo>
                    <a:pt x="117" y="25"/>
                    <a:pt x="146" y="41"/>
                    <a:pt x="144" y="70"/>
                  </a:cubicBezTo>
                  <a:cubicBezTo>
                    <a:pt x="150" y="60"/>
                    <a:pt x="164" y="57"/>
                    <a:pt x="174" y="64"/>
                  </a:cubicBezTo>
                  <a:cubicBezTo>
                    <a:pt x="175" y="65"/>
                    <a:pt x="177" y="67"/>
                    <a:pt x="178" y="69"/>
                  </a:cubicBezTo>
                  <a:cubicBezTo>
                    <a:pt x="186" y="79"/>
                    <a:pt x="181" y="100"/>
                    <a:pt x="165" y="10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39">
              <a:extLst>
                <a:ext uri="{FF2B5EF4-FFF2-40B4-BE49-F238E27FC236}">
                  <a16:creationId xmlns:a16="http://schemas.microsoft.com/office/drawing/2014/main" id="{1F157FB6-50A8-4EE7-9D59-F839082D7B41}"/>
                </a:ext>
              </a:extLst>
            </p:cNvPr>
            <p:cNvSpPr>
              <a:spLocks/>
            </p:cNvSpPr>
            <p:nvPr/>
          </p:nvSpPr>
          <p:spPr bwMode="auto">
            <a:xfrm>
              <a:off x="3881438" y="3516310"/>
              <a:ext cx="387350" cy="111125"/>
            </a:xfrm>
            <a:custGeom>
              <a:avLst/>
              <a:gdLst>
                <a:gd name="T0" fmla="*/ 179 w 179"/>
                <a:gd name="T1" fmla="*/ 51 h 51"/>
                <a:gd name="T2" fmla="*/ 35 w 179"/>
                <a:gd name="T3" fmla="*/ 51 h 51"/>
                <a:gd name="T4" fmla="*/ 2 w 179"/>
                <a:gd name="T5" fmla="*/ 22 h 51"/>
                <a:gd name="T6" fmla="*/ 23 w 179"/>
                <a:gd name="T7" fmla="*/ 0 h 51"/>
              </a:gdLst>
              <a:ahLst/>
              <a:cxnLst>
                <a:cxn ang="0">
                  <a:pos x="T0" y="T1"/>
                </a:cxn>
                <a:cxn ang="0">
                  <a:pos x="T2" y="T3"/>
                </a:cxn>
                <a:cxn ang="0">
                  <a:pos x="T4" y="T5"/>
                </a:cxn>
                <a:cxn ang="0">
                  <a:pos x="T6" y="T7"/>
                </a:cxn>
              </a:cxnLst>
              <a:rect l="0" t="0" r="r" b="b"/>
              <a:pathLst>
                <a:path w="179" h="51">
                  <a:moveTo>
                    <a:pt x="179" y="51"/>
                  </a:moveTo>
                  <a:cubicBezTo>
                    <a:pt x="35" y="51"/>
                    <a:pt x="35" y="51"/>
                    <a:pt x="35" y="51"/>
                  </a:cubicBezTo>
                  <a:cubicBezTo>
                    <a:pt x="14" y="51"/>
                    <a:pt x="0" y="39"/>
                    <a:pt x="2" y="22"/>
                  </a:cubicBezTo>
                  <a:cubicBezTo>
                    <a:pt x="3" y="9"/>
                    <a:pt x="12" y="1"/>
                    <a:pt x="23" y="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40">
              <a:extLst>
                <a:ext uri="{FF2B5EF4-FFF2-40B4-BE49-F238E27FC236}">
                  <a16:creationId xmlns:a16="http://schemas.microsoft.com/office/drawing/2014/main" id="{C26059DD-E3C9-4EF8-8D2E-D59D6B8091DE}"/>
                </a:ext>
              </a:extLst>
            </p:cNvPr>
            <p:cNvSpPr>
              <a:spLocks/>
            </p:cNvSpPr>
            <p:nvPr/>
          </p:nvSpPr>
          <p:spPr bwMode="auto">
            <a:xfrm>
              <a:off x="3795713" y="3214685"/>
              <a:ext cx="650875" cy="631824"/>
            </a:xfrm>
            <a:custGeom>
              <a:avLst/>
              <a:gdLst>
                <a:gd name="T0" fmla="*/ 174 w 300"/>
                <a:gd name="T1" fmla="*/ 287 h 290"/>
                <a:gd name="T2" fmla="*/ 287 w 300"/>
                <a:gd name="T3" fmla="*/ 126 h 290"/>
                <a:gd name="T4" fmla="*/ 126 w 300"/>
                <a:gd name="T5" fmla="*/ 14 h 290"/>
                <a:gd name="T6" fmla="*/ 13 w 300"/>
                <a:gd name="T7" fmla="*/ 175 h 290"/>
                <a:gd name="T8" fmla="*/ 150 w 300"/>
                <a:gd name="T9" fmla="*/ 290 h 290"/>
              </a:gdLst>
              <a:ahLst/>
              <a:cxnLst>
                <a:cxn ang="0">
                  <a:pos x="T0" y="T1"/>
                </a:cxn>
                <a:cxn ang="0">
                  <a:pos x="T2" y="T3"/>
                </a:cxn>
                <a:cxn ang="0">
                  <a:pos x="T4" y="T5"/>
                </a:cxn>
                <a:cxn ang="0">
                  <a:pos x="T6" y="T7"/>
                </a:cxn>
                <a:cxn ang="0">
                  <a:pos x="T8" y="T9"/>
                </a:cxn>
              </a:cxnLst>
              <a:rect l="0" t="0" r="r" b="b"/>
              <a:pathLst>
                <a:path w="300" h="290">
                  <a:moveTo>
                    <a:pt x="174" y="287"/>
                  </a:moveTo>
                  <a:cubicBezTo>
                    <a:pt x="250" y="274"/>
                    <a:pt x="300" y="202"/>
                    <a:pt x="287" y="126"/>
                  </a:cubicBezTo>
                  <a:cubicBezTo>
                    <a:pt x="273" y="51"/>
                    <a:pt x="201" y="0"/>
                    <a:pt x="126" y="14"/>
                  </a:cubicBezTo>
                  <a:cubicBezTo>
                    <a:pt x="50" y="27"/>
                    <a:pt x="0" y="99"/>
                    <a:pt x="13" y="175"/>
                  </a:cubicBezTo>
                  <a:cubicBezTo>
                    <a:pt x="25" y="241"/>
                    <a:pt x="82" y="290"/>
                    <a:pt x="150" y="29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328662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err="1">
                <a:solidFill>
                  <a:srgbClr val="0078FF"/>
                </a:solidFill>
              </a:rPr>
              <a:t>funding</a:t>
            </a:r>
            <a:endParaRPr lang="et-EE" dirty="0">
              <a:solidFill>
                <a:srgbClr val="0078FF"/>
              </a:solidFill>
            </a:endParaRPr>
          </a:p>
        </p:txBody>
      </p:sp>
    </p:spTree>
    <p:extLst>
      <p:ext uri="{BB962C8B-B14F-4D97-AF65-F5344CB8AC3E}">
        <p14:creationId xmlns:p14="http://schemas.microsoft.com/office/powerpoint/2010/main" val="272970994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3888" y="657225"/>
            <a:ext cx="4824412" cy="1619250"/>
          </a:xfrm>
        </p:spPr>
        <p:txBody>
          <a:bodyPr/>
          <a:lstStyle/>
          <a:p>
            <a:r>
              <a:rPr lang="et-EE" dirty="0" err="1"/>
              <a:t>financed</a:t>
            </a:r>
            <a:r>
              <a:rPr lang="et-EE" dirty="0"/>
              <a:t> </a:t>
            </a:r>
            <a:r>
              <a:rPr lang="et-EE" dirty="0" err="1"/>
              <a:t>based</a:t>
            </a:r>
            <a:r>
              <a:rPr lang="et-EE" dirty="0"/>
              <a:t> on </a:t>
            </a:r>
            <a:r>
              <a:rPr lang="et-EE" dirty="0" err="1"/>
              <a:t>quality</a:t>
            </a:r>
            <a:endParaRPr lang="et-EE" dirty="0"/>
          </a:p>
        </p:txBody>
      </p:sp>
      <p:sp>
        <p:nvSpPr>
          <p:cNvPr id="6" name="TextBox 5">
            <a:extLst>
              <a:ext uri="{FF2B5EF4-FFF2-40B4-BE49-F238E27FC236}">
                <a16:creationId xmlns:a16="http://schemas.microsoft.com/office/drawing/2014/main" id="{044E5371-AFDE-488D-818B-1FA186A312F0}"/>
              </a:ext>
            </a:extLst>
          </p:cNvPr>
          <p:cNvSpPr txBox="1"/>
          <p:nvPr/>
        </p:nvSpPr>
        <p:spPr>
          <a:xfrm>
            <a:off x="5885638" y="1252454"/>
            <a:ext cx="4595849" cy="575966"/>
          </a:xfrm>
          <a:prstGeom prst="rect">
            <a:avLst/>
          </a:prstGeom>
          <a:noFill/>
        </p:spPr>
        <p:txBody>
          <a:bodyPr wrap="square" lIns="0" tIns="0" rIns="0" bIns="0" rtlCol="0" anchor="t" anchorCtr="0">
            <a:noAutofit/>
          </a:bodyPr>
          <a:lstStyle/>
          <a:p>
            <a:pPr algn="ctr"/>
            <a:r>
              <a:rPr lang="en-US" sz="1600" b="1" dirty="0">
                <a:solidFill>
                  <a:schemeClr val="bg1"/>
                </a:solidFill>
              </a:rPr>
              <a:t>Expenses on R&amp;D by </a:t>
            </a:r>
          </a:p>
          <a:p>
            <a:pPr algn="ctr"/>
            <a:r>
              <a:rPr lang="en-US" sz="1600" b="1" dirty="0">
                <a:solidFill>
                  <a:schemeClr val="bg1"/>
                </a:solidFill>
              </a:rPr>
              <a:t>sources 2016 (</a:t>
            </a:r>
            <a:r>
              <a:rPr lang="en-US" sz="1600" b="1" dirty="0" err="1">
                <a:solidFill>
                  <a:schemeClr val="bg1"/>
                </a:solidFill>
              </a:rPr>
              <a:t>mld</a:t>
            </a:r>
            <a:r>
              <a:rPr lang="en-US" sz="1600" b="1" dirty="0">
                <a:solidFill>
                  <a:schemeClr val="bg1"/>
                </a:solidFill>
              </a:rPr>
              <a:t> </a:t>
            </a:r>
            <a:r>
              <a:rPr lang="en-US" sz="1600" b="1" dirty="0" err="1">
                <a:solidFill>
                  <a:schemeClr val="bg1"/>
                </a:solidFill>
              </a:rPr>
              <a:t>eur</a:t>
            </a:r>
            <a:r>
              <a:rPr lang="en-US" sz="1600" b="1" dirty="0">
                <a:solidFill>
                  <a:schemeClr val="bg1"/>
                </a:solidFill>
              </a:rPr>
              <a:t>)</a:t>
            </a:r>
          </a:p>
        </p:txBody>
      </p:sp>
      <p:graphicFrame>
        <p:nvGraphicFramePr>
          <p:cNvPr id="9" name="Diagramm 8">
            <a:extLst>
              <a:ext uri="{FF2B5EF4-FFF2-40B4-BE49-F238E27FC236}">
                <a16:creationId xmlns:a16="http://schemas.microsoft.com/office/drawing/2014/main" id="{838E89B3-EFB2-473A-8DD8-448CADE5B719}"/>
              </a:ext>
            </a:extLst>
          </p:cNvPr>
          <p:cNvGraphicFramePr>
            <a:graphicFrameLocks noChangeAspect="1"/>
          </p:cNvGraphicFramePr>
          <p:nvPr>
            <p:extLst>
              <p:ext uri="{D42A27DB-BD31-4B8C-83A1-F6EECF244321}">
                <p14:modId xmlns:p14="http://schemas.microsoft.com/office/powerpoint/2010/main" val="1261632890"/>
              </p:ext>
            </p:extLst>
          </p:nvPr>
        </p:nvGraphicFramePr>
        <p:xfrm>
          <a:off x="5671938" y="1911880"/>
          <a:ext cx="4889899" cy="437620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606B1E87-C096-4EC3-A1AD-0DD73AFCF862}"/>
              </a:ext>
            </a:extLst>
          </p:cNvPr>
          <p:cNvSpPr txBox="1"/>
          <p:nvPr/>
        </p:nvSpPr>
        <p:spPr>
          <a:xfrm>
            <a:off x="7591221" y="2843129"/>
            <a:ext cx="1184682" cy="575966"/>
          </a:xfrm>
          <a:prstGeom prst="rect">
            <a:avLst/>
          </a:prstGeom>
          <a:noFill/>
        </p:spPr>
        <p:txBody>
          <a:bodyPr wrap="square" lIns="0" tIns="0" rIns="0" bIns="0" rtlCol="0" anchor="t" anchorCtr="0">
            <a:noAutofit/>
          </a:bodyPr>
          <a:lstStyle/>
          <a:p>
            <a:pPr algn="ctr"/>
            <a:r>
              <a:rPr lang="en-US" sz="1600" dirty="0">
                <a:solidFill>
                  <a:schemeClr val="bg1"/>
                </a:solidFill>
              </a:rPr>
              <a:t>130,42</a:t>
            </a:r>
          </a:p>
          <a:p>
            <a:pPr algn="ctr"/>
            <a:r>
              <a:rPr lang="en-US" sz="1600" dirty="0">
                <a:solidFill>
                  <a:schemeClr val="bg1"/>
                </a:solidFill>
              </a:rPr>
              <a:t>48%</a:t>
            </a:r>
          </a:p>
        </p:txBody>
      </p:sp>
      <p:sp>
        <p:nvSpPr>
          <p:cNvPr id="11" name="TextBox 10">
            <a:extLst>
              <a:ext uri="{FF2B5EF4-FFF2-40B4-BE49-F238E27FC236}">
                <a16:creationId xmlns:a16="http://schemas.microsoft.com/office/drawing/2014/main" id="{87D0BE7E-CCE1-4703-A6C9-AD51076C76A7}"/>
              </a:ext>
            </a:extLst>
          </p:cNvPr>
          <p:cNvSpPr txBox="1"/>
          <p:nvPr/>
        </p:nvSpPr>
        <p:spPr>
          <a:xfrm>
            <a:off x="7896021" y="4795754"/>
            <a:ext cx="1184682" cy="575966"/>
          </a:xfrm>
          <a:prstGeom prst="rect">
            <a:avLst/>
          </a:prstGeom>
          <a:noFill/>
        </p:spPr>
        <p:txBody>
          <a:bodyPr wrap="square" lIns="0" tIns="0" rIns="0" bIns="0" rtlCol="0" anchor="t" anchorCtr="0">
            <a:noAutofit/>
          </a:bodyPr>
          <a:lstStyle/>
          <a:p>
            <a:pPr algn="ctr"/>
            <a:r>
              <a:rPr lang="en-US" sz="1600" dirty="0">
                <a:solidFill>
                  <a:schemeClr val="bg1"/>
                </a:solidFill>
              </a:rPr>
              <a:t>101,61</a:t>
            </a:r>
          </a:p>
          <a:p>
            <a:pPr algn="ctr"/>
            <a:r>
              <a:rPr lang="en-US" sz="1600" dirty="0">
                <a:solidFill>
                  <a:schemeClr val="bg1"/>
                </a:solidFill>
              </a:rPr>
              <a:t>37%</a:t>
            </a:r>
          </a:p>
        </p:txBody>
      </p:sp>
      <p:sp>
        <p:nvSpPr>
          <p:cNvPr id="12" name="TextBox 11">
            <a:extLst>
              <a:ext uri="{FF2B5EF4-FFF2-40B4-BE49-F238E27FC236}">
                <a16:creationId xmlns:a16="http://schemas.microsoft.com/office/drawing/2014/main" id="{F501DC35-508C-4F4A-BFB3-738B7131F4D1}"/>
              </a:ext>
            </a:extLst>
          </p:cNvPr>
          <p:cNvSpPr txBox="1"/>
          <p:nvPr/>
        </p:nvSpPr>
        <p:spPr>
          <a:xfrm>
            <a:off x="6191639" y="4224252"/>
            <a:ext cx="1184682" cy="575966"/>
          </a:xfrm>
          <a:prstGeom prst="rect">
            <a:avLst/>
          </a:prstGeom>
          <a:noFill/>
        </p:spPr>
        <p:txBody>
          <a:bodyPr wrap="square" lIns="0" tIns="0" rIns="0" bIns="0" rtlCol="0" anchor="t" anchorCtr="0">
            <a:noAutofit/>
          </a:bodyPr>
          <a:lstStyle/>
          <a:p>
            <a:pPr algn="ctr"/>
            <a:r>
              <a:rPr lang="en-US" sz="1600" dirty="0">
                <a:solidFill>
                  <a:schemeClr val="bg1"/>
                </a:solidFill>
              </a:rPr>
              <a:t>36,61</a:t>
            </a:r>
          </a:p>
          <a:p>
            <a:pPr algn="ctr"/>
            <a:r>
              <a:rPr lang="en-US" sz="1600" dirty="0">
                <a:solidFill>
                  <a:schemeClr val="bg1"/>
                </a:solidFill>
              </a:rPr>
              <a:t>14%</a:t>
            </a:r>
          </a:p>
        </p:txBody>
      </p:sp>
      <p:sp>
        <p:nvSpPr>
          <p:cNvPr id="13" name="TextBox 12">
            <a:extLst>
              <a:ext uri="{FF2B5EF4-FFF2-40B4-BE49-F238E27FC236}">
                <a16:creationId xmlns:a16="http://schemas.microsoft.com/office/drawing/2014/main" id="{C0B07E6C-BE22-4E20-8458-A636E3E37E0D}"/>
              </a:ext>
            </a:extLst>
          </p:cNvPr>
          <p:cNvSpPr txBox="1"/>
          <p:nvPr/>
        </p:nvSpPr>
        <p:spPr>
          <a:xfrm>
            <a:off x="10335903" y="2026196"/>
            <a:ext cx="1138744" cy="971566"/>
          </a:xfrm>
          <a:prstGeom prst="rect">
            <a:avLst/>
          </a:prstGeom>
          <a:noFill/>
        </p:spPr>
        <p:txBody>
          <a:bodyPr wrap="square" lIns="0" tIns="0" rIns="0" bIns="0" rtlCol="0" anchor="t" anchorCtr="0">
            <a:noAutofit/>
          </a:bodyPr>
          <a:lstStyle/>
          <a:p>
            <a:pPr algn="r"/>
            <a:r>
              <a:rPr lang="en-US" sz="1400" dirty="0">
                <a:solidFill>
                  <a:schemeClr val="bg1"/>
                </a:solidFill>
              </a:rPr>
              <a:t>research giants</a:t>
            </a:r>
          </a:p>
          <a:p>
            <a:pPr algn="r"/>
            <a:r>
              <a:rPr lang="en-US" sz="1400" dirty="0">
                <a:solidFill>
                  <a:schemeClr val="bg1"/>
                </a:solidFill>
              </a:rPr>
              <a:t>38,4</a:t>
            </a:r>
          </a:p>
          <a:p>
            <a:pPr algn="r"/>
            <a:r>
              <a:rPr lang="en-US" sz="1400" dirty="0">
                <a:solidFill>
                  <a:schemeClr val="bg1"/>
                </a:solidFill>
              </a:rPr>
              <a:t>14%</a:t>
            </a:r>
          </a:p>
        </p:txBody>
      </p:sp>
      <p:sp>
        <p:nvSpPr>
          <p:cNvPr id="14" name="TextBox 13">
            <a:extLst>
              <a:ext uri="{FF2B5EF4-FFF2-40B4-BE49-F238E27FC236}">
                <a16:creationId xmlns:a16="http://schemas.microsoft.com/office/drawing/2014/main" id="{ED2A8418-6900-49DE-8135-36FF4D9BC5C0}"/>
              </a:ext>
            </a:extLst>
          </p:cNvPr>
          <p:cNvSpPr txBox="1"/>
          <p:nvPr/>
        </p:nvSpPr>
        <p:spPr>
          <a:xfrm>
            <a:off x="10335903" y="3458919"/>
            <a:ext cx="1138744" cy="971566"/>
          </a:xfrm>
          <a:prstGeom prst="rect">
            <a:avLst/>
          </a:prstGeom>
          <a:noFill/>
        </p:spPr>
        <p:txBody>
          <a:bodyPr wrap="square" lIns="0" tIns="0" rIns="0" bIns="0" rtlCol="0" anchor="t" anchorCtr="0">
            <a:noAutofit/>
          </a:bodyPr>
          <a:lstStyle/>
          <a:p>
            <a:pPr algn="r"/>
            <a:r>
              <a:rPr lang="en-US" sz="1400" dirty="0">
                <a:solidFill>
                  <a:schemeClr val="bg1"/>
                </a:solidFill>
              </a:rPr>
              <a:t>baseline</a:t>
            </a:r>
          </a:p>
          <a:p>
            <a:pPr algn="r"/>
            <a:r>
              <a:rPr lang="en-US" sz="1400" dirty="0">
                <a:solidFill>
                  <a:schemeClr val="bg1"/>
                </a:solidFill>
              </a:rPr>
              <a:t>funding</a:t>
            </a:r>
          </a:p>
          <a:p>
            <a:pPr algn="r"/>
            <a:r>
              <a:rPr lang="en-US" sz="1400" dirty="0">
                <a:solidFill>
                  <a:schemeClr val="bg1"/>
                </a:solidFill>
              </a:rPr>
              <a:t>13,9</a:t>
            </a:r>
          </a:p>
          <a:p>
            <a:pPr algn="r"/>
            <a:r>
              <a:rPr lang="en-US" sz="1400" dirty="0">
                <a:solidFill>
                  <a:schemeClr val="bg1"/>
                </a:solidFill>
              </a:rPr>
              <a:t>5%</a:t>
            </a:r>
          </a:p>
        </p:txBody>
      </p:sp>
      <p:sp>
        <p:nvSpPr>
          <p:cNvPr id="15" name="TextBox 14">
            <a:extLst>
              <a:ext uri="{FF2B5EF4-FFF2-40B4-BE49-F238E27FC236}">
                <a16:creationId xmlns:a16="http://schemas.microsoft.com/office/drawing/2014/main" id="{2606BE2D-F5E0-4884-8A87-DD4D2DFBABEA}"/>
              </a:ext>
            </a:extLst>
          </p:cNvPr>
          <p:cNvSpPr txBox="1"/>
          <p:nvPr/>
        </p:nvSpPr>
        <p:spPr>
          <a:xfrm>
            <a:off x="10333512" y="4891642"/>
            <a:ext cx="1138744" cy="1228733"/>
          </a:xfrm>
          <a:prstGeom prst="rect">
            <a:avLst/>
          </a:prstGeom>
          <a:noFill/>
        </p:spPr>
        <p:txBody>
          <a:bodyPr wrap="square" lIns="0" tIns="0" rIns="0" bIns="0" rtlCol="0" anchor="t" anchorCtr="0">
            <a:noAutofit/>
          </a:bodyPr>
          <a:lstStyle/>
          <a:p>
            <a:pPr algn="r"/>
            <a:r>
              <a:rPr lang="en-US" sz="1400" dirty="0">
                <a:solidFill>
                  <a:schemeClr val="bg1"/>
                </a:solidFill>
              </a:rPr>
              <a:t>other</a:t>
            </a:r>
          </a:p>
          <a:p>
            <a:pPr algn="r"/>
            <a:r>
              <a:rPr lang="en-US" sz="1400" dirty="0">
                <a:solidFill>
                  <a:schemeClr val="bg1"/>
                </a:solidFill>
              </a:rPr>
              <a:t>government funding</a:t>
            </a:r>
          </a:p>
          <a:p>
            <a:pPr algn="r"/>
            <a:r>
              <a:rPr lang="en-US" sz="1400" dirty="0">
                <a:solidFill>
                  <a:schemeClr val="bg1"/>
                </a:solidFill>
              </a:rPr>
              <a:t>49,31</a:t>
            </a:r>
          </a:p>
          <a:p>
            <a:pPr algn="r"/>
            <a:r>
              <a:rPr lang="en-US" sz="1400" dirty="0">
                <a:solidFill>
                  <a:schemeClr val="bg1"/>
                </a:solidFill>
              </a:rPr>
              <a:t>18%</a:t>
            </a:r>
          </a:p>
        </p:txBody>
      </p:sp>
      <p:sp>
        <p:nvSpPr>
          <p:cNvPr id="16" name="Line 5">
            <a:extLst>
              <a:ext uri="{FF2B5EF4-FFF2-40B4-BE49-F238E27FC236}">
                <a16:creationId xmlns:a16="http://schemas.microsoft.com/office/drawing/2014/main" id="{392CFED3-40DD-4DD9-AD14-80D986D895B1}"/>
              </a:ext>
            </a:extLst>
          </p:cNvPr>
          <p:cNvSpPr>
            <a:spLocks noChangeShapeType="1"/>
          </p:cNvSpPr>
          <p:nvPr/>
        </p:nvSpPr>
        <p:spPr bwMode="auto">
          <a:xfrm>
            <a:off x="10126489" y="4650054"/>
            <a:ext cx="354998"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69">
            <a:extLst>
              <a:ext uri="{FF2B5EF4-FFF2-40B4-BE49-F238E27FC236}">
                <a16:creationId xmlns:a16="http://schemas.microsoft.com/office/drawing/2014/main" id="{FC21CC8B-7E13-4781-A52D-300F0F1D9F66}"/>
              </a:ext>
            </a:extLst>
          </p:cNvPr>
          <p:cNvSpPr>
            <a:spLocks noChangeShapeType="1"/>
          </p:cNvSpPr>
          <p:nvPr/>
        </p:nvSpPr>
        <p:spPr bwMode="auto">
          <a:xfrm flipV="1">
            <a:off x="10481487" y="2132313"/>
            <a:ext cx="0" cy="2903798"/>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5">
            <a:extLst>
              <a:ext uri="{FF2B5EF4-FFF2-40B4-BE49-F238E27FC236}">
                <a16:creationId xmlns:a16="http://schemas.microsoft.com/office/drawing/2014/main" id="{0D826BFA-62E8-44A9-8E35-47268FB160BF}"/>
              </a:ext>
            </a:extLst>
          </p:cNvPr>
          <p:cNvSpPr>
            <a:spLocks noChangeShapeType="1"/>
          </p:cNvSpPr>
          <p:nvPr/>
        </p:nvSpPr>
        <p:spPr bwMode="auto">
          <a:xfrm>
            <a:off x="10481487" y="2132313"/>
            <a:ext cx="212111"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5">
            <a:extLst>
              <a:ext uri="{FF2B5EF4-FFF2-40B4-BE49-F238E27FC236}">
                <a16:creationId xmlns:a16="http://schemas.microsoft.com/office/drawing/2014/main" id="{85F6C1DC-5C78-40E1-BC52-7C2C26CF65BE}"/>
              </a:ext>
            </a:extLst>
          </p:cNvPr>
          <p:cNvSpPr>
            <a:spLocks noChangeShapeType="1"/>
          </p:cNvSpPr>
          <p:nvPr/>
        </p:nvSpPr>
        <p:spPr bwMode="auto">
          <a:xfrm>
            <a:off x="10481487" y="3580566"/>
            <a:ext cx="212111"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5">
            <a:extLst>
              <a:ext uri="{FF2B5EF4-FFF2-40B4-BE49-F238E27FC236}">
                <a16:creationId xmlns:a16="http://schemas.microsoft.com/office/drawing/2014/main" id="{9838A263-444E-4832-8F5B-A75F79F05FD8}"/>
              </a:ext>
            </a:extLst>
          </p:cNvPr>
          <p:cNvSpPr>
            <a:spLocks noChangeShapeType="1"/>
          </p:cNvSpPr>
          <p:nvPr/>
        </p:nvSpPr>
        <p:spPr bwMode="auto">
          <a:xfrm>
            <a:off x="10481487" y="5028819"/>
            <a:ext cx="212111"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169">
            <a:extLst>
              <a:ext uri="{FF2B5EF4-FFF2-40B4-BE49-F238E27FC236}">
                <a16:creationId xmlns:a16="http://schemas.microsoft.com/office/drawing/2014/main" id="{557C8E89-91D8-4AEF-982C-89422914A55C}"/>
              </a:ext>
            </a:extLst>
          </p:cNvPr>
          <p:cNvSpPr>
            <a:spLocks noChangeShapeType="1"/>
          </p:cNvSpPr>
          <p:nvPr/>
        </p:nvSpPr>
        <p:spPr bwMode="auto">
          <a:xfrm flipV="1">
            <a:off x="6603225" y="5607611"/>
            <a:ext cx="0" cy="512763"/>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5">
            <a:extLst>
              <a:ext uri="{FF2B5EF4-FFF2-40B4-BE49-F238E27FC236}">
                <a16:creationId xmlns:a16="http://schemas.microsoft.com/office/drawing/2014/main" id="{6DF4A18B-ACE1-40A3-BD15-6525EFAAD18F}"/>
              </a:ext>
            </a:extLst>
          </p:cNvPr>
          <p:cNvSpPr>
            <a:spLocks noChangeShapeType="1"/>
          </p:cNvSpPr>
          <p:nvPr/>
        </p:nvSpPr>
        <p:spPr bwMode="auto">
          <a:xfrm>
            <a:off x="5912048" y="6123546"/>
            <a:ext cx="691178"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TextBox 23">
            <a:extLst>
              <a:ext uri="{FF2B5EF4-FFF2-40B4-BE49-F238E27FC236}">
                <a16:creationId xmlns:a16="http://schemas.microsoft.com/office/drawing/2014/main" id="{A3496ECC-02A0-43CF-B935-6754AA1E6EB6}"/>
              </a:ext>
            </a:extLst>
          </p:cNvPr>
          <p:cNvSpPr txBox="1"/>
          <p:nvPr/>
        </p:nvSpPr>
        <p:spPr>
          <a:xfrm>
            <a:off x="3786084" y="6015826"/>
            <a:ext cx="2181568" cy="272262"/>
          </a:xfrm>
          <a:prstGeom prst="rect">
            <a:avLst/>
          </a:prstGeom>
          <a:noFill/>
        </p:spPr>
        <p:txBody>
          <a:bodyPr wrap="square" lIns="0" tIns="0" rIns="0" bIns="0" rtlCol="0" anchor="t" anchorCtr="0">
            <a:noAutofit/>
          </a:bodyPr>
          <a:lstStyle/>
          <a:p>
            <a:r>
              <a:rPr lang="en-US" sz="1400" dirty="0">
                <a:solidFill>
                  <a:schemeClr val="bg1"/>
                </a:solidFill>
              </a:rPr>
              <a:t>private non-profit sector</a:t>
            </a:r>
          </a:p>
        </p:txBody>
      </p:sp>
      <p:sp>
        <p:nvSpPr>
          <p:cNvPr id="25" name="TextBox 24">
            <a:extLst>
              <a:ext uri="{FF2B5EF4-FFF2-40B4-BE49-F238E27FC236}">
                <a16:creationId xmlns:a16="http://schemas.microsoft.com/office/drawing/2014/main" id="{822A6C97-1355-4D05-A0E3-0FF0A7110D5F}"/>
              </a:ext>
            </a:extLst>
          </p:cNvPr>
          <p:cNvSpPr txBox="1"/>
          <p:nvPr/>
        </p:nvSpPr>
        <p:spPr>
          <a:xfrm>
            <a:off x="6000681" y="5642542"/>
            <a:ext cx="1099856" cy="424193"/>
          </a:xfrm>
          <a:prstGeom prst="rect">
            <a:avLst/>
          </a:prstGeom>
          <a:noFill/>
        </p:spPr>
        <p:txBody>
          <a:bodyPr wrap="square" lIns="0" tIns="0" rIns="0" bIns="0" rtlCol="0" anchor="t" anchorCtr="0">
            <a:noAutofit/>
          </a:bodyPr>
          <a:lstStyle/>
          <a:p>
            <a:r>
              <a:rPr lang="en-US" sz="1400" dirty="0">
                <a:solidFill>
                  <a:schemeClr val="bg1"/>
                </a:solidFill>
              </a:rPr>
              <a:t>0,94</a:t>
            </a:r>
          </a:p>
          <a:p>
            <a:r>
              <a:rPr lang="en-US" sz="1400" dirty="0">
                <a:solidFill>
                  <a:schemeClr val="bg1"/>
                </a:solidFill>
              </a:rPr>
              <a:t>0,34%</a:t>
            </a:r>
          </a:p>
        </p:txBody>
      </p:sp>
      <p:sp>
        <p:nvSpPr>
          <p:cNvPr id="26" name="Line 5">
            <a:extLst>
              <a:ext uri="{FF2B5EF4-FFF2-40B4-BE49-F238E27FC236}">
                <a16:creationId xmlns:a16="http://schemas.microsoft.com/office/drawing/2014/main" id="{CF52EC52-F1D3-4E7C-A5F2-87868B17B461}"/>
              </a:ext>
            </a:extLst>
          </p:cNvPr>
          <p:cNvSpPr>
            <a:spLocks noChangeShapeType="1"/>
          </p:cNvSpPr>
          <p:nvPr/>
        </p:nvSpPr>
        <p:spPr bwMode="auto">
          <a:xfrm>
            <a:off x="5559622" y="5467712"/>
            <a:ext cx="935615"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TextBox 26">
            <a:extLst>
              <a:ext uri="{FF2B5EF4-FFF2-40B4-BE49-F238E27FC236}">
                <a16:creationId xmlns:a16="http://schemas.microsoft.com/office/drawing/2014/main" id="{539FB999-6826-4072-B1F1-A8AFA3551F94}"/>
              </a:ext>
            </a:extLst>
          </p:cNvPr>
          <p:cNvSpPr txBox="1"/>
          <p:nvPr/>
        </p:nvSpPr>
        <p:spPr>
          <a:xfrm>
            <a:off x="3062130" y="5359992"/>
            <a:ext cx="2429218" cy="272262"/>
          </a:xfrm>
          <a:prstGeom prst="rect">
            <a:avLst/>
          </a:prstGeom>
          <a:noFill/>
        </p:spPr>
        <p:txBody>
          <a:bodyPr wrap="square" lIns="0" tIns="0" rIns="0" bIns="0" rtlCol="0" anchor="t" anchorCtr="0">
            <a:noAutofit/>
          </a:bodyPr>
          <a:lstStyle/>
          <a:p>
            <a:r>
              <a:rPr lang="en-US" sz="1400" dirty="0">
                <a:solidFill>
                  <a:schemeClr val="bg1"/>
                </a:solidFill>
              </a:rPr>
              <a:t>universities and high schools</a:t>
            </a:r>
          </a:p>
        </p:txBody>
      </p:sp>
      <p:sp>
        <p:nvSpPr>
          <p:cNvPr id="28" name="TextBox 27">
            <a:extLst>
              <a:ext uri="{FF2B5EF4-FFF2-40B4-BE49-F238E27FC236}">
                <a16:creationId xmlns:a16="http://schemas.microsoft.com/office/drawing/2014/main" id="{C26CFD47-A494-4E37-B232-57B095117658}"/>
              </a:ext>
            </a:extLst>
          </p:cNvPr>
          <p:cNvSpPr txBox="1"/>
          <p:nvPr/>
        </p:nvSpPr>
        <p:spPr>
          <a:xfrm>
            <a:off x="5555698" y="4956104"/>
            <a:ext cx="1099856" cy="424193"/>
          </a:xfrm>
          <a:prstGeom prst="rect">
            <a:avLst/>
          </a:prstGeom>
          <a:noFill/>
        </p:spPr>
        <p:txBody>
          <a:bodyPr wrap="square" lIns="0" tIns="0" rIns="0" bIns="0" rtlCol="0" anchor="t" anchorCtr="0">
            <a:noAutofit/>
          </a:bodyPr>
          <a:lstStyle/>
          <a:p>
            <a:r>
              <a:rPr lang="en-US" sz="1400" dirty="0">
                <a:solidFill>
                  <a:schemeClr val="bg1"/>
                </a:solidFill>
              </a:rPr>
              <a:t>0,77</a:t>
            </a:r>
          </a:p>
          <a:p>
            <a:r>
              <a:rPr lang="en-US" sz="1400" dirty="0">
                <a:solidFill>
                  <a:schemeClr val="bg1"/>
                </a:solidFill>
              </a:rPr>
              <a:t>0,28%</a:t>
            </a:r>
          </a:p>
        </p:txBody>
      </p:sp>
      <p:sp>
        <p:nvSpPr>
          <p:cNvPr id="29" name="Line 5">
            <a:extLst>
              <a:ext uri="{FF2B5EF4-FFF2-40B4-BE49-F238E27FC236}">
                <a16:creationId xmlns:a16="http://schemas.microsoft.com/office/drawing/2014/main" id="{E56E7C47-1A63-4F9B-9FCE-5F3EA05351AB}"/>
              </a:ext>
            </a:extLst>
          </p:cNvPr>
          <p:cNvSpPr>
            <a:spLocks noChangeShapeType="1"/>
          </p:cNvSpPr>
          <p:nvPr/>
        </p:nvSpPr>
        <p:spPr bwMode="auto">
          <a:xfrm>
            <a:off x="5072369" y="4111276"/>
            <a:ext cx="935615"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TextBox 29">
            <a:extLst>
              <a:ext uri="{FF2B5EF4-FFF2-40B4-BE49-F238E27FC236}">
                <a16:creationId xmlns:a16="http://schemas.microsoft.com/office/drawing/2014/main" id="{8CCAA363-4F2E-4603-B5DE-8EEFC63BFCED}"/>
              </a:ext>
            </a:extLst>
          </p:cNvPr>
          <p:cNvSpPr txBox="1"/>
          <p:nvPr/>
        </p:nvSpPr>
        <p:spPr>
          <a:xfrm>
            <a:off x="4378521" y="3891517"/>
            <a:ext cx="625573" cy="557197"/>
          </a:xfrm>
          <a:prstGeom prst="rect">
            <a:avLst/>
          </a:prstGeom>
          <a:noFill/>
        </p:spPr>
        <p:txBody>
          <a:bodyPr wrap="square" lIns="0" tIns="0" rIns="0" bIns="0" rtlCol="0" anchor="t" anchorCtr="0">
            <a:noAutofit/>
          </a:bodyPr>
          <a:lstStyle/>
          <a:p>
            <a:r>
              <a:rPr lang="en-US" sz="1400" dirty="0">
                <a:solidFill>
                  <a:schemeClr val="bg1"/>
                </a:solidFill>
              </a:rPr>
              <a:t>foreign</a:t>
            </a:r>
          </a:p>
          <a:p>
            <a:r>
              <a:rPr lang="en-US" sz="1400" dirty="0">
                <a:solidFill>
                  <a:schemeClr val="bg1"/>
                </a:solidFill>
              </a:rPr>
              <a:t>capital</a:t>
            </a:r>
          </a:p>
        </p:txBody>
      </p:sp>
      <p:sp>
        <p:nvSpPr>
          <p:cNvPr id="31" name="Line 5">
            <a:extLst>
              <a:ext uri="{FF2B5EF4-FFF2-40B4-BE49-F238E27FC236}">
                <a16:creationId xmlns:a16="http://schemas.microsoft.com/office/drawing/2014/main" id="{3DAA934F-0E5F-4273-BA6D-3E1E7FB6C0C8}"/>
              </a:ext>
            </a:extLst>
          </p:cNvPr>
          <p:cNvSpPr>
            <a:spLocks noChangeShapeType="1"/>
          </p:cNvSpPr>
          <p:nvPr/>
        </p:nvSpPr>
        <p:spPr bwMode="auto">
          <a:xfrm>
            <a:off x="5317107" y="3031712"/>
            <a:ext cx="935615"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TextBox 31">
            <a:extLst>
              <a:ext uri="{FF2B5EF4-FFF2-40B4-BE49-F238E27FC236}">
                <a16:creationId xmlns:a16="http://schemas.microsoft.com/office/drawing/2014/main" id="{C83709A7-8C9E-4F8B-9612-70B0D0D9132B}"/>
              </a:ext>
            </a:extLst>
          </p:cNvPr>
          <p:cNvSpPr txBox="1"/>
          <p:nvPr/>
        </p:nvSpPr>
        <p:spPr>
          <a:xfrm>
            <a:off x="4380966" y="2681663"/>
            <a:ext cx="1136894" cy="768607"/>
          </a:xfrm>
          <a:prstGeom prst="rect">
            <a:avLst/>
          </a:prstGeom>
          <a:noFill/>
        </p:spPr>
        <p:txBody>
          <a:bodyPr wrap="square" lIns="0" tIns="0" rIns="0" bIns="0" rtlCol="0" anchor="t" anchorCtr="0">
            <a:noAutofit/>
          </a:bodyPr>
          <a:lstStyle/>
          <a:p>
            <a:r>
              <a:rPr lang="en-US" sz="1400" dirty="0">
                <a:solidFill>
                  <a:schemeClr val="bg1"/>
                </a:solidFill>
              </a:rPr>
              <a:t>business enterprise sector</a:t>
            </a:r>
          </a:p>
        </p:txBody>
      </p:sp>
    </p:spTree>
    <p:extLst>
      <p:ext uri="{BB962C8B-B14F-4D97-AF65-F5344CB8AC3E}">
        <p14:creationId xmlns:p14="http://schemas.microsoft.com/office/powerpoint/2010/main" val="150353872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t-EE" dirty="0"/>
              <a:t>EU </a:t>
            </a:r>
            <a:r>
              <a:rPr lang="et-EE" dirty="0" err="1"/>
              <a:t>contribution</a:t>
            </a:r>
            <a:endParaRPr lang="et-EE" dirty="0"/>
          </a:p>
        </p:txBody>
      </p:sp>
      <p:graphicFrame>
        <p:nvGraphicFramePr>
          <p:cNvPr id="8" name="Chart 6">
            <a:extLst>
              <a:ext uri="{FF2B5EF4-FFF2-40B4-BE49-F238E27FC236}">
                <a16:creationId xmlns:a16="http://schemas.microsoft.com/office/drawing/2014/main" id="{520F979F-B568-4B16-8666-F81A370A55B0}"/>
              </a:ext>
            </a:extLst>
          </p:cNvPr>
          <p:cNvGraphicFramePr/>
          <p:nvPr>
            <p:extLst>
              <p:ext uri="{D42A27DB-BD31-4B8C-83A1-F6EECF244321}">
                <p14:modId xmlns:p14="http://schemas.microsoft.com/office/powerpoint/2010/main" val="3269538926"/>
              </p:ext>
            </p:extLst>
          </p:nvPr>
        </p:nvGraphicFramePr>
        <p:xfrm>
          <a:off x="623887" y="2444751"/>
          <a:ext cx="11034713"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A2E6D56C-B1B0-464B-99BB-13E6A6620E85}"/>
              </a:ext>
            </a:extLst>
          </p:cNvPr>
          <p:cNvSpPr txBox="1"/>
          <p:nvPr/>
        </p:nvSpPr>
        <p:spPr>
          <a:xfrm>
            <a:off x="921204" y="5891422"/>
            <a:ext cx="685800" cy="307777"/>
          </a:xfrm>
          <a:prstGeom prst="rect">
            <a:avLst/>
          </a:prstGeom>
          <a:noFill/>
        </p:spPr>
        <p:txBody>
          <a:bodyPr wrap="square" lIns="0" tIns="0" rIns="0" bIns="0" rtlCol="0">
            <a:noAutofit/>
          </a:bodyPr>
          <a:lstStyle/>
          <a:p>
            <a:pPr algn="r"/>
            <a:r>
              <a:rPr lang="en-US" sz="1400" dirty="0">
                <a:solidFill>
                  <a:srgbClr val="0078FF"/>
                </a:solidFill>
              </a:rPr>
              <a:t>0%</a:t>
            </a:r>
          </a:p>
        </p:txBody>
      </p:sp>
      <p:sp>
        <p:nvSpPr>
          <p:cNvPr id="9" name="TextBox 8">
            <a:extLst>
              <a:ext uri="{FF2B5EF4-FFF2-40B4-BE49-F238E27FC236}">
                <a16:creationId xmlns:a16="http://schemas.microsoft.com/office/drawing/2014/main" id="{5754F31F-0F58-4A71-9619-F2C6EDBB90E7}"/>
              </a:ext>
            </a:extLst>
          </p:cNvPr>
          <p:cNvSpPr txBox="1"/>
          <p:nvPr/>
        </p:nvSpPr>
        <p:spPr>
          <a:xfrm>
            <a:off x="917122" y="5427981"/>
            <a:ext cx="685800" cy="307777"/>
          </a:xfrm>
          <a:prstGeom prst="rect">
            <a:avLst/>
          </a:prstGeom>
          <a:noFill/>
        </p:spPr>
        <p:txBody>
          <a:bodyPr wrap="square" lIns="0" tIns="0" rIns="0" bIns="0" rtlCol="0">
            <a:noAutofit/>
          </a:bodyPr>
          <a:lstStyle/>
          <a:p>
            <a:pPr algn="r"/>
            <a:r>
              <a:rPr lang="en-US" sz="1400" dirty="0">
                <a:solidFill>
                  <a:srgbClr val="0078FF"/>
                </a:solidFill>
              </a:rPr>
              <a:t>50%</a:t>
            </a:r>
          </a:p>
        </p:txBody>
      </p:sp>
      <p:sp>
        <p:nvSpPr>
          <p:cNvPr id="10" name="TextBox 9">
            <a:extLst>
              <a:ext uri="{FF2B5EF4-FFF2-40B4-BE49-F238E27FC236}">
                <a16:creationId xmlns:a16="http://schemas.microsoft.com/office/drawing/2014/main" id="{57A00C51-4EBE-4BA1-9A1C-671C9D5FB733}"/>
              </a:ext>
            </a:extLst>
          </p:cNvPr>
          <p:cNvSpPr txBox="1"/>
          <p:nvPr/>
        </p:nvSpPr>
        <p:spPr>
          <a:xfrm>
            <a:off x="913040" y="4964540"/>
            <a:ext cx="685800" cy="307777"/>
          </a:xfrm>
          <a:prstGeom prst="rect">
            <a:avLst/>
          </a:prstGeom>
          <a:noFill/>
        </p:spPr>
        <p:txBody>
          <a:bodyPr wrap="square" lIns="0" tIns="0" rIns="0" bIns="0" rtlCol="0">
            <a:noAutofit/>
          </a:bodyPr>
          <a:lstStyle/>
          <a:p>
            <a:pPr algn="r"/>
            <a:r>
              <a:rPr lang="en-US" sz="1400" dirty="0">
                <a:solidFill>
                  <a:srgbClr val="0078FF"/>
                </a:solidFill>
              </a:rPr>
              <a:t>100%</a:t>
            </a:r>
          </a:p>
        </p:txBody>
      </p:sp>
      <p:sp>
        <p:nvSpPr>
          <p:cNvPr id="11" name="TextBox 10">
            <a:extLst>
              <a:ext uri="{FF2B5EF4-FFF2-40B4-BE49-F238E27FC236}">
                <a16:creationId xmlns:a16="http://schemas.microsoft.com/office/drawing/2014/main" id="{2238B435-8609-4FF3-92F0-0813A36437D8}"/>
              </a:ext>
            </a:extLst>
          </p:cNvPr>
          <p:cNvSpPr txBox="1"/>
          <p:nvPr/>
        </p:nvSpPr>
        <p:spPr>
          <a:xfrm>
            <a:off x="929368" y="4425043"/>
            <a:ext cx="685800" cy="307777"/>
          </a:xfrm>
          <a:prstGeom prst="rect">
            <a:avLst/>
          </a:prstGeom>
          <a:noFill/>
        </p:spPr>
        <p:txBody>
          <a:bodyPr wrap="square" lIns="0" tIns="0" rIns="0" bIns="0" rtlCol="0">
            <a:noAutofit/>
          </a:bodyPr>
          <a:lstStyle/>
          <a:p>
            <a:pPr algn="r"/>
            <a:r>
              <a:rPr lang="en-US" sz="1400" dirty="0">
                <a:solidFill>
                  <a:srgbClr val="0078FF"/>
                </a:solidFill>
              </a:rPr>
              <a:t>150%</a:t>
            </a:r>
          </a:p>
        </p:txBody>
      </p:sp>
      <p:sp>
        <p:nvSpPr>
          <p:cNvPr id="12" name="TextBox 11">
            <a:extLst>
              <a:ext uri="{FF2B5EF4-FFF2-40B4-BE49-F238E27FC236}">
                <a16:creationId xmlns:a16="http://schemas.microsoft.com/office/drawing/2014/main" id="{D022E0D8-AA67-4A1F-9291-99F1937B25A2}"/>
              </a:ext>
            </a:extLst>
          </p:cNvPr>
          <p:cNvSpPr txBox="1"/>
          <p:nvPr/>
        </p:nvSpPr>
        <p:spPr>
          <a:xfrm>
            <a:off x="908958" y="3952628"/>
            <a:ext cx="685800" cy="307777"/>
          </a:xfrm>
          <a:prstGeom prst="rect">
            <a:avLst/>
          </a:prstGeom>
          <a:noFill/>
        </p:spPr>
        <p:txBody>
          <a:bodyPr wrap="square" lIns="0" tIns="0" rIns="0" bIns="0" rtlCol="0">
            <a:noAutofit/>
          </a:bodyPr>
          <a:lstStyle/>
          <a:p>
            <a:pPr algn="r"/>
            <a:r>
              <a:rPr lang="en-US" sz="1400" dirty="0">
                <a:solidFill>
                  <a:srgbClr val="0078FF"/>
                </a:solidFill>
              </a:rPr>
              <a:t>200%</a:t>
            </a:r>
          </a:p>
        </p:txBody>
      </p:sp>
      <p:sp>
        <p:nvSpPr>
          <p:cNvPr id="13" name="TextBox 12">
            <a:extLst>
              <a:ext uri="{FF2B5EF4-FFF2-40B4-BE49-F238E27FC236}">
                <a16:creationId xmlns:a16="http://schemas.microsoft.com/office/drawing/2014/main" id="{2103595B-3A4B-4D52-B32A-11C359A81F1F}"/>
              </a:ext>
            </a:extLst>
          </p:cNvPr>
          <p:cNvSpPr txBox="1"/>
          <p:nvPr/>
        </p:nvSpPr>
        <p:spPr>
          <a:xfrm>
            <a:off x="925286" y="3480213"/>
            <a:ext cx="685800" cy="307777"/>
          </a:xfrm>
          <a:prstGeom prst="rect">
            <a:avLst/>
          </a:prstGeom>
          <a:noFill/>
        </p:spPr>
        <p:txBody>
          <a:bodyPr wrap="square" lIns="0" tIns="0" rIns="0" bIns="0" rtlCol="0">
            <a:noAutofit/>
          </a:bodyPr>
          <a:lstStyle/>
          <a:p>
            <a:pPr algn="r"/>
            <a:r>
              <a:rPr lang="en-US" sz="1400" dirty="0">
                <a:solidFill>
                  <a:srgbClr val="0078FF"/>
                </a:solidFill>
              </a:rPr>
              <a:t>250%</a:t>
            </a:r>
          </a:p>
        </p:txBody>
      </p:sp>
      <p:sp>
        <p:nvSpPr>
          <p:cNvPr id="14" name="TextBox 13">
            <a:extLst>
              <a:ext uri="{FF2B5EF4-FFF2-40B4-BE49-F238E27FC236}">
                <a16:creationId xmlns:a16="http://schemas.microsoft.com/office/drawing/2014/main" id="{F48F713E-D343-4194-B802-1F4A4E80BD52}"/>
              </a:ext>
            </a:extLst>
          </p:cNvPr>
          <p:cNvSpPr txBox="1"/>
          <p:nvPr/>
        </p:nvSpPr>
        <p:spPr>
          <a:xfrm>
            <a:off x="937533" y="2974257"/>
            <a:ext cx="685800" cy="307777"/>
          </a:xfrm>
          <a:prstGeom prst="rect">
            <a:avLst/>
          </a:prstGeom>
          <a:noFill/>
        </p:spPr>
        <p:txBody>
          <a:bodyPr wrap="square" lIns="0" tIns="0" rIns="0" bIns="0" rtlCol="0">
            <a:noAutofit/>
          </a:bodyPr>
          <a:lstStyle/>
          <a:p>
            <a:pPr algn="r"/>
            <a:r>
              <a:rPr lang="en-US" sz="1400" dirty="0">
                <a:solidFill>
                  <a:srgbClr val="0078FF"/>
                </a:solidFill>
              </a:rPr>
              <a:t>300%</a:t>
            </a:r>
          </a:p>
        </p:txBody>
      </p:sp>
      <p:sp>
        <p:nvSpPr>
          <p:cNvPr id="15" name="TextBox 14">
            <a:extLst>
              <a:ext uri="{FF2B5EF4-FFF2-40B4-BE49-F238E27FC236}">
                <a16:creationId xmlns:a16="http://schemas.microsoft.com/office/drawing/2014/main" id="{107E3174-BA39-4408-B864-D0A47E38F1F0}"/>
              </a:ext>
            </a:extLst>
          </p:cNvPr>
          <p:cNvSpPr txBox="1"/>
          <p:nvPr/>
        </p:nvSpPr>
        <p:spPr>
          <a:xfrm>
            <a:off x="933450" y="2477275"/>
            <a:ext cx="685800" cy="307777"/>
          </a:xfrm>
          <a:prstGeom prst="rect">
            <a:avLst/>
          </a:prstGeom>
          <a:noFill/>
        </p:spPr>
        <p:txBody>
          <a:bodyPr wrap="square" lIns="0" tIns="0" rIns="0" bIns="0" rtlCol="0">
            <a:noAutofit/>
          </a:bodyPr>
          <a:lstStyle/>
          <a:p>
            <a:pPr algn="r"/>
            <a:r>
              <a:rPr lang="en-US" sz="1400" dirty="0">
                <a:solidFill>
                  <a:srgbClr val="0078FF"/>
                </a:solidFill>
              </a:rPr>
              <a:t>350%</a:t>
            </a:r>
          </a:p>
        </p:txBody>
      </p:sp>
      <p:sp>
        <p:nvSpPr>
          <p:cNvPr id="16" name="TextBox 15">
            <a:extLst>
              <a:ext uri="{FF2B5EF4-FFF2-40B4-BE49-F238E27FC236}">
                <a16:creationId xmlns:a16="http://schemas.microsoft.com/office/drawing/2014/main" id="{5EBC3926-159A-402B-9E1F-57F3C0690BA1}"/>
              </a:ext>
            </a:extLst>
          </p:cNvPr>
          <p:cNvSpPr txBox="1"/>
          <p:nvPr/>
        </p:nvSpPr>
        <p:spPr>
          <a:xfrm>
            <a:off x="3675838" y="1748780"/>
            <a:ext cx="4595849" cy="575966"/>
          </a:xfrm>
          <a:prstGeom prst="rect">
            <a:avLst/>
          </a:prstGeom>
          <a:noFill/>
        </p:spPr>
        <p:txBody>
          <a:bodyPr wrap="square" lIns="0" tIns="0" rIns="0" bIns="0" rtlCol="0" anchor="t" anchorCtr="0">
            <a:noAutofit/>
          </a:bodyPr>
          <a:lstStyle/>
          <a:p>
            <a:pPr algn="ctr"/>
            <a:r>
              <a:rPr lang="en-US" sz="1600" b="1" dirty="0">
                <a:solidFill>
                  <a:schemeClr val="bg1"/>
                </a:solidFill>
              </a:rPr>
              <a:t>EU financial contribution for participants from a country in relation to GDP (EU28=100%)</a:t>
            </a:r>
          </a:p>
        </p:txBody>
      </p:sp>
    </p:spTree>
    <p:extLst>
      <p:ext uri="{BB962C8B-B14F-4D97-AF65-F5344CB8AC3E}">
        <p14:creationId xmlns:p14="http://schemas.microsoft.com/office/powerpoint/2010/main" val="192900725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di kohatäide 6">
            <a:extLst>
              <a:ext uri="{FF2B5EF4-FFF2-40B4-BE49-F238E27FC236}">
                <a16:creationId xmlns:a16="http://schemas.microsoft.com/office/drawing/2014/main" id="{6A95576E-F71F-4799-AB31-150620EA444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8" name="Rectangle 6">
            <a:extLst>
              <a:ext uri="{FF2B5EF4-FFF2-40B4-BE49-F238E27FC236}">
                <a16:creationId xmlns:a16="http://schemas.microsoft.com/office/drawing/2014/main" id="{0974EEC2-489F-433A-86B5-256CDE088443}"/>
              </a:ext>
            </a:extLst>
          </p:cNvPr>
          <p:cNvSpPr/>
          <p:nvPr/>
        </p:nvSpPr>
        <p:spPr>
          <a:xfrm>
            <a:off x="0" y="0"/>
            <a:ext cx="12192000" cy="6858000"/>
          </a:xfrm>
          <a:prstGeom prst="rect">
            <a:avLst/>
          </a:prstGeom>
          <a:gradFill>
            <a:gsLst>
              <a:gs pos="100000">
                <a:srgbClr val="000000">
                  <a:alpha val="50000"/>
                </a:srgbClr>
              </a:gs>
              <a:gs pos="45000">
                <a:srgbClr val="000000">
                  <a:alpha val="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23887" y="658801"/>
            <a:ext cx="5988669" cy="1617674"/>
          </a:xfrm>
        </p:spPr>
        <p:txBody>
          <a:bodyPr/>
          <a:lstStyle/>
          <a:p>
            <a:r>
              <a:rPr lang="et-EE" dirty="0" err="1"/>
              <a:t>smart</a:t>
            </a:r>
            <a:r>
              <a:rPr lang="et-EE" dirty="0"/>
              <a:t> </a:t>
            </a:r>
            <a:r>
              <a:rPr lang="et-EE" dirty="0" err="1"/>
              <a:t>specialisation</a:t>
            </a:r>
            <a:endParaRPr lang="et-EE" dirty="0"/>
          </a:p>
        </p:txBody>
      </p:sp>
      <p:sp>
        <p:nvSpPr>
          <p:cNvPr id="5" name="Teksti kohatäide 4">
            <a:extLst>
              <a:ext uri="{FF2B5EF4-FFF2-40B4-BE49-F238E27FC236}">
                <a16:creationId xmlns:a16="http://schemas.microsoft.com/office/drawing/2014/main" id="{7FBAF9EE-F1E9-45D4-99B8-9AC7CFA9B511}"/>
              </a:ext>
            </a:extLst>
          </p:cNvPr>
          <p:cNvSpPr>
            <a:spLocks noGrp="1"/>
          </p:cNvSpPr>
          <p:nvPr>
            <p:ph type="body" sz="quarter" idx="12"/>
          </p:nvPr>
        </p:nvSpPr>
        <p:spPr/>
        <p:txBody>
          <a:bodyPr/>
          <a:lstStyle/>
          <a:p>
            <a:r>
              <a:rPr lang="en-US" dirty="0"/>
              <a:t>© Annika Haas</a:t>
            </a:r>
          </a:p>
        </p:txBody>
      </p:sp>
    </p:spTree>
    <p:extLst>
      <p:ext uri="{BB962C8B-B14F-4D97-AF65-F5344CB8AC3E}">
        <p14:creationId xmlns:p14="http://schemas.microsoft.com/office/powerpoint/2010/main" val="82852965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err="1"/>
              <a:t>focused</a:t>
            </a:r>
            <a:r>
              <a:rPr lang="et-EE" dirty="0"/>
              <a:t> on</a:t>
            </a:r>
          </a:p>
        </p:txBody>
      </p:sp>
      <p:grpSp>
        <p:nvGrpSpPr>
          <p:cNvPr id="52" name="Rühm 51">
            <a:extLst>
              <a:ext uri="{FF2B5EF4-FFF2-40B4-BE49-F238E27FC236}">
                <a16:creationId xmlns:a16="http://schemas.microsoft.com/office/drawing/2014/main" id="{1EAF4193-66E3-4662-AAC6-48110C85123A}"/>
              </a:ext>
            </a:extLst>
          </p:cNvPr>
          <p:cNvGrpSpPr/>
          <p:nvPr/>
        </p:nvGrpSpPr>
        <p:grpSpPr>
          <a:xfrm>
            <a:off x="622767" y="3041011"/>
            <a:ext cx="3264609" cy="1580378"/>
            <a:chOff x="622767" y="3041011"/>
            <a:chExt cx="3264609" cy="1580378"/>
          </a:xfrm>
        </p:grpSpPr>
        <p:grpSp>
          <p:nvGrpSpPr>
            <p:cNvPr id="24" name="Rühm 23">
              <a:extLst>
                <a:ext uri="{FF2B5EF4-FFF2-40B4-BE49-F238E27FC236}">
                  <a16:creationId xmlns:a16="http://schemas.microsoft.com/office/drawing/2014/main" id="{21A26E00-3B6B-45DF-8AB5-E2C0DABB639F}"/>
                </a:ext>
              </a:extLst>
            </p:cNvPr>
            <p:cNvGrpSpPr>
              <a:grpSpLocks noChangeAspect="1"/>
            </p:cNvGrpSpPr>
            <p:nvPr/>
          </p:nvGrpSpPr>
          <p:grpSpPr>
            <a:xfrm>
              <a:off x="622767" y="3041012"/>
              <a:ext cx="952063" cy="918000"/>
              <a:chOff x="4317999" y="2982916"/>
              <a:chExt cx="887413" cy="855663"/>
            </a:xfrm>
          </p:grpSpPr>
          <p:sp>
            <p:nvSpPr>
              <p:cNvPr id="8" name="Freeform 5">
                <a:extLst>
                  <a:ext uri="{FF2B5EF4-FFF2-40B4-BE49-F238E27FC236}">
                    <a16:creationId xmlns:a16="http://schemas.microsoft.com/office/drawing/2014/main" id="{66A7546D-9E0C-49BD-BFE2-C703F93A4D4A}"/>
                  </a:ext>
                </a:extLst>
              </p:cNvPr>
              <p:cNvSpPr>
                <a:spLocks/>
              </p:cNvSpPr>
              <p:nvPr/>
            </p:nvSpPr>
            <p:spPr bwMode="auto">
              <a:xfrm>
                <a:off x="4317999" y="2982916"/>
                <a:ext cx="887413" cy="855663"/>
              </a:xfrm>
              <a:custGeom>
                <a:avLst/>
                <a:gdLst>
                  <a:gd name="T0" fmla="*/ 237 w 409"/>
                  <a:gd name="T1" fmla="*/ 391 h 394"/>
                  <a:gd name="T2" fmla="*/ 391 w 409"/>
                  <a:gd name="T3" fmla="*/ 172 h 394"/>
                  <a:gd name="T4" fmla="*/ 172 w 409"/>
                  <a:gd name="T5" fmla="*/ 18 h 394"/>
                  <a:gd name="T6" fmla="*/ 18 w 409"/>
                  <a:gd name="T7" fmla="*/ 237 h 394"/>
                  <a:gd name="T8" fmla="*/ 205 w 409"/>
                  <a:gd name="T9" fmla="*/ 394 h 394"/>
                </a:gdLst>
                <a:ahLst/>
                <a:cxnLst>
                  <a:cxn ang="0">
                    <a:pos x="T0" y="T1"/>
                  </a:cxn>
                  <a:cxn ang="0">
                    <a:pos x="T2" y="T3"/>
                  </a:cxn>
                  <a:cxn ang="0">
                    <a:pos x="T4" y="T5"/>
                  </a:cxn>
                  <a:cxn ang="0">
                    <a:pos x="T6" y="T7"/>
                  </a:cxn>
                  <a:cxn ang="0">
                    <a:pos x="T8" y="T9"/>
                  </a:cxn>
                </a:cxnLst>
                <a:rect l="0" t="0" r="r" b="b"/>
                <a:pathLst>
                  <a:path w="409" h="394">
                    <a:moveTo>
                      <a:pt x="237" y="391"/>
                    </a:moveTo>
                    <a:cubicBezTo>
                      <a:pt x="341" y="373"/>
                      <a:pt x="409" y="275"/>
                      <a:pt x="391" y="172"/>
                    </a:cubicBezTo>
                    <a:cubicBezTo>
                      <a:pt x="373" y="68"/>
                      <a:pt x="275" y="0"/>
                      <a:pt x="172" y="18"/>
                    </a:cubicBezTo>
                    <a:cubicBezTo>
                      <a:pt x="69" y="36"/>
                      <a:pt x="0" y="134"/>
                      <a:pt x="18" y="237"/>
                    </a:cubicBezTo>
                    <a:cubicBezTo>
                      <a:pt x="34" y="328"/>
                      <a:pt x="113" y="394"/>
                      <a:pt x="205" y="394"/>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6DD4F76A-321E-45FF-A42F-C4967E6612AC}"/>
                  </a:ext>
                </a:extLst>
              </p:cNvPr>
              <p:cNvSpPr>
                <a:spLocks/>
              </p:cNvSpPr>
              <p:nvPr/>
            </p:nvSpPr>
            <p:spPr bwMode="auto">
              <a:xfrm>
                <a:off x="4522788" y="3241678"/>
                <a:ext cx="481013" cy="312738"/>
              </a:xfrm>
              <a:custGeom>
                <a:avLst/>
                <a:gdLst>
                  <a:gd name="T0" fmla="*/ 303 w 303"/>
                  <a:gd name="T1" fmla="*/ 197 h 197"/>
                  <a:gd name="T2" fmla="*/ 303 w 303"/>
                  <a:gd name="T3" fmla="*/ 0 h 197"/>
                  <a:gd name="T4" fmla="*/ 0 w 303"/>
                  <a:gd name="T5" fmla="*/ 0 h 197"/>
                  <a:gd name="T6" fmla="*/ 0 w 303"/>
                  <a:gd name="T7" fmla="*/ 197 h 197"/>
                  <a:gd name="T8" fmla="*/ 267 w 303"/>
                  <a:gd name="T9" fmla="*/ 197 h 197"/>
                </a:gdLst>
                <a:ahLst/>
                <a:cxnLst>
                  <a:cxn ang="0">
                    <a:pos x="T0" y="T1"/>
                  </a:cxn>
                  <a:cxn ang="0">
                    <a:pos x="T2" y="T3"/>
                  </a:cxn>
                  <a:cxn ang="0">
                    <a:pos x="T4" y="T5"/>
                  </a:cxn>
                  <a:cxn ang="0">
                    <a:pos x="T6" y="T7"/>
                  </a:cxn>
                  <a:cxn ang="0">
                    <a:pos x="T8" y="T9"/>
                  </a:cxn>
                </a:cxnLst>
                <a:rect l="0" t="0" r="r" b="b"/>
                <a:pathLst>
                  <a:path w="303" h="197">
                    <a:moveTo>
                      <a:pt x="303" y="197"/>
                    </a:moveTo>
                    <a:lnTo>
                      <a:pt x="303" y="0"/>
                    </a:lnTo>
                    <a:lnTo>
                      <a:pt x="0" y="0"/>
                    </a:lnTo>
                    <a:lnTo>
                      <a:pt x="0" y="197"/>
                    </a:lnTo>
                    <a:lnTo>
                      <a:pt x="267" y="197"/>
                    </a:ln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7">
                <a:extLst>
                  <a:ext uri="{FF2B5EF4-FFF2-40B4-BE49-F238E27FC236}">
                    <a16:creationId xmlns:a16="http://schemas.microsoft.com/office/drawing/2014/main" id="{5F4A1C3F-677C-4F16-8555-B195D26D2034}"/>
                  </a:ext>
                </a:extLst>
              </p:cNvPr>
              <p:cNvSpPr>
                <a:spLocks noChangeShapeType="1"/>
              </p:cNvSpPr>
              <p:nvPr/>
            </p:nvSpPr>
            <p:spPr bwMode="auto">
              <a:xfrm>
                <a:off x="4676775" y="3638553"/>
                <a:ext cx="171450"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8">
                <a:extLst>
                  <a:ext uri="{FF2B5EF4-FFF2-40B4-BE49-F238E27FC236}">
                    <a16:creationId xmlns:a16="http://schemas.microsoft.com/office/drawing/2014/main" id="{E825C7AA-23D3-49F7-A05D-2B83268E936C}"/>
                  </a:ext>
                </a:extLst>
              </p:cNvPr>
              <p:cNvSpPr>
                <a:spLocks noChangeShapeType="1"/>
              </p:cNvSpPr>
              <p:nvPr/>
            </p:nvSpPr>
            <p:spPr bwMode="auto">
              <a:xfrm flipV="1">
                <a:off x="4762500" y="3609978"/>
                <a:ext cx="0" cy="28575"/>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9">
                <a:extLst>
                  <a:ext uri="{FF2B5EF4-FFF2-40B4-BE49-F238E27FC236}">
                    <a16:creationId xmlns:a16="http://schemas.microsoft.com/office/drawing/2014/main" id="{ACE1FB21-4132-4CFA-917F-A8F8ACF3C867}"/>
                  </a:ext>
                </a:extLst>
              </p:cNvPr>
              <p:cNvSpPr>
                <a:spLocks noChangeShapeType="1"/>
              </p:cNvSpPr>
              <p:nvPr/>
            </p:nvSpPr>
            <p:spPr bwMode="auto">
              <a:xfrm flipV="1">
                <a:off x="4591050" y="3241678"/>
                <a:ext cx="341313" cy="239713"/>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10">
                <a:extLst>
                  <a:ext uri="{FF2B5EF4-FFF2-40B4-BE49-F238E27FC236}">
                    <a16:creationId xmlns:a16="http://schemas.microsoft.com/office/drawing/2014/main" id="{2E78DB3B-5DF9-4F8B-9F9F-C84FE530A80F}"/>
                  </a:ext>
                </a:extLst>
              </p:cNvPr>
              <p:cNvSpPr>
                <a:spLocks noChangeShapeType="1"/>
              </p:cNvSpPr>
              <p:nvPr/>
            </p:nvSpPr>
            <p:spPr bwMode="auto">
              <a:xfrm flipV="1">
                <a:off x="4735513" y="3284540"/>
                <a:ext cx="268288" cy="18415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5" name="TextBox 24">
              <a:extLst>
                <a:ext uri="{FF2B5EF4-FFF2-40B4-BE49-F238E27FC236}">
                  <a16:creationId xmlns:a16="http://schemas.microsoft.com/office/drawing/2014/main" id="{72BC63D7-89AE-4768-802B-9FF83DA54573}"/>
                </a:ext>
              </a:extLst>
            </p:cNvPr>
            <p:cNvSpPr txBox="1"/>
            <p:nvPr/>
          </p:nvSpPr>
          <p:spPr>
            <a:xfrm>
              <a:off x="1743445" y="3041011"/>
              <a:ext cx="2143931" cy="240144"/>
            </a:xfrm>
            <a:prstGeom prst="rect">
              <a:avLst/>
            </a:prstGeom>
            <a:noFill/>
          </p:spPr>
          <p:txBody>
            <a:bodyPr wrap="square" lIns="0" tIns="0" rIns="0" bIns="0" rtlCol="0" anchor="t" anchorCtr="0">
              <a:noAutofit/>
            </a:bodyPr>
            <a:lstStyle/>
            <a:p>
              <a:r>
                <a:rPr lang="en-US" sz="1600" b="1" dirty="0">
                  <a:solidFill>
                    <a:schemeClr val="bg1"/>
                  </a:solidFill>
                </a:rPr>
                <a:t>ICT</a:t>
              </a:r>
              <a:endParaRPr lang="en-US" sz="1600" dirty="0">
                <a:solidFill>
                  <a:schemeClr val="bg1"/>
                </a:solidFill>
              </a:endParaRPr>
            </a:p>
          </p:txBody>
        </p:sp>
        <p:sp>
          <p:nvSpPr>
            <p:cNvPr id="26" name="TextBox 25">
              <a:extLst>
                <a:ext uri="{FF2B5EF4-FFF2-40B4-BE49-F238E27FC236}">
                  <a16:creationId xmlns:a16="http://schemas.microsoft.com/office/drawing/2014/main" id="{38B40D70-6F43-4948-938A-894D598231DA}"/>
                </a:ext>
              </a:extLst>
            </p:cNvPr>
            <p:cNvSpPr txBox="1"/>
            <p:nvPr/>
          </p:nvSpPr>
          <p:spPr>
            <a:xfrm>
              <a:off x="1743445" y="3364874"/>
              <a:ext cx="2143931" cy="1256515"/>
            </a:xfrm>
            <a:prstGeom prst="rect">
              <a:avLst/>
            </a:prstGeom>
            <a:noFill/>
          </p:spPr>
          <p:txBody>
            <a:bodyPr wrap="square" lIns="0" tIns="0" rIns="0" bIns="0" rtlCol="0" anchor="t" anchorCtr="0">
              <a:noAutofit/>
            </a:bodyPr>
            <a:lstStyle/>
            <a:p>
              <a:pPr marL="285750" indent="-285750">
                <a:buFont typeface="Aino" panose="02000603040504020204" pitchFamily="50" charset="0"/>
                <a:buChar char="+"/>
              </a:pPr>
              <a:r>
                <a:rPr lang="en-US" sz="1400" dirty="0">
                  <a:solidFill>
                    <a:schemeClr val="bg1"/>
                  </a:solidFill>
                </a:rPr>
                <a:t>start-ups</a:t>
              </a:r>
            </a:p>
            <a:p>
              <a:pPr marL="285750" indent="-285750">
                <a:buFont typeface="Aino" panose="02000603040504020204" pitchFamily="50" charset="0"/>
                <a:buChar char="+"/>
              </a:pPr>
              <a:r>
                <a:rPr lang="en-US" sz="1400" dirty="0">
                  <a:solidFill>
                    <a:schemeClr val="bg1"/>
                  </a:solidFill>
                </a:rPr>
                <a:t>cyber security</a:t>
              </a:r>
            </a:p>
            <a:p>
              <a:pPr marL="285750" indent="-285750">
                <a:buFont typeface="Aino" panose="02000603040504020204" pitchFamily="50" charset="0"/>
                <a:buChar char="+"/>
              </a:pPr>
              <a:r>
                <a:rPr lang="en-US" sz="1400" dirty="0">
                  <a:solidFill>
                    <a:schemeClr val="bg1"/>
                  </a:solidFill>
                </a:rPr>
                <a:t>robotics</a:t>
              </a:r>
            </a:p>
            <a:p>
              <a:pPr marL="285750" indent="-285750">
                <a:buFont typeface="Aino" panose="02000603040504020204" pitchFamily="50" charset="0"/>
                <a:buChar char="+"/>
              </a:pPr>
              <a:r>
                <a:rPr lang="en-US" sz="1400" dirty="0">
                  <a:solidFill>
                    <a:schemeClr val="bg1"/>
                  </a:solidFill>
                </a:rPr>
                <a:t>smart textiles</a:t>
              </a:r>
            </a:p>
          </p:txBody>
        </p:sp>
      </p:grpSp>
      <p:grpSp>
        <p:nvGrpSpPr>
          <p:cNvPr id="53" name="Rühm 52">
            <a:extLst>
              <a:ext uri="{FF2B5EF4-FFF2-40B4-BE49-F238E27FC236}">
                <a16:creationId xmlns:a16="http://schemas.microsoft.com/office/drawing/2014/main" id="{9A35F1C0-C6D0-425A-B997-167AD9C26FB6}"/>
              </a:ext>
            </a:extLst>
          </p:cNvPr>
          <p:cNvGrpSpPr/>
          <p:nvPr/>
        </p:nvGrpSpPr>
        <p:grpSpPr>
          <a:xfrm>
            <a:off x="4008438" y="3041011"/>
            <a:ext cx="3264608" cy="1515047"/>
            <a:chOff x="4008438" y="3041011"/>
            <a:chExt cx="3264608" cy="1515047"/>
          </a:xfrm>
        </p:grpSpPr>
        <p:grpSp>
          <p:nvGrpSpPr>
            <p:cNvPr id="23" name="Rühm 22">
              <a:extLst>
                <a:ext uri="{FF2B5EF4-FFF2-40B4-BE49-F238E27FC236}">
                  <a16:creationId xmlns:a16="http://schemas.microsoft.com/office/drawing/2014/main" id="{26979AE3-1266-4B16-A796-B862221BC165}"/>
                </a:ext>
              </a:extLst>
            </p:cNvPr>
            <p:cNvGrpSpPr>
              <a:grpSpLocks noChangeAspect="1"/>
            </p:cNvGrpSpPr>
            <p:nvPr/>
          </p:nvGrpSpPr>
          <p:grpSpPr>
            <a:xfrm>
              <a:off x="4008438" y="3041011"/>
              <a:ext cx="952063" cy="918000"/>
              <a:chOff x="5684838" y="2982915"/>
              <a:chExt cx="887413" cy="855663"/>
            </a:xfrm>
          </p:grpSpPr>
          <p:sp>
            <p:nvSpPr>
              <p:cNvPr id="14" name="Freeform 11">
                <a:extLst>
                  <a:ext uri="{FF2B5EF4-FFF2-40B4-BE49-F238E27FC236}">
                    <a16:creationId xmlns:a16="http://schemas.microsoft.com/office/drawing/2014/main" id="{47E68FB9-FBC6-403C-8617-13671F058CB9}"/>
                  </a:ext>
                </a:extLst>
              </p:cNvPr>
              <p:cNvSpPr>
                <a:spLocks/>
              </p:cNvSpPr>
              <p:nvPr/>
            </p:nvSpPr>
            <p:spPr bwMode="auto">
              <a:xfrm>
                <a:off x="5684838" y="2982915"/>
                <a:ext cx="887413" cy="855663"/>
              </a:xfrm>
              <a:custGeom>
                <a:avLst/>
                <a:gdLst>
                  <a:gd name="T0" fmla="*/ 238 w 410"/>
                  <a:gd name="T1" fmla="*/ 391 h 394"/>
                  <a:gd name="T2" fmla="*/ 392 w 410"/>
                  <a:gd name="T3" fmla="*/ 172 h 394"/>
                  <a:gd name="T4" fmla="*/ 172 w 410"/>
                  <a:gd name="T5" fmla="*/ 18 h 394"/>
                  <a:gd name="T6" fmla="*/ 18 w 410"/>
                  <a:gd name="T7" fmla="*/ 237 h 394"/>
                  <a:gd name="T8" fmla="*/ 205 w 410"/>
                  <a:gd name="T9" fmla="*/ 394 h 394"/>
                </a:gdLst>
                <a:ahLst/>
                <a:cxnLst>
                  <a:cxn ang="0">
                    <a:pos x="T0" y="T1"/>
                  </a:cxn>
                  <a:cxn ang="0">
                    <a:pos x="T2" y="T3"/>
                  </a:cxn>
                  <a:cxn ang="0">
                    <a:pos x="T4" y="T5"/>
                  </a:cxn>
                  <a:cxn ang="0">
                    <a:pos x="T6" y="T7"/>
                  </a:cxn>
                  <a:cxn ang="0">
                    <a:pos x="T8" y="T9"/>
                  </a:cxn>
                </a:cxnLst>
                <a:rect l="0" t="0" r="r" b="b"/>
                <a:pathLst>
                  <a:path w="410" h="394">
                    <a:moveTo>
                      <a:pt x="238" y="391"/>
                    </a:moveTo>
                    <a:cubicBezTo>
                      <a:pt x="341" y="373"/>
                      <a:pt x="410" y="275"/>
                      <a:pt x="392" y="172"/>
                    </a:cubicBezTo>
                    <a:cubicBezTo>
                      <a:pt x="374" y="68"/>
                      <a:pt x="275" y="0"/>
                      <a:pt x="172" y="18"/>
                    </a:cubicBezTo>
                    <a:cubicBezTo>
                      <a:pt x="69" y="36"/>
                      <a:pt x="0" y="134"/>
                      <a:pt x="18" y="237"/>
                    </a:cubicBezTo>
                    <a:cubicBezTo>
                      <a:pt x="34" y="328"/>
                      <a:pt x="113" y="394"/>
                      <a:pt x="205" y="394"/>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6661985D-A008-466A-A55D-6CE444BDB218}"/>
                  </a:ext>
                </a:extLst>
              </p:cNvPr>
              <p:cNvSpPr>
                <a:spLocks/>
              </p:cNvSpPr>
              <p:nvPr/>
            </p:nvSpPr>
            <p:spPr bwMode="auto">
              <a:xfrm>
                <a:off x="5892800" y="3189290"/>
                <a:ext cx="471488" cy="473075"/>
              </a:xfrm>
              <a:custGeom>
                <a:avLst/>
                <a:gdLst>
                  <a:gd name="T0" fmla="*/ 129 w 297"/>
                  <a:gd name="T1" fmla="*/ 0 h 298"/>
                  <a:gd name="T2" fmla="*/ 92 w 297"/>
                  <a:gd name="T3" fmla="*/ 0 h 298"/>
                  <a:gd name="T4" fmla="*/ 92 w 297"/>
                  <a:gd name="T5" fmla="*/ 94 h 298"/>
                  <a:gd name="T6" fmla="*/ 0 w 297"/>
                  <a:gd name="T7" fmla="*/ 94 h 298"/>
                  <a:gd name="T8" fmla="*/ 0 w 297"/>
                  <a:gd name="T9" fmla="*/ 205 h 298"/>
                  <a:gd name="T10" fmla="*/ 92 w 297"/>
                  <a:gd name="T11" fmla="*/ 205 h 298"/>
                  <a:gd name="T12" fmla="*/ 92 w 297"/>
                  <a:gd name="T13" fmla="*/ 298 h 298"/>
                  <a:gd name="T14" fmla="*/ 204 w 297"/>
                  <a:gd name="T15" fmla="*/ 298 h 298"/>
                  <a:gd name="T16" fmla="*/ 204 w 297"/>
                  <a:gd name="T17" fmla="*/ 205 h 298"/>
                  <a:gd name="T18" fmla="*/ 297 w 297"/>
                  <a:gd name="T19" fmla="*/ 205 h 298"/>
                  <a:gd name="T20" fmla="*/ 297 w 297"/>
                  <a:gd name="T21" fmla="*/ 94 h 298"/>
                  <a:gd name="T22" fmla="*/ 204 w 297"/>
                  <a:gd name="T23" fmla="*/ 94 h 298"/>
                  <a:gd name="T24" fmla="*/ 204 w 297"/>
                  <a:gd name="T25"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8">
                    <a:moveTo>
                      <a:pt x="129" y="0"/>
                    </a:moveTo>
                    <a:lnTo>
                      <a:pt x="92" y="0"/>
                    </a:lnTo>
                    <a:lnTo>
                      <a:pt x="92" y="94"/>
                    </a:lnTo>
                    <a:lnTo>
                      <a:pt x="0" y="94"/>
                    </a:lnTo>
                    <a:lnTo>
                      <a:pt x="0" y="205"/>
                    </a:lnTo>
                    <a:lnTo>
                      <a:pt x="92" y="205"/>
                    </a:lnTo>
                    <a:lnTo>
                      <a:pt x="92" y="298"/>
                    </a:lnTo>
                    <a:lnTo>
                      <a:pt x="204" y="298"/>
                    </a:lnTo>
                    <a:lnTo>
                      <a:pt x="204" y="205"/>
                    </a:lnTo>
                    <a:lnTo>
                      <a:pt x="297" y="205"/>
                    </a:lnTo>
                    <a:lnTo>
                      <a:pt x="297" y="94"/>
                    </a:lnTo>
                    <a:lnTo>
                      <a:pt x="204" y="94"/>
                    </a:lnTo>
                    <a:lnTo>
                      <a:pt x="204" y="0"/>
                    </a:ln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0" name="TextBox 29">
              <a:extLst>
                <a:ext uri="{FF2B5EF4-FFF2-40B4-BE49-F238E27FC236}">
                  <a16:creationId xmlns:a16="http://schemas.microsoft.com/office/drawing/2014/main" id="{255DEF48-3CC4-4BBD-AF7A-3FCDC127103B}"/>
                </a:ext>
              </a:extLst>
            </p:cNvPr>
            <p:cNvSpPr txBox="1"/>
            <p:nvPr/>
          </p:nvSpPr>
          <p:spPr>
            <a:xfrm>
              <a:off x="5129115" y="3044436"/>
              <a:ext cx="2143931" cy="240144"/>
            </a:xfrm>
            <a:prstGeom prst="rect">
              <a:avLst/>
            </a:prstGeom>
            <a:noFill/>
          </p:spPr>
          <p:txBody>
            <a:bodyPr wrap="square" lIns="0" tIns="0" rIns="0" bIns="0" rtlCol="0" anchor="t" anchorCtr="0">
              <a:noAutofit/>
            </a:bodyPr>
            <a:lstStyle/>
            <a:p>
              <a:r>
                <a:rPr lang="en-US" sz="1600" b="1" dirty="0">
                  <a:solidFill>
                    <a:schemeClr val="bg1"/>
                  </a:solidFill>
                </a:rPr>
                <a:t>HEALTH TECH</a:t>
              </a:r>
              <a:endParaRPr lang="en-US" sz="1600" dirty="0">
                <a:solidFill>
                  <a:schemeClr val="bg1"/>
                </a:solidFill>
              </a:endParaRPr>
            </a:p>
          </p:txBody>
        </p:sp>
        <p:sp>
          <p:nvSpPr>
            <p:cNvPr id="31" name="TextBox 30">
              <a:extLst>
                <a:ext uri="{FF2B5EF4-FFF2-40B4-BE49-F238E27FC236}">
                  <a16:creationId xmlns:a16="http://schemas.microsoft.com/office/drawing/2014/main" id="{13F34157-3728-4050-AF25-DB974EA1104A}"/>
                </a:ext>
              </a:extLst>
            </p:cNvPr>
            <p:cNvSpPr txBox="1"/>
            <p:nvPr/>
          </p:nvSpPr>
          <p:spPr>
            <a:xfrm>
              <a:off x="5129115" y="3369800"/>
              <a:ext cx="2143931" cy="1186258"/>
            </a:xfrm>
            <a:prstGeom prst="rect">
              <a:avLst/>
            </a:prstGeom>
            <a:noFill/>
          </p:spPr>
          <p:txBody>
            <a:bodyPr wrap="square" lIns="0" tIns="0" rIns="0" bIns="0" rtlCol="0" anchor="t" anchorCtr="0">
              <a:noAutofit/>
            </a:bodyPr>
            <a:lstStyle/>
            <a:p>
              <a:pPr marL="285750" indent="-285750">
                <a:buFont typeface="Aino" panose="02000603040504020204" pitchFamily="50" charset="0"/>
                <a:buChar char="+"/>
              </a:pPr>
              <a:r>
                <a:rPr lang="en-US" sz="1400" dirty="0">
                  <a:solidFill>
                    <a:schemeClr val="bg1"/>
                  </a:solidFill>
                </a:rPr>
                <a:t>personal medicine</a:t>
              </a:r>
            </a:p>
            <a:p>
              <a:pPr marL="285750" indent="-285750">
                <a:buFont typeface="Aino" panose="02000603040504020204" pitchFamily="50" charset="0"/>
                <a:buChar char="+"/>
              </a:pPr>
              <a:r>
                <a:rPr lang="en-US" sz="1400" dirty="0">
                  <a:solidFill>
                    <a:schemeClr val="bg1"/>
                  </a:solidFill>
                </a:rPr>
                <a:t>digital prescriptions</a:t>
              </a:r>
            </a:p>
            <a:p>
              <a:pPr marL="285750" indent="-285750">
                <a:buFont typeface="Aino" panose="02000603040504020204" pitchFamily="50" charset="0"/>
                <a:buChar char="+"/>
              </a:pPr>
              <a:r>
                <a:rPr lang="en-US" sz="1400" dirty="0">
                  <a:solidFill>
                    <a:schemeClr val="bg1"/>
                  </a:solidFill>
                </a:rPr>
                <a:t>genetics research</a:t>
              </a:r>
            </a:p>
            <a:p>
              <a:pPr marL="285750" indent="-285750">
                <a:buFont typeface="Aino" panose="02000603040504020204" pitchFamily="50" charset="0"/>
                <a:buChar char="+"/>
              </a:pPr>
              <a:r>
                <a:rPr lang="en-US" sz="1400" dirty="0">
                  <a:solidFill>
                    <a:schemeClr val="bg1"/>
                  </a:solidFill>
                </a:rPr>
                <a:t>e-Health</a:t>
              </a:r>
            </a:p>
          </p:txBody>
        </p:sp>
      </p:grpSp>
      <p:grpSp>
        <p:nvGrpSpPr>
          <p:cNvPr id="54" name="Rühm 53">
            <a:extLst>
              <a:ext uri="{FF2B5EF4-FFF2-40B4-BE49-F238E27FC236}">
                <a16:creationId xmlns:a16="http://schemas.microsoft.com/office/drawing/2014/main" id="{7B30DA7D-82D0-454F-8B84-23302106AEA9}"/>
              </a:ext>
            </a:extLst>
          </p:cNvPr>
          <p:cNvGrpSpPr/>
          <p:nvPr/>
        </p:nvGrpSpPr>
        <p:grpSpPr>
          <a:xfrm>
            <a:off x="7625598" y="3041011"/>
            <a:ext cx="4068164" cy="1585304"/>
            <a:chOff x="7625598" y="3041011"/>
            <a:chExt cx="4068164" cy="1585304"/>
          </a:xfrm>
        </p:grpSpPr>
        <p:grpSp>
          <p:nvGrpSpPr>
            <p:cNvPr id="22" name="Rühm 21">
              <a:extLst>
                <a:ext uri="{FF2B5EF4-FFF2-40B4-BE49-F238E27FC236}">
                  <a16:creationId xmlns:a16="http://schemas.microsoft.com/office/drawing/2014/main" id="{E27479F5-36C5-48BE-B5D1-4BD5D14A4B93}"/>
                </a:ext>
              </a:extLst>
            </p:cNvPr>
            <p:cNvGrpSpPr>
              <a:grpSpLocks noChangeAspect="1"/>
            </p:cNvGrpSpPr>
            <p:nvPr/>
          </p:nvGrpSpPr>
          <p:grpSpPr>
            <a:xfrm>
              <a:off x="7625598" y="3041011"/>
              <a:ext cx="953766" cy="918000"/>
              <a:chOff x="6988175" y="2982915"/>
              <a:chExt cx="889000" cy="855663"/>
            </a:xfrm>
          </p:grpSpPr>
          <p:sp>
            <p:nvSpPr>
              <p:cNvPr id="16" name="Freeform 13">
                <a:extLst>
                  <a:ext uri="{FF2B5EF4-FFF2-40B4-BE49-F238E27FC236}">
                    <a16:creationId xmlns:a16="http://schemas.microsoft.com/office/drawing/2014/main" id="{8A989C4D-36A3-4B15-9D03-C40AEE5D48D4}"/>
                  </a:ext>
                </a:extLst>
              </p:cNvPr>
              <p:cNvSpPr>
                <a:spLocks/>
              </p:cNvSpPr>
              <p:nvPr/>
            </p:nvSpPr>
            <p:spPr bwMode="auto">
              <a:xfrm>
                <a:off x="6988175" y="2982915"/>
                <a:ext cx="889000" cy="855663"/>
              </a:xfrm>
              <a:custGeom>
                <a:avLst/>
                <a:gdLst>
                  <a:gd name="T0" fmla="*/ 238 w 410"/>
                  <a:gd name="T1" fmla="*/ 391 h 394"/>
                  <a:gd name="T2" fmla="*/ 392 w 410"/>
                  <a:gd name="T3" fmla="*/ 172 h 394"/>
                  <a:gd name="T4" fmla="*/ 172 w 410"/>
                  <a:gd name="T5" fmla="*/ 18 h 394"/>
                  <a:gd name="T6" fmla="*/ 18 w 410"/>
                  <a:gd name="T7" fmla="*/ 237 h 394"/>
                  <a:gd name="T8" fmla="*/ 205 w 410"/>
                  <a:gd name="T9" fmla="*/ 394 h 394"/>
                </a:gdLst>
                <a:ahLst/>
                <a:cxnLst>
                  <a:cxn ang="0">
                    <a:pos x="T0" y="T1"/>
                  </a:cxn>
                  <a:cxn ang="0">
                    <a:pos x="T2" y="T3"/>
                  </a:cxn>
                  <a:cxn ang="0">
                    <a:pos x="T4" y="T5"/>
                  </a:cxn>
                  <a:cxn ang="0">
                    <a:pos x="T6" y="T7"/>
                  </a:cxn>
                  <a:cxn ang="0">
                    <a:pos x="T8" y="T9"/>
                  </a:cxn>
                </a:cxnLst>
                <a:rect l="0" t="0" r="r" b="b"/>
                <a:pathLst>
                  <a:path w="410" h="394">
                    <a:moveTo>
                      <a:pt x="238" y="391"/>
                    </a:moveTo>
                    <a:cubicBezTo>
                      <a:pt x="341" y="373"/>
                      <a:pt x="410" y="275"/>
                      <a:pt x="392" y="172"/>
                    </a:cubicBezTo>
                    <a:cubicBezTo>
                      <a:pt x="374" y="68"/>
                      <a:pt x="275" y="0"/>
                      <a:pt x="172" y="18"/>
                    </a:cubicBezTo>
                    <a:cubicBezTo>
                      <a:pt x="69" y="36"/>
                      <a:pt x="0" y="134"/>
                      <a:pt x="18" y="237"/>
                    </a:cubicBezTo>
                    <a:cubicBezTo>
                      <a:pt x="34" y="328"/>
                      <a:pt x="113" y="394"/>
                      <a:pt x="205" y="394"/>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4">
                <a:extLst>
                  <a:ext uri="{FF2B5EF4-FFF2-40B4-BE49-F238E27FC236}">
                    <a16:creationId xmlns:a16="http://schemas.microsoft.com/office/drawing/2014/main" id="{558C1B3B-D36F-4F77-BA4B-F756F77827D4}"/>
                  </a:ext>
                </a:extLst>
              </p:cNvPr>
              <p:cNvSpPr>
                <a:spLocks/>
              </p:cNvSpPr>
              <p:nvPr/>
            </p:nvSpPr>
            <p:spPr bwMode="auto">
              <a:xfrm>
                <a:off x="7258050" y="3124203"/>
                <a:ext cx="350838" cy="436563"/>
              </a:xfrm>
              <a:custGeom>
                <a:avLst/>
                <a:gdLst>
                  <a:gd name="T0" fmla="*/ 126 w 162"/>
                  <a:gd name="T1" fmla="*/ 201 h 201"/>
                  <a:gd name="T2" fmla="*/ 162 w 162"/>
                  <a:gd name="T3" fmla="*/ 137 h 201"/>
                  <a:gd name="T4" fmla="*/ 134 w 162"/>
                  <a:gd name="T5" fmla="*/ 80 h 201"/>
                  <a:gd name="T6" fmla="*/ 140 w 162"/>
                  <a:gd name="T7" fmla="*/ 55 h 201"/>
                  <a:gd name="T8" fmla="*/ 81 w 162"/>
                  <a:gd name="T9" fmla="*/ 0 h 201"/>
                  <a:gd name="T10" fmla="*/ 22 w 162"/>
                  <a:gd name="T11" fmla="*/ 55 h 201"/>
                  <a:gd name="T12" fmla="*/ 28 w 162"/>
                  <a:gd name="T13" fmla="*/ 80 h 201"/>
                  <a:gd name="T14" fmla="*/ 0 w 162"/>
                  <a:gd name="T15" fmla="*/ 137 h 201"/>
                  <a:gd name="T16" fmla="*/ 36 w 162"/>
                  <a:gd name="T17"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201">
                    <a:moveTo>
                      <a:pt x="126" y="201"/>
                    </a:moveTo>
                    <a:cubicBezTo>
                      <a:pt x="148" y="187"/>
                      <a:pt x="162" y="164"/>
                      <a:pt x="162" y="137"/>
                    </a:cubicBezTo>
                    <a:cubicBezTo>
                      <a:pt x="162" y="114"/>
                      <a:pt x="151" y="94"/>
                      <a:pt x="134" y="80"/>
                    </a:cubicBezTo>
                    <a:cubicBezTo>
                      <a:pt x="138" y="72"/>
                      <a:pt x="140" y="64"/>
                      <a:pt x="140" y="55"/>
                    </a:cubicBezTo>
                    <a:cubicBezTo>
                      <a:pt x="140" y="25"/>
                      <a:pt x="113" y="0"/>
                      <a:pt x="81" y="0"/>
                    </a:cubicBezTo>
                    <a:cubicBezTo>
                      <a:pt x="49" y="0"/>
                      <a:pt x="22" y="25"/>
                      <a:pt x="22" y="55"/>
                    </a:cubicBezTo>
                    <a:cubicBezTo>
                      <a:pt x="22" y="64"/>
                      <a:pt x="24" y="72"/>
                      <a:pt x="28" y="80"/>
                    </a:cubicBezTo>
                    <a:cubicBezTo>
                      <a:pt x="11" y="94"/>
                      <a:pt x="0" y="114"/>
                      <a:pt x="0" y="137"/>
                    </a:cubicBezTo>
                    <a:cubicBezTo>
                      <a:pt x="0" y="163"/>
                      <a:pt x="14" y="187"/>
                      <a:pt x="36" y="20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5">
                <a:extLst>
                  <a:ext uri="{FF2B5EF4-FFF2-40B4-BE49-F238E27FC236}">
                    <a16:creationId xmlns:a16="http://schemas.microsoft.com/office/drawing/2014/main" id="{4ABB8922-35DC-4C94-9CEB-3EE1E5A6B770}"/>
                  </a:ext>
                </a:extLst>
              </p:cNvPr>
              <p:cNvSpPr>
                <a:spLocks noChangeShapeType="1"/>
              </p:cNvSpPr>
              <p:nvPr/>
            </p:nvSpPr>
            <p:spPr bwMode="auto">
              <a:xfrm>
                <a:off x="7432675" y="3348040"/>
                <a:ext cx="0" cy="360363"/>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6">
                <a:extLst>
                  <a:ext uri="{FF2B5EF4-FFF2-40B4-BE49-F238E27FC236}">
                    <a16:creationId xmlns:a16="http://schemas.microsoft.com/office/drawing/2014/main" id="{276EF490-96BC-423A-9E0B-8D48D455D039}"/>
                  </a:ext>
                </a:extLst>
              </p:cNvPr>
              <p:cNvSpPr>
                <a:spLocks noChangeShapeType="1"/>
              </p:cNvSpPr>
              <p:nvPr/>
            </p:nvSpPr>
            <p:spPr bwMode="auto">
              <a:xfrm>
                <a:off x="7383463" y="3716340"/>
                <a:ext cx="100013"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17">
                <a:extLst>
                  <a:ext uri="{FF2B5EF4-FFF2-40B4-BE49-F238E27FC236}">
                    <a16:creationId xmlns:a16="http://schemas.microsoft.com/office/drawing/2014/main" id="{7E6FAA9E-8444-44AD-AEB9-1B08720FC8D1}"/>
                  </a:ext>
                </a:extLst>
              </p:cNvPr>
              <p:cNvSpPr>
                <a:spLocks noChangeShapeType="1"/>
              </p:cNvSpPr>
              <p:nvPr/>
            </p:nvSpPr>
            <p:spPr bwMode="auto">
              <a:xfrm flipH="1" flipV="1">
                <a:off x="7359650" y="3432178"/>
                <a:ext cx="66675" cy="53975"/>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18">
                <a:extLst>
                  <a:ext uri="{FF2B5EF4-FFF2-40B4-BE49-F238E27FC236}">
                    <a16:creationId xmlns:a16="http://schemas.microsoft.com/office/drawing/2014/main" id="{379248B8-7D38-4DB0-94E9-A09E61E5EA40}"/>
                  </a:ext>
                </a:extLst>
              </p:cNvPr>
              <p:cNvSpPr>
                <a:spLocks noChangeShapeType="1"/>
              </p:cNvSpPr>
              <p:nvPr/>
            </p:nvSpPr>
            <p:spPr bwMode="auto">
              <a:xfrm flipV="1">
                <a:off x="7494588" y="3409953"/>
                <a:ext cx="38100" cy="28575"/>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0" name="TextBox 39">
              <a:extLst>
                <a:ext uri="{FF2B5EF4-FFF2-40B4-BE49-F238E27FC236}">
                  <a16:creationId xmlns:a16="http://schemas.microsoft.com/office/drawing/2014/main" id="{22F7B047-7151-49EE-BCEE-7CB34B9F4FD1}"/>
                </a:ext>
              </a:extLst>
            </p:cNvPr>
            <p:cNvSpPr txBox="1"/>
            <p:nvPr/>
          </p:nvSpPr>
          <p:spPr>
            <a:xfrm>
              <a:off x="8747978" y="3044436"/>
              <a:ext cx="2143931" cy="240144"/>
            </a:xfrm>
            <a:prstGeom prst="rect">
              <a:avLst/>
            </a:prstGeom>
            <a:noFill/>
          </p:spPr>
          <p:txBody>
            <a:bodyPr wrap="square" lIns="0" tIns="0" rIns="0" bIns="0" rtlCol="0" anchor="t" anchorCtr="0">
              <a:noAutofit/>
            </a:bodyPr>
            <a:lstStyle/>
            <a:p>
              <a:r>
                <a:rPr lang="en-US" sz="1600" b="1" dirty="0">
                  <a:solidFill>
                    <a:schemeClr val="bg1"/>
                  </a:solidFill>
                </a:rPr>
                <a:t>ICT</a:t>
              </a:r>
              <a:endParaRPr lang="en-US" sz="1600" dirty="0">
                <a:solidFill>
                  <a:schemeClr val="bg1"/>
                </a:solidFill>
              </a:endParaRPr>
            </a:p>
          </p:txBody>
        </p:sp>
        <p:sp>
          <p:nvSpPr>
            <p:cNvPr id="41" name="TextBox 40">
              <a:extLst>
                <a:ext uri="{FF2B5EF4-FFF2-40B4-BE49-F238E27FC236}">
                  <a16:creationId xmlns:a16="http://schemas.microsoft.com/office/drawing/2014/main" id="{A510854A-BB9D-4CE1-BC6F-5CDDDD474679}"/>
                </a:ext>
              </a:extLst>
            </p:cNvPr>
            <p:cNvSpPr txBox="1"/>
            <p:nvPr/>
          </p:nvSpPr>
          <p:spPr>
            <a:xfrm>
              <a:off x="8747978" y="3369800"/>
              <a:ext cx="2945784" cy="1256515"/>
            </a:xfrm>
            <a:prstGeom prst="rect">
              <a:avLst/>
            </a:prstGeom>
            <a:noFill/>
          </p:spPr>
          <p:txBody>
            <a:bodyPr wrap="square" lIns="0" tIns="0" rIns="0" bIns="0" rtlCol="0" anchor="t" anchorCtr="0">
              <a:noAutofit/>
            </a:bodyPr>
            <a:lstStyle/>
            <a:p>
              <a:pPr marL="285750" indent="-285750">
                <a:buFont typeface="Aino" panose="02000603040504020204" pitchFamily="50" charset="0"/>
                <a:buChar char="+"/>
              </a:pPr>
              <a:r>
                <a:rPr lang="en-US" sz="1400" dirty="0">
                  <a:solidFill>
                    <a:schemeClr val="bg1"/>
                  </a:solidFill>
                </a:rPr>
                <a:t>materials science and industry</a:t>
              </a:r>
            </a:p>
            <a:p>
              <a:pPr marL="285750" indent="-285750">
                <a:buFont typeface="Aino" panose="02000603040504020204" pitchFamily="50" charset="0"/>
                <a:buChar char="+"/>
              </a:pPr>
              <a:r>
                <a:rPr lang="en-US" sz="1400" dirty="0">
                  <a:solidFill>
                    <a:schemeClr val="bg1"/>
                  </a:solidFill>
                </a:rPr>
                <a:t>innovative construction</a:t>
              </a:r>
            </a:p>
            <a:p>
              <a:pPr marL="285750" indent="-285750">
                <a:buFont typeface="Aino" panose="02000603040504020204" pitchFamily="50" charset="0"/>
                <a:buChar char="+"/>
              </a:pPr>
              <a:r>
                <a:rPr lang="en-US" sz="1400" dirty="0">
                  <a:solidFill>
                    <a:schemeClr val="bg1"/>
                  </a:solidFill>
                </a:rPr>
                <a:t>healthy and functional food</a:t>
              </a:r>
            </a:p>
            <a:p>
              <a:pPr marL="285750" indent="-285750">
                <a:buFont typeface="Aino" panose="02000603040504020204" pitchFamily="50" charset="0"/>
                <a:buChar char="+"/>
              </a:pPr>
              <a:r>
                <a:rPr lang="en-US" sz="1400" dirty="0">
                  <a:solidFill>
                    <a:schemeClr val="bg1"/>
                  </a:solidFill>
                </a:rPr>
                <a:t>chemical industry</a:t>
              </a:r>
            </a:p>
          </p:txBody>
        </p:sp>
      </p:grpSp>
    </p:spTree>
    <p:extLst>
      <p:ext uri="{BB962C8B-B14F-4D97-AF65-F5344CB8AC3E}">
        <p14:creationId xmlns:p14="http://schemas.microsoft.com/office/powerpoint/2010/main" val="1372591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anim calcmode="lin" valueType="num">
                                      <p:cBhvr>
                                        <p:cTn id="14" dur="500" fill="hold"/>
                                        <p:tgtEl>
                                          <p:spTgt spid="53"/>
                                        </p:tgtEl>
                                        <p:attrNameLst>
                                          <p:attrName>ppt_x</p:attrName>
                                        </p:attrNameLst>
                                      </p:cBhvr>
                                      <p:tavLst>
                                        <p:tav tm="0">
                                          <p:val>
                                            <p:strVal val="#ppt_x"/>
                                          </p:val>
                                        </p:tav>
                                        <p:tav tm="100000">
                                          <p:val>
                                            <p:strVal val="#ppt_x"/>
                                          </p:val>
                                        </p:tav>
                                      </p:tavLst>
                                    </p:anim>
                                    <p:anim calcmode="lin" valueType="num">
                                      <p:cBhvr>
                                        <p:cTn id="15" dur="500" fill="hold"/>
                                        <p:tgtEl>
                                          <p:spTgt spid="5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anim calcmode="lin" valueType="num">
                                      <p:cBhvr>
                                        <p:cTn id="20" dur="500" fill="hold"/>
                                        <p:tgtEl>
                                          <p:spTgt spid="54"/>
                                        </p:tgtEl>
                                        <p:attrNameLst>
                                          <p:attrName>ppt_x</p:attrName>
                                        </p:attrNameLst>
                                      </p:cBhvr>
                                      <p:tavLst>
                                        <p:tav tm="0">
                                          <p:val>
                                            <p:strVal val="#ppt_x"/>
                                          </p:val>
                                        </p:tav>
                                        <p:tav tm="100000">
                                          <p:val>
                                            <p:strVal val="#ppt_x"/>
                                          </p:val>
                                        </p:tav>
                                      </p:tavLst>
                                    </p:anim>
                                    <p:anim calcmode="lin" valueType="num">
                                      <p:cBhvr>
                                        <p:cTn id="21" dur="5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 name="object 110"/>
          <p:cNvSpPr txBox="1">
            <a:spLocks noGrp="1"/>
          </p:cNvSpPr>
          <p:nvPr>
            <p:ph type="title"/>
          </p:nvPr>
        </p:nvSpPr>
        <p:spPr>
          <a:xfrm>
            <a:off x="623888" y="657225"/>
            <a:ext cx="6119812" cy="1546270"/>
          </a:xfrm>
          <a:prstGeom prst="rect">
            <a:avLst/>
          </a:prstGeom>
        </p:spPr>
        <p:txBody>
          <a:bodyPr vert="horz" wrap="square" lIns="0" tIns="7316" rIns="0" bIns="0" rtlCol="0" anchor="t">
            <a:spAutoFit/>
          </a:bodyPr>
          <a:lstStyle/>
          <a:p>
            <a:pPr marL="7701" marR="3081">
              <a:spcBef>
                <a:spcPts val="58"/>
              </a:spcBef>
            </a:pPr>
            <a:r>
              <a:rPr spc="-121" dirty="0"/>
              <a:t>we </a:t>
            </a:r>
            <a:r>
              <a:rPr spc="-139" dirty="0"/>
              <a:t>are </a:t>
            </a:r>
            <a:r>
              <a:rPr spc="-3" dirty="0"/>
              <a:t>a </a:t>
            </a:r>
            <a:r>
              <a:rPr spc="-188" dirty="0"/>
              <a:t>digital</a:t>
            </a:r>
            <a:r>
              <a:rPr spc="-45" dirty="0"/>
              <a:t> </a:t>
            </a:r>
            <a:r>
              <a:rPr spc="-133" dirty="0"/>
              <a:t>society</a:t>
            </a:r>
          </a:p>
        </p:txBody>
      </p:sp>
      <p:sp>
        <p:nvSpPr>
          <p:cNvPr id="114" name="Teksti kohatäide 113">
            <a:extLst>
              <a:ext uri="{FF2B5EF4-FFF2-40B4-BE49-F238E27FC236}">
                <a16:creationId xmlns:a16="http://schemas.microsoft.com/office/drawing/2014/main" id="{C333D4A8-1C1B-4A2E-B8D3-FFBAE9154766}"/>
              </a:ext>
            </a:extLst>
          </p:cNvPr>
          <p:cNvSpPr>
            <a:spLocks noGrp="1"/>
          </p:cNvSpPr>
          <p:nvPr>
            <p:ph type="body" sz="quarter" idx="10"/>
          </p:nvPr>
        </p:nvSpPr>
        <p:spPr/>
        <p:txBody>
          <a:bodyPr/>
          <a:lstStyle/>
          <a:p>
            <a:endParaRPr lang="en-US" dirty="0"/>
          </a:p>
          <a:p>
            <a:r>
              <a:rPr lang="en-US" dirty="0"/>
              <a:t>99% state services are online</a:t>
            </a:r>
          </a:p>
          <a:p>
            <a:r>
              <a:rPr lang="en-US" dirty="0"/>
              <a:t>digital signature saves 5 days a year</a:t>
            </a:r>
          </a:p>
          <a:p>
            <a:r>
              <a:rPr lang="en-US" dirty="0"/>
              <a:t>e-Residency</a:t>
            </a:r>
          </a:p>
        </p:txBody>
      </p:sp>
      <p:grpSp>
        <p:nvGrpSpPr>
          <p:cNvPr id="118" name="Group 17">
            <a:extLst>
              <a:ext uri="{FF2B5EF4-FFF2-40B4-BE49-F238E27FC236}">
                <a16:creationId xmlns:a16="http://schemas.microsoft.com/office/drawing/2014/main" id="{F72A47C1-EC83-46B3-8848-861E5A812BC2}"/>
              </a:ext>
            </a:extLst>
          </p:cNvPr>
          <p:cNvGrpSpPr/>
          <p:nvPr/>
        </p:nvGrpSpPr>
        <p:grpSpPr>
          <a:xfrm>
            <a:off x="6816080" y="1071004"/>
            <a:ext cx="4248472" cy="5218251"/>
            <a:chOff x="6816080" y="1071004"/>
            <a:chExt cx="4248472" cy="5218251"/>
          </a:xfrm>
        </p:grpSpPr>
        <p:pic>
          <p:nvPicPr>
            <p:cNvPr id="119" name="Graphic 9">
              <a:extLst>
                <a:ext uri="{FF2B5EF4-FFF2-40B4-BE49-F238E27FC236}">
                  <a16:creationId xmlns:a16="http://schemas.microsoft.com/office/drawing/2014/main" id="{55796334-CA44-4FE8-9BFB-34C3301E3B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6080" y="1071004"/>
              <a:ext cx="4248472" cy="4859190"/>
            </a:xfrm>
            <a:prstGeom prst="rect">
              <a:avLst/>
            </a:prstGeom>
          </p:spPr>
        </p:pic>
        <p:sp>
          <p:nvSpPr>
            <p:cNvPr id="120" name="TextBox 119">
              <a:extLst>
                <a:ext uri="{FF2B5EF4-FFF2-40B4-BE49-F238E27FC236}">
                  <a16:creationId xmlns:a16="http://schemas.microsoft.com/office/drawing/2014/main" id="{48D045EA-A7AC-46EF-A69A-5A3D595F9664}"/>
                </a:ext>
              </a:extLst>
            </p:cNvPr>
            <p:cNvSpPr txBox="1"/>
            <p:nvPr/>
          </p:nvSpPr>
          <p:spPr>
            <a:xfrm>
              <a:off x="6816080" y="6073811"/>
              <a:ext cx="4248472" cy="215444"/>
            </a:xfrm>
            <a:prstGeom prst="rect">
              <a:avLst/>
            </a:prstGeom>
            <a:noFill/>
          </p:spPr>
          <p:txBody>
            <a:bodyPr wrap="square" lIns="0" tIns="0" rIns="0" bIns="0" rtlCol="0">
              <a:spAutoFit/>
            </a:bodyPr>
            <a:lstStyle/>
            <a:p>
              <a:pPr algn="ctr"/>
              <a:r>
                <a:rPr lang="en-GB" sz="1400">
                  <a:solidFill>
                    <a:srgbClr val="C4BEC5"/>
                  </a:solidFill>
                </a:rPr>
                <a:t>A stack of paper saved each month</a:t>
              </a:r>
            </a:p>
          </p:txBody>
        </p:sp>
      </p:grpSp>
      <p:sp>
        <p:nvSpPr>
          <p:cNvPr id="121" name="TextBox 120">
            <a:extLst>
              <a:ext uri="{FF2B5EF4-FFF2-40B4-BE49-F238E27FC236}">
                <a16:creationId xmlns:a16="http://schemas.microsoft.com/office/drawing/2014/main" id="{E31EF445-A429-4D13-BBDC-77A68E87FBE7}"/>
              </a:ext>
            </a:extLst>
          </p:cNvPr>
          <p:cNvSpPr txBox="1"/>
          <p:nvPr/>
        </p:nvSpPr>
        <p:spPr>
          <a:xfrm>
            <a:off x="8296507" y="3213556"/>
            <a:ext cx="892096" cy="461665"/>
          </a:xfrm>
          <a:prstGeom prst="rect">
            <a:avLst/>
          </a:prstGeom>
          <a:noFill/>
        </p:spPr>
        <p:txBody>
          <a:bodyPr wrap="square" lIns="0" tIns="0" rIns="0" bIns="0" rtlCol="0">
            <a:spAutoFit/>
          </a:bodyPr>
          <a:lstStyle/>
          <a:p>
            <a:r>
              <a:rPr lang="en-GB" sz="1600">
                <a:solidFill>
                  <a:srgbClr val="C4BEC5"/>
                </a:solidFill>
              </a:rPr>
              <a:t>300</a:t>
            </a:r>
          </a:p>
          <a:p>
            <a:r>
              <a:rPr lang="en-GB" sz="1400">
                <a:solidFill>
                  <a:srgbClr val="C4BEC5"/>
                </a:solidFill>
              </a:rPr>
              <a:t>meters</a:t>
            </a:r>
          </a:p>
        </p:txBody>
      </p:sp>
      <p:grpSp>
        <p:nvGrpSpPr>
          <p:cNvPr id="122" name="Group 30">
            <a:extLst>
              <a:ext uri="{FF2B5EF4-FFF2-40B4-BE49-F238E27FC236}">
                <a16:creationId xmlns:a16="http://schemas.microsoft.com/office/drawing/2014/main" id="{407F5C49-EC48-4BCB-9535-99F54E047DEE}"/>
              </a:ext>
            </a:extLst>
          </p:cNvPr>
          <p:cNvGrpSpPr/>
          <p:nvPr/>
        </p:nvGrpSpPr>
        <p:grpSpPr>
          <a:xfrm>
            <a:off x="6816080" y="658801"/>
            <a:ext cx="4248472" cy="5032512"/>
            <a:chOff x="6816080" y="658801"/>
            <a:chExt cx="4248472" cy="5032512"/>
          </a:xfrm>
        </p:grpSpPr>
        <p:grpSp>
          <p:nvGrpSpPr>
            <p:cNvPr id="123" name="Group 16">
              <a:extLst>
                <a:ext uri="{FF2B5EF4-FFF2-40B4-BE49-F238E27FC236}">
                  <a16:creationId xmlns:a16="http://schemas.microsoft.com/office/drawing/2014/main" id="{7C5ECD86-D1E9-41CB-97D1-02A0CE43BC83}"/>
                </a:ext>
              </a:extLst>
            </p:cNvPr>
            <p:cNvGrpSpPr/>
            <p:nvPr/>
          </p:nvGrpSpPr>
          <p:grpSpPr>
            <a:xfrm>
              <a:off x="7978775" y="1024877"/>
              <a:ext cx="251861" cy="4666436"/>
              <a:chOff x="7978775" y="1024877"/>
              <a:chExt cx="251861" cy="4666436"/>
            </a:xfrm>
          </p:grpSpPr>
          <p:sp>
            <p:nvSpPr>
              <p:cNvPr id="125" name="Rectangle 15">
                <a:extLst>
                  <a:ext uri="{FF2B5EF4-FFF2-40B4-BE49-F238E27FC236}">
                    <a16:creationId xmlns:a16="http://schemas.microsoft.com/office/drawing/2014/main" id="{96696E69-2F1E-4608-8263-756467FEA1CC}"/>
                  </a:ext>
                </a:extLst>
              </p:cNvPr>
              <p:cNvSpPr/>
              <p:nvPr/>
            </p:nvSpPr>
            <p:spPr>
              <a:xfrm>
                <a:off x="7978776" y="1024877"/>
                <a:ext cx="251860" cy="4620309"/>
              </a:xfrm>
              <a:custGeom>
                <a:avLst/>
                <a:gdLst>
                  <a:gd name="connsiteX0" fmla="*/ 0 w 223838"/>
                  <a:gd name="connsiteY0" fmla="*/ 0 h 352425"/>
                  <a:gd name="connsiteX1" fmla="*/ 223838 w 223838"/>
                  <a:gd name="connsiteY1" fmla="*/ 0 h 352425"/>
                  <a:gd name="connsiteX2" fmla="*/ 223838 w 223838"/>
                  <a:gd name="connsiteY2" fmla="*/ 352425 h 352425"/>
                  <a:gd name="connsiteX3" fmla="*/ 0 w 223838"/>
                  <a:gd name="connsiteY3" fmla="*/ 352425 h 352425"/>
                  <a:gd name="connsiteX4" fmla="*/ 0 w 223838"/>
                  <a:gd name="connsiteY4" fmla="*/ 0 h 352425"/>
                  <a:gd name="connsiteX0" fmla="*/ 0 w 223838"/>
                  <a:gd name="connsiteY0" fmla="*/ 0 h 352425"/>
                  <a:gd name="connsiteX1" fmla="*/ 223838 w 223838"/>
                  <a:gd name="connsiteY1" fmla="*/ 0 h 352425"/>
                  <a:gd name="connsiteX2" fmla="*/ 223838 w 223838"/>
                  <a:gd name="connsiteY2" fmla="*/ 352425 h 352425"/>
                  <a:gd name="connsiteX3" fmla="*/ 117475 w 223838"/>
                  <a:gd name="connsiteY3" fmla="*/ 352425 h 352425"/>
                  <a:gd name="connsiteX4" fmla="*/ 0 w 223838"/>
                  <a:gd name="connsiteY4" fmla="*/ 352425 h 352425"/>
                  <a:gd name="connsiteX5" fmla="*/ 0 w 223838"/>
                  <a:gd name="connsiteY5" fmla="*/ 0 h 352425"/>
                  <a:gd name="connsiteX0" fmla="*/ 0 w 223838"/>
                  <a:gd name="connsiteY0" fmla="*/ 0 h 352425"/>
                  <a:gd name="connsiteX1" fmla="*/ 223838 w 223838"/>
                  <a:gd name="connsiteY1" fmla="*/ 0 h 352425"/>
                  <a:gd name="connsiteX2" fmla="*/ 223838 w 223838"/>
                  <a:gd name="connsiteY2" fmla="*/ 352425 h 352425"/>
                  <a:gd name="connsiteX3" fmla="*/ 115094 w 223838"/>
                  <a:gd name="connsiteY3" fmla="*/ 271463 h 352425"/>
                  <a:gd name="connsiteX4" fmla="*/ 0 w 223838"/>
                  <a:gd name="connsiteY4" fmla="*/ 352425 h 352425"/>
                  <a:gd name="connsiteX5" fmla="*/ 0 w 223838"/>
                  <a:gd name="connsiteY5" fmla="*/ 0 h 352425"/>
                  <a:gd name="connsiteX0" fmla="*/ 0 w 223838"/>
                  <a:gd name="connsiteY0" fmla="*/ 0 h 352425"/>
                  <a:gd name="connsiteX1" fmla="*/ 223838 w 223838"/>
                  <a:gd name="connsiteY1" fmla="*/ 0 h 352425"/>
                  <a:gd name="connsiteX2" fmla="*/ 223838 w 223838"/>
                  <a:gd name="connsiteY2" fmla="*/ 352425 h 352425"/>
                  <a:gd name="connsiteX3" fmla="*/ 110861 w 223838"/>
                  <a:gd name="connsiteY3" fmla="*/ 235745 h 352425"/>
                  <a:gd name="connsiteX4" fmla="*/ 0 w 223838"/>
                  <a:gd name="connsiteY4" fmla="*/ 352425 h 352425"/>
                  <a:gd name="connsiteX5" fmla="*/ 0 w 223838"/>
                  <a:gd name="connsiteY5" fmla="*/ 0 h 352425"/>
                  <a:gd name="connsiteX0" fmla="*/ 0 w 223838"/>
                  <a:gd name="connsiteY0" fmla="*/ 0 h 352425"/>
                  <a:gd name="connsiteX1" fmla="*/ 223838 w 223838"/>
                  <a:gd name="connsiteY1" fmla="*/ 0 h 352425"/>
                  <a:gd name="connsiteX2" fmla="*/ 223838 w 223838"/>
                  <a:gd name="connsiteY2" fmla="*/ 352425 h 352425"/>
                  <a:gd name="connsiteX3" fmla="*/ 91040 w 223838"/>
                  <a:gd name="connsiteY3" fmla="*/ 342068 h 352425"/>
                  <a:gd name="connsiteX4" fmla="*/ 0 w 223838"/>
                  <a:gd name="connsiteY4" fmla="*/ 352425 h 352425"/>
                  <a:gd name="connsiteX5" fmla="*/ 0 w 223838"/>
                  <a:gd name="connsiteY5" fmla="*/ 0 h 352425"/>
                  <a:gd name="connsiteX0" fmla="*/ 0 w 223838"/>
                  <a:gd name="connsiteY0" fmla="*/ 0 h 352425"/>
                  <a:gd name="connsiteX1" fmla="*/ 223838 w 223838"/>
                  <a:gd name="connsiteY1" fmla="*/ 0 h 352425"/>
                  <a:gd name="connsiteX2" fmla="*/ 223838 w 223838"/>
                  <a:gd name="connsiteY2" fmla="*/ 352425 h 352425"/>
                  <a:gd name="connsiteX3" fmla="*/ 0 w 223838"/>
                  <a:gd name="connsiteY3" fmla="*/ 352425 h 352425"/>
                  <a:gd name="connsiteX4" fmla="*/ 0 w 223838"/>
                  <a:gd name="connsiteY4" fmla="*/ 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38" h="352425">
                    <a:moveTo>
                      <a:pt x="0" y="0"/>
                    </a:moveTo>
                    <a:lnTo>
                      <a:pt x="223838" y="0"/>
                    </a:lnTo>
                    <a:lnTo>
                      <a:pt x="223838" y="352425"/>
                    </a:lnTo>
                    <a:lnTo>
                      <a:pt x="0" y="352425"/>
                    </a:lnTo>
                    <a:lnTo>
                      <a:pt x="0" y="0"/>
                    </a:lnTo>
                    <a:close/>
                  </a:path>
                </a:pathLst>
              </a:custGeom>
              <a:solidFill>
                <a:srgbClr val="000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6" name="Graphic 14">
                <a:extLst>
                  <a:ext uri="{FF2B5EF4-FFF2-40B4-BE49-F238E27FC236}">
                    <a16:creationId xmlns:a16="http://schemas.microsoft.com/office/drawing/2014/main" id="{C5D9740B-B790-4642-B9D4-6E28108563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78775" y="5545499"/>
                <a:ext cx="251861" cy="145814"/>
              </a:xfrm>
              <a:prstGeom prst="rect">
                <a:avLst/>
              </a:prstGeom>
            </p:spPr>
          </p:pic>
        </p:grpSp>
        <p:sp>
          <p:nvSpPr>
            <p:cNvPr id="124" name="Rectangle 15">
              <a:extLst>
                <a:ext uri="{FF2B5EF4-FFF2-40B4-BE49-F238E27FC236}">
                  <a16:creationId xmlns:a16="http://schemas.microsoft.com/office/drawing/2014/main" id="{AE836E71-FEE0-4B74-8E16-C38606BFF72F}"/>
                </a:ext>
              </a:extLst>
            </p:cNvPr>
            <p:cNvSpPr/>
            <p:nvPr/>
          </p:nvSpPr>
          <p:spPr>
            <a:xfrm rot="5400000">
              <a:off x="8852787" y="-1377906"/>
              <a:ext cx="175057" cy="4248472"/>
            </a:xfrm>
            <a:custGeom>
              <a:avLst/>
              <a:gdLst>
                <a:gd name="connsiteX0" fmla="*/ 0 w 223838"/>
                <a:gd name="connsiteY0" fmla="*/ 0 h 352425"/>
                <a:gd name="connsiteX1" fmla="*/ 223838 w 223838"/>
                <a:gd name="connsiteY1" fmla="*/ 0 h 352425"/>
                <a:gd name="connsiteX2" fmla="*/ 223838 w 223838"/>
                <a:gd name="connsiteY2" fmla="*/ 352425 h 352425"/>
                <a:gd name="connsiteX3" fmla="*/ 0 w 223838"/>
                <a:gd name="connsiteY3" fmla="*/ 352425 h 352425"/>
                <a:gd name="connsiteX4" fmla="*/ 0 w 223838"/>
                <a:gd name="connsiteY4" fmla="*/ 0 h 352425"/>
                <a:gd name="connsiteX0" fmla="*/ 0 w 223838"/>
                <a:gd name="connsiteY0" fmla="*/ 0 h 352425"/>
                <a:gd name="connsiteX1" fmla="*/ 223838 w 223838"/>
                <a:gd name="connsiteY1" fmla="*/ 0 h 352425"/>
                <a:gd name="connsiteX2" fmla="*/ 223838 w 223838"/>
                <a:gd name="connsiteY2" fmla="*/ 352425 h 352425"/>
                <a:gd name="connsiteX3" fmla="*/ 117475 w 223838"/>
                <a:gd name="connsiteY3" fmla="*/ 352425 h 352425"/>
                <a:gd name="connsiteX4" fmla="*/ 0 w 223838"/>
                <a:gd name="connsiteY4" fmla="*/ 352425 h 352425"/>
                <a:gd name="connsiteX5" fmla="*/ 0 w 223838"/>
                <a:gd name="connsiteY5" fmla="*/ 0 h 352425"/>
                <a:gd name="connsiteX0" fmla="*/ 0 w 223838"/>
                <a:gd name="connsiteY0" fmla="*/ 0 h 352425"/>
                <a:gd name="connsiteX1" fmla="*/ 223838 w 223838"/>
                <a:gd name="connsiteY1" fmla="*/ 0 h 352425"/>
                <a:gd name="connsiteX2" fmla="*/ 223838 w 223838"/>
                <a:gd name="connsiteY2" fmla="*/ 352425 h 352425"/>
                <a:gd name="connsiteX3" fmla="*/ 115094 w 223838"/>
                <a:gd name="connsiteY3" fmla="*/ 271463 h 352425"/>
                <a:gd name="connsiteX4" fmla="*/ 0 w 223838"/>
                <a:gd name="connsiteY4" fmla="*/ 352425 h 352425"/>
                <a:gd name="connsiteX5" fmla="*/ 0 w 223838"/>
                <a:gd name="connsiteY5" fmla="*/ 0 h 352425"/>
                <a:gd name="connsiteX0" fmla="*/ 0 w 223838"/>
                <a:gd name="connsiteY0" fmla="*/ 0 h 352425"/>
                <a:gd name="connsiteX1" fmla="*/ 223838 w 223838"/>
                <a:gd name="connsiteY1" fmla="*/ 0 h 352425"/>
                <a:gd name="connsiteX2" fmla="*/ 223838 w 223838"/>
                <a:gd name="connsiteY2" fmla="*/ 352425 h 352425"/>
                <a:gd name="connsiteX3" fmla="*/ 110861 w 223838"/>
                <a:gd name="connsiteY3" fmla="*/ 235745 h 352425"/>
                <a:gd name="connsiteX4" fmla="*/ 0 w 223838"/>
                <a:gd name="connsiteY4" fmla="*/ 352425 h 352425"/>
                <a:gd name="connsiteX5" fmla="*/ 0 w 223838"/>
                <a:gd name="connsiteY5" fmla="*/ 0 h 352425"/>
                <a:gd name="connsiteX0" fmla="*/ 0 w 223838"/>
                <a:gd name="connsiteY0" fmla="*/ 0 h 352425"/>
                <a:gd name="connsiteX1" fmla="*/ 223838 w 223838"/>
                <a:gd name="connsiteY1" fmla="*/ 0 h 352425"/>
                <a:gd name="connsiteX2" fmla="*/ 223838 w 223838"/>
                <a:gd name="connsiteY2" fmla="*/ 352425 h 352425"/>
                <a:gd name="connsiteX3" fmla="*/ 91040 w 223838"/>
                <a:gd name="connsiteY3" fmla="*/ 342068 h 352425"/>
                <a:gd name="connsiteX4" fmla="*/ 0 w 223838"/>
                <a:gd name="connsiteY4" fmla="*/ 352425 h 352425"/>
                <a:gd name="connsiteX5" fmla="*/ 0 w 223838"/>
                <a:gd name="connsiteY5" fmla="*/ 0 h 352425"/>
                <a:gd name="connsiteX0" fmla="*/ 0 w 223838"/>
                <a:gd name="connsiteY0" fmla="*/ 0 h 352425"/>
                <a:gd name="connsiteX1" fmla="*/ 223838 w 223838"/>
                <a:gd name="connsiteY1" fmla="*/ 0 h 352425"/>
                <a:gd name="connsiteX2" fmla="*/ 223838 w 223838"/>
                <a:gd name="connsiteY2" fmla="*/ 352425 h 352425"/>
                <a:gd name="connsiteX3" fmla="*/ 0 w 223838"/>
                <a:gd name="connsiteY3" fmla="*/ 352425 h 352425"/>
                <a:gd name="connsiteX4" fmla="*/ 0 w 223838"/>
                <a:gd name="connsiteY4" fmla="*/ 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38" h="352425">
                  <a:moveTo>
                    <a:pt x="0" y="0"/>
                  </a:moveTo>
                  <a:lnTo>
                    <a:pt x="223838" y="0"/>
                  </a:lnTo>
                  <a:lnTo>
                    <a:pt x="223838" y="352425"/>
                  </a:lnTo>
                  <a:lnTo>
                    <a:pt x="0" y="352425"/>
                  </a:lnTo>
                  <a:lnTo>
                    <a:pt x="0" y="0"/>
                  </a:lnTo>
                  <a:close/>
                </a:path>
              </a:pathLst>
            </a:custGeom>
            <a:solidFill>
              <a:srgbClr val="000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635055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500" fill="hold"/>
                                        <p:tgtEl>
                                          <p:spTgt spid="118"/>
                                        </p:tgtEl>
                                        <p:attrNameLst>
                                          <p:attrName>ppt_x</p:attrName>
                                        </p:attrNameLst>
                                      </p:cBhvr>
                                      <p:tavLst>
                                        <p:tav tm="0">
                                          <p:val>
                                            <p:strVal val="1+#ppt_w/2"/>
                                          </p:val>
                                        </p:tav>
                                        <p:tav tm="100000">
                                          <p:val>
                                            <p:strVal val="#ppt_x"/>
                                          </p:val>
                                        </p:tav>
                                      </p:tavLst>
                                    </p:anim>
                                    <p:anim calcmode="lin" valueType="num">
                                      <p:cBhvr additive="base">
                                        <p:cTn id="8" dur="500" fill="hold"/>
                                        <p:tgtEl>
                                          <p:spTgt spid="1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2"/>
                                        </p:tgtEl>
                                        <p:attrNameLst>
                                          <p:attrName>style.visibility</p:attrName>
                                        </p:attrNameLst>
                                      </p:cBhvr>
                                      <p:to>
                                        <p:strVal val="visible"/>
                                      </p:to>
                                    </p:set>
                                    <p:anim calcmode="lin" valueType="num">
                                      <p:cBhvr additive="base">
                                        <p:cTn id="11" dur="500" fill="hold"/>
                                        <p:tgtEl>
                                          <p:spTgt spid="122"/>
                                        </p:tgtEl>
                                        <p:attrNameLst>
                                          <p:attrName>ppt_x</p:attrName>
                                        </p:attrNameLst>
                                      </p:cBhvr>
                                      <p:tavLst>
                                        <p:tav tm="0">
                                          <p:val>
                                            <p:strVal val="1+#ppt_w/2"/>
                                          </p:val>
                                        </p:tav>
                                        <p:tav tm="100000">
                                          <p:val>
                                            <p:strVal val="#ppt_x"/>
                                          </p:val>
                                        </p:tav>
                                      </p:tavLst>
                                    </p:anim>
                                    <p:anim calcmode="lin" valueType="num">
                                      <p:cBhvr additive="base">
                                        <p:cTn id="12" dur="500" fill="hold"/>
                                        <p:tgtEl>
                                          <p:spTgt spid="12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path" presetSubtype="0" accel="50000" decel="50000" fill="hold" nodeType="afterEffect">
                                  <p:stCondLst>
                                    <p:cond delay="0"/>
                                  </p:stCondLst>
                                  <p:childTnLst>
                                    <p:animMotion origin="layout" path="M -3.33333E-6 -2.96296E-6 L -3.33333E-6 -0.64676 " pathEditMode="relative" rAng="0" ptsTypes="AA">
                                      <p:cBhvr>
                                        <p:cTn id="15" dur="2000" fill="hold"/>
                                        <p:tgtEl>
                                          <p:spTgt spid="122"/>
                                        </p:tgtEl>
                                        <p:attrNameLst>
                                          <p:attrName>ppt_x</p:attrName>
                                          <p:attrName>ppt_y</p:attrName>
                                        </p:attrNameLst>
                                      </p:cBhvr>
                                      <p:rCtr x="0" y="-32338"/>
                                    </p:animMotion>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21"/>
                                        </p:tgtEl>
                                        <p:attrNameLst>
                                          <p:attrName>style.visibility</p:attrName>
                                        </p:attrNameLst>
                                      </p:cBhvr>
                                      <p:to>
                                        <p:strVal val="visible"/>
                                      </p:to>
                                    </p:set>
                                    <p:animEffect transition="in" filter="fade">
                                      <p:cBhvr>
                                        <p:cTn id="19"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34091586413_1080p">
            <a:hlinkClick r:id="" action="ppaction://media"/>
            <a:extLst>
              <a:ext uri="{FF2B5EF4-FFF2-40B4-BE49-F238E27FC236}">
                <a16:creationId xmlns:a16="http://schemas.microsoft.com/office/drawing/2014/main" id="{D55A46D9-60B7-4EEA-9F03-1B60C8E76F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0219F4B6-930E-4D60-AAEB-042B5AE535CE}"/>
              </a:ext>
            </a:extLst>
          </p:cNvPr>
          <p:cNvSpPr/>
          <p:nvPr/>
        </p:nvSpPr>
        <p:spPr>
          <a:xfrm>
            <a:off x="-10681" y="0"/>
            <a:ext cx="12192000" cy="6858000"/>
          </a:xfrm>
          <a:prstGeom prst="rect">
            <a:avLst/>
          </a:prstGeom>
          <a:gradFill>
            <a:gsLst>
              <a:gs pos="100000">
                <a:srgbClr val="000000">
                  <a:alpha val="85000"/>
                </a:srgbClr>
              </a:gs>
              <a:gs pos="50000">
                <a:srgbClr val="000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p:cNvSpPr>
            <a:spLocks noGrp="1"/>
          </p:cNvSpPr>
          <p:nvPr>
            <p:ph type="title"/>
          </p:nvPr>
        </p:nvSpPr>
        <p:spPr/>
        <p:txBody>
          <a:bodyPr/>
          <a:lstStyle/>
          <a:p>
            <a:r>
              <a:rPr lang="en-US" sz="6500" dirty="0"/>
              <a:t>thank you</a:t>
            </a:r>
            <a:r>
              <a:rPr lang="et-EE" sz="6500" dirty="0"/>
              <a:t>!</a:t>
            </a:r>
            <a:endParaRPr lang="en-GB" sz="6500" dirty="0"/>
          </a:p>
        </p:txBody>
      </p:sp>
      <p:sp>
        <p:nvSpPr>
          <p:cNvPr id="10" name="Text Placeholder 9"/>
          <p:cNvSpPr>
            <a:spLocks noGrp="1"/>
          </p:cNvSpPr>
          <p:nvPr>
            <p:ph type="body" sz="quarter" idx="12"/>
          </p:nvPr>
        </p:nvSpPr>
        <p:spPr/>
        <p:txBody>
          <a:bodyPr/>
          <a:lstStyle/>
          <a:p>
            <a:r>
              <a:rPr lang="en-GB" dirty="0"/>
              <a:t>© </a:t>
            </a:r>
            <a:r>
              <a:rPr lang="et-EE" dirty="0"/>
              <a:t>Virgo Haan</a:t>
            </a:r>
            <a:endParaRPr lang="en-GB" dirty="0"/>
          </a:p>
        </p:txBody>
      </p:sp>
    </p:spTree>
    <p:extLst>
      <p:ext uri="{BB962C8B-B14F-4D97-AF65-F5344CB8AC3E}">
        <p14:creationId xmlns:p14="http://schemas.microsoft.com/office/powerpoint/2010/main" val="1828589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888" y="657225"/>
            <a:ext cx="10684192" cy="971550"/>
          </a:xfrm>
        </p:spPr>
        <p:txBody>
          <a:bodyPr/>
          <a:lstStyle/>
          <a:p>
            <a:r>
              <a:rPr lang="en-US" dirty="0" err="1"/>
              <a:t>i</a:t>
            </a:r>
            <a:r>
              <a:rPr lang="et-EE" dirty="0" err="1"/>
              <a:t>nformation</a:t>
            </a:r>
            <a:r>
              <a:rPr lang="et-EE" dirty="0"/>
              <a:t> </a:t>
            </a:r>
            <a:r>
              <a:rPr lang="et-EE" dirty="0" err="1"/>
              <a:t>society</a:t>
            </a:r>
            <a:r>
              <a:rPr lang="et-EE" dirty="0"/>
              <a:t> </a:t>
            </a:r>
            <a:r>
              <a:rPr lang="et-EE" dirty="0" err="1"/>
              <a:t>indicators</a:t>
            </a:r>
            <a:endParaRPr lang="et-EE" dirty="0"/>
          </a:p>
        </p:txBody>
      </p:sp>
      <p:grpSp>
        <p:nvGrpSpPr>
          <p:cNvPr id="144" name="Rühm 143">
            <a:extLst>
              <a:ext uri="{FF2B5EF4-FFF2-40B4-BE49-F238E27FC236}">
                <a16:creationId xmlns:a16="http://schemas.microsoft.com/office/drawing/2014/main" id="{95A995BA-5DE9-4151-BFEC-CE77A6EFE643}"/>
              </a:ext>
            </a:extLst>
          </p:cNvPr>
          <p:cNvGrpSpPr/>
          <p:nvPr/>
        </p:nvGrpSpPr>
        <p:grpSpPr>
          <a:xfrm>
            <a:off x="1071165" y="2240038"/>
            <a:ext cx="2789945" cy="1648456"/>
            <a:chOff x="1070812" y="2479794"/>
            <a:chExt cx="2790141" cy="1648572"/>
          </a:xfrm>
        </p:grpSpPr>
        <p:grpSp>
          <p:nvGrpSpPr>
            <p:cNvPr id="69" name="Group 4">
              <a:extLst>
                <a:ext uri="{FF2B5EF4-FFF2-40B4-BE49-F238E27FC236}">
                  <a16:creationId xmlns:a16="http://schemas.microsoft.com/office/drawing/2014/main" id="{B7721023-7D86-4FF7-A1A6-80FB80749C0F}"/>
                </a:ext>
              </a:extLst>
            </p:cNvPr>
            <p:cNvGrpSpPr>
              <a:grpSpLocks noChangeAspect="1"/>
            </p:cNvGrpSpPr>
            <p:nvPr/>
          </p:nvGrpSpPr>
          <p:grpSpPr bwMode="auto">
            <a:xfrm>
              <a:off x="1985601" y="2479794"/>
              <a:ext cx="960564" cy="922813"/>
              <a:chOff x="3660" y="1654"/>
              <a:chExt cx="687" cy="660"/>
            </a:xfrm>
          </p:grpSpPr>
          <p:sp>
            <p:nvSpPr>
              <p:cNvPr id="71" name="Freeform 5">
                <a:extLst>
                  <a:ext uri="{FF2B5EF4-FFF2-40B4-BE49-F238E27FC236}">
                    <a16:creationId xmlns:a16="http://schemas.microsoft.com/office/drawing/2014/main" id="{A00AA703-A742-4053-B4DD-57479E9EAF48}"/>
                  </a:ext>
                </a:extLst>
              </p:cNvPr>
              <p:cNvSpPr>
                <a:spLocks/>
              </p:cNvSpPr>
              <p:nvPr/>
            </p:nvSpPr>
            <p:spPr bwMode="auto">
              <a:xfrm>
                <a:off x="3660" y="1654"/>
                <a:ext cx="687" cy="660"/>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72" name="Freeform 6">
                <a:extLst>
                  <a:ext uri="{FF2B5EF4-FFF2-40B4-BE49-F238E27FC236}">
                    <a16:creationId xmlns:a16="http://schemas.microsoft.com/office/drawing/2014/main" id="{46B09848-9364-466B-B101-61855067727D}"/>
                  </a:ext>
                </a:extLst>
              </p:cNvPr>
              <p:cNvSpPr>
                <a:spLocks/>
              </p:cNvSpPr>
              <p:nvPr/>
            </p:nvSpPr>
            <p:spPr bwMode="auto">
              <a:xfrm>
                <a:off x="3968" y="2103"/>
                <a:ext cx="57" cy="71"/>
              </a:xfrm>
              <a:custGeom>
                <a:avLst/>
                <a:gdLst>
                  <a:gd name="T0" fmla="*/ 21 w 21"/>
                  <a:gd name="T1" fmla="*/ 21 h 26"/>
                  <a:gd name="T2" fmla="*/ 5 w 21"/>
                  <a:gd name="T3" fmla="*/ 21 h 26"/>
                  <a:gd name="T4" fmla="*/ 5 w 21"/>
                  <a:gd name="T5" fmla="*/ 5 h 26"/>
                  <a:gd name="T6" fmla="*/ 21 w 21"/>
                  <a:gd name="T7" fmla="*/ 5 h 26"/>
                  <a:gd name="T8" fmla="*/ 21 w 21"/>
                  <a:gd name="T9" fmla="*/ 5 h 26"/>
                </a:gdLst>
                <a:ahLst/>
                <a:cxnLst>
                  <a:cxn ang="0">
                    <a:pos x="T0" y="T1"/>
                  </a:cxn>
                  <a:cxn ang="0">
                    <a:pos x="T2" y="T3"/>
                  </a:cxn>
                  <a:cxn ang="0">
                    <a:pos x="T4" y="T5"/>
                  </a:cxn>
                  <a:cxn ang="0">
                    <a:pos x="T6" y="T7"/>
                  </a:cxn>
                  <a:cxn ang="0">
                    <a:pos x="T8" y="T9"/>
                  </a:cxn>
                </a:cxnLst>
                <a:rect l="0" t="0" r="r" b="b"/>
                <a:pathLst>
                  <a:path w="21" h="26">
                    <a:moveTo>
                      <a:pt x="21" y="21"/>
                    </a:moveTo>
                    <a:cubicBezTo>
                      <a:pt x="17" y="26"/>
                      <a:pt x="9" y="26"/>
                      <a:pt x="5" y="21"/>
                    </a:cubicBezTo>
                    <a:cubicBezTo>
                      <a:pt x="0" y="17"/>
                      <a:pt x="0" y="9"/>
                      <a:pt x="5" y="5"/>
                    </a:cubicBezTo>
                    <a:cubicBezTo>
                      <a:pt x="9" y="0"/>
                      <a:pt x="17" y="0"/>
                      <a:pt x="21" y="5"/>
                    </a:cubicBezTo>
                    <a:cubicBezTo>
                      <a:pt x="21" y="5"/>
                      <a:pt x="21" y="5"/>
                      <a:pt x="21" y="5"/>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73" name="Freeform 7">
                <a:extLst>
                  <a:ext uri="{FF2B5EF4-FFF2-40B4-BE49-F238E27FC236}">
                    <a16:creationId xmlns:a16="http://schemas.microsoft.com/office/drawing/2014/main" id="{862FBC73-3117-41D4-BED0-6A608B391B3A}"/>
                  </a:ext>
                </a:extLst>
              </p:cNvPr>
              <p:cNvSpPr>
                <a:spLocks/>
              </p:cNvSpPr>
              <p:nvPr/>
            </p:nvSpPr>
            <p:spPr bwMode="auto">
              <a:xfrm>
                <a:off x="3927" y="2018"/>
                <a:ext cx="153" cy="44"/>
              </a:xfrm>
              <a:custGeom>
                <a:avLst/>
                <a:gdLst>
                  <a:gd name="T0" fmla="*/ 0 w 56"/>
                  <a:gd name="T1" fmla="*/ 16 h 16"/>
                  <a:gd name="T2" fmla="*/ 56 w 56"/>
                  <a:gd name="T3" fmla="*/ 16 h 16"/>
                </a:gdLst>
                <a:ahLst/>
                <a:cxnLst>
                  <a:cxn ang="0">
                    <a:pos x="T0" y="T1"/>
                  </a:cxn>
                  <a:cxn ang="0">
                    <a:pos x="T2" y="T3"/>
                  </a:cxn>
                </a:cxnLst>
                <a:rect l="0" t="0" r="r" b="b"/>
                <a:pathLst>
                  <a:path w="56" h="16">
                    <a:moveTo>
                      <a:pt x="0" y="16"/>
                    </a:moveTo>
                    <a:cubicBezTo>
                      <a:pt x="15" y="0"/>
                      <a:pt x="41" y="0"/>
                      <a:pt x="56" y="16"/>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74" name="Freeform 8">
                <a:extLst>
                  <a:ext uri="{FF2B5EF4-FFF2-40B4-BE49-F238E27FC236}">
                    <a16:creationId xmlns:a16="http://schemas.microsoft.com/office/drawing/2014/main" id="{D8DB9410-E679-4E2F-9EEB-3246BFF48316}"/>
                  </a:ext>
                </a:extLst>
              </p:cNvPr>
              <p:cNvSpPr>
                <a:spLocks/>
              </p:cNvSpPr>
              <p:nvPr/>
            </p:nvSpPr>
            <p:spPr bwMode="auto">
              <a:xfrm>
                <a:off x="3863" y="1923"/>
                <a:ext cx="281" cy="76"/>
              </a:xfrm>
              <a:custGeom>
                <a:avLst/>
                <a:gdLst>
                  <a:gd name="T0" fmla="*/ 0 w 102"/>
                  <a:gd name="T1" fmla="*/ 28 h 28"/>
                  <a:gd name="T2" fmla="*/ 102 w 102"/>
                  <a:gd name="T3" fmla="*/ 28 h 28"/>
                </a:gdLst>
                <a:ahLst/>
                <a:cxnLst>
                  <a:cxn ang="0">
                    <a:pos x="T0" y="T1"/>
                  </a:cxn>
                  <a:cxn ang="0">
                    <a:pos x="T2" y="T3"/>
                  </a:cxn>
                </a:cxnLst>
                <a:rect l="0" t="0" r="r" b="b"/>
                <a:pathLst>
                  <a:path w="102" h="28">
                    <a:moveTo>
                      <a:pt x="0" y="28"/>
                    </a:moveTo>
                    <a:cubicBezTo>
                      <a:pt x="28" y="0"/>
                      <a:pt x="74" y="0"/>
                      <a:pt x="102" y="2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75" name="Freeform 9">
                <a:extLst>
                  <a:ext uri="{FF2B5EF4-FFF2-40B4-BE49-F238E27FC236}">
                    <a16:creationId xmlns:a16="http://schemas.microsoft.com/office/drawing/2014/main" id="{914DA96C-276F-4CB7-8A95-849057DBADBA}"/>
                  </a:ext>
                </a:extLst>
              </p:cNvPr>
              <p:cNvSpPr>
                <a:spLocks/>
              </p:cNvSpPr>
              <p:nvPr/>
            </p:nvSpPr>
            <p:spPr bwMode="auto">
              <a:xfrm>
                <a:off x="3800" y="1827"/>
                <a:ext cx="407" cy="109"/>
              </a:xfrm>
              <a:custGeom>
                <a:avLst/>
                <a:gdLst>
                  <a:gd name="T0" fmla="*/ 0 w 148"/>
                  <a:gd name="T1" fmla="*/ 40 h 40"/>
                  <a:gd name="T2" fmla="*/ 148 w 148"/>
                  <a:gd name="T3" fmla="*/ 40 h 40"/>
                  <a:gd name="T4" fmla="*/ 148 w 148"/>
                  <a:gd name="T5" fmla="*/ 40 h 40"/>
                </a:gdLst>
                <a:ahLst/>
                <a:cxnLst>
                  <a:cxn ang="0">
                    <a:pos x="T0" y="T1"/>
                  </a:cxn>
                  <a:cxn ang="0">
                    <a:pos x="T2" y="T3"/>
                  </a:cxn>
                  <a:cxn ang="0">
                    <a:pos x="T4" y="T5"/>
                  </a:cxn>
                </a:cxnLst>
                <a:rect l="0" t="0" r="r" b="b"/>
                <a:pathLst>
                  <a:path w="148" h="40">
                    <a:moveTo>
                      <a:pt x="0" y="40"/>
                    </a:moveTo>
                    <a:cubicBezTo>
                      <a:pt x="41" y="0"/>
                      <a:pt x="107" y="0"/>
                      <a:pt x="148" y="40"/>
                    </a:cubicBezTo>
                    <a:cubicBezTo>
                      <a:pt x="148" y="40"/>
                      <a:pt x="148" y="40"/>
                      <a:pt x="148" y="40"/>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grpSp>
        <p:sp>
          <p:nvSpPr>
            <p:cNvPr id="68" name="TextBox 67">
              <a:extLst>
                <a:ext uri="{FF2B5EF4-FFF2-40B4-BE49-F238E27FC236}">
                  <a16:creationId xmlns:a16="http://schemas.microsoft.com/office/drawing/2014/main" id="{7387F74E-536C-4742-A5BB-01FF655C71F8}"/>
                </a:ext>
              </a:extLst>
            </p:cNvPr>
            <p:cNvSpPr txBox="1"/>
            <p:nvPr/>
          </p:nvSpPr>
          <p:spPr>
            <a:xfrm>
              <a:off x="1070812" y="3635888"/>
              <a:ext cx="2790141" cy="492478"/>
            </a:xfrm>
            <a:prstGeom prst="rect">
              <a:avLst/>
            </a:prstGeom>
            <a:noFill/>
          </p:spPr>
          <p:txBody>
            <a:bodyPr wrap="square" lIns="0" tIns="0" rIns="0" bIns="0" rtlCol="0" anchor="t">
              <a:spAutoFit/>
            </a:bodyPr>
            <a:lstStyle/>
            <a:p>
              <a:pPr algn="ctr" defTabSz="914358"/>
              <a:r>
                <a:rPr lang="en-US" sz="1600" dirty="0">
                  <a:solidFill>
                    <a:srgbClr val="FFFFFF"/>
                  </a:solidFill>
                  <a:latin typeface="Aino"/>
                </a:rPr>
                <a:t>Entire country is covered with a broadband connection</a:t>
              </a:r>
              <a:endParaRPr lang="en-GB" sz="1600" dirty="0">
                <a:solidFill>
                  <a:srgbClr val="FFFFFF"/>
                </a:solidFill>
                <a:latin typeface="Aino"/>
              </a:endParaRPr>
            </a:p>
          </p:txBody>
        </p:sp>
      </p:grpSp>
      <p:grpSp>
        <p:nvGrpSpPr>
          <p:cNvPr id="146" name="Rühm 145">
            <a:extLst>
              <a:ext uri="{FF2B5EF4-FFF2-40B4-BE49-F238E27FC236}">
                <a16:creationId xmlns:a16="http://schemas.microsoft.com/office/drawing/2014/main" id="{B905D8EC-99DD-471A-992E-49F9E936D6EE}"/>
              </a:ext>
            </a:extLst>
          </p:cNvPr>
          <p:cNvGrpSpPr/>
          <p:nvPr/>
        </p:nvGrpSpPr>
        <p:grpSpPr>
          <a:xfrm>
            <a:off x="4770315" y="2270611"/>
            <a:ext cx="2347748" cy="1644960"/>
            <a:chOff x="8552110" y="2489076"/>
            <a:chExt cx="2347913" cy="1645075"/>
          </a:xfrm>
        </p:grpSpPr>
        <p:grpSp>
          <p:nvGrpSpPr>
            <p:cNvPr id="27" name="Group 20">
              <a:extLst>
                <a:ext uri="{FF2B5EF4-FFF2-40B4-BE49-F238E27FC236}">
                  <a16:creationId xmlns:a16="http://schemas.microsoft.com/office/drawing/2014/main" id="{3C828153-A5EC-47CD-B141-06C3FE21FAE3}"/>
                </a:ext>
              </a:extLst>
            </p:cNvPr>
            <p:cNvGrpSpPr>
              <a:grpSpLocks noChangeAspect="1"/>
            </p:cNvGrpSpPr>
            <p:nvPr/>
          </p:nvGrpSpPr>
          <p:grpSpPr bwMode="auto">
            <a:xfrm>
              <a:off x="9248610" y="2489076"/>
              <a:ext cx="957687" cy="921600"/>
              <a:chOff x="4811" y="1016"/>
              <a:chExt cx="345" cy="332"/>
            </a:xfrm>
          </p:grpSpPr>
          <p:sp>
            <p:nvSpPr>
              <p:cNvPr id="29" name="Freeform 21">
                <a:extLst>
                  <a:ext uri="{FF2B5EF4-FFF2-40B4-BE49-F238E27FC236}">
                    <a16:creationId xmlns:a16="http://schemas.microsoft.com/office/drawing/2014/main" id="{2AF8B8B5-F294-4A7B-9874-CAA44672ACF6}"/>
                  </a:ext>
                </a:extLst>
              </p:cNvPr>
              <p:cNvSpPr>
                <a:spLocks/>
              </p:cNvSpPr>
              <p:nvPr/>
            </p:nvSpPr>
            <p:spPr bwMode="auto">
              <a:xfrm>
                <a:off x="4862" y="1125"/>
                <a:ext cx="243" cy="154"/>
              </a:xfrm>
              <a:custGeom>
                <a:avLst/>
                <a:gdLst>
                  <a:gd name="T0" fmla="*/ 176 w 176"/>
                  <a:gd name="T1" fmla="*/ 80 h 112"/>
                  <a:gd name="T2" fmla="*/ 176 w 176"/>
                  <a:gd name="T3" fmla="*/ 16 h 112"/>
                  <a:gd name="T4" fmla="*/ 160 w 176"/>
                  <a:gd name="T5" fmla="*/ 0 h 112"/>
                  <a:gd name="T6" fmla="*/ 16 w 176"/>
                  <a:gd name="T7" fmla="*/ 0 h 112"/>
                  <a:gd name="T8" fmla="*/ 0 w 176"/>
                  <a:gd name="T9" fmla="*/ 16 h 112"/>
                  <a:gd name="T10" fmla="*/ 0 w 176"/>
                  <a:gd name="T11" fmla="*/ 96 h 112"/>
                  <a:gd name="T12" fmla="*/ 16 w 176"/>
                  <a:gd name="T13" fmla="*/ 112 h 112"/>
                  <a:gd name="T14" fmla="*/ 160 w 176"/>
                  <a:gd name="T15" fmla="*/ 112 h 112"/>
                  <a:gd name="T16" fmla="*/ 176 w 176"/>
                  <a:gd name="T17"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12">
                    <a:moveTo>
                      <a:pt x="176" y="80"/>
                    </a:moveTo>
                    <a:cubicBezTo>
                      <a:pt x="176" y="16"/>
                      <a:pt x="176" y="16"/>
                      <a:pt x="176" y="16"/>
                    </a:cubicBezTo>
                    <a:cubicBezTo>
                      <a:pt x="176" y="7"/>
                      <a:pt x="169" y="0"/>
                      <a:pt x="160" y="0"/>
                    </a:cubicBezTo>
                    <a:cubicBezTo>
                      <a:pt x="16" y="0"/>
                      <a:pt x="16" y="0"/>
                      <a:pt x="16" y="0"/>
                    </a:cubicBezTo>
                    <a:cubicBezTo>
                      <a:pt x="7" y="0"/>
                      <a:pt x="0" y="7"/>
                      <a:pt x="0" y="16"/>
                    </a:cubicBezTo>
                    <a:cubicBezTo>
                      <a:pt x="0" y="96"/>
                      <a:pt x="0" y="96"/>
                      <a:pt x="0" y="96"/>
                    </a:cubicBezTo>
                    <a:cubicBezTo>
                      <a:pt x="0" y="105"/>
                      <a:pt x="7" y="112"/>
                      <a:pt x="16" y="112"/>
                    </a:cubicBezTo>
                    <a:cubicBezTo>
                      <a:pt x="160" y="112"/>
                      <a:pt x="160" y="112"/>
                      <a:pt x="160" y="112"/>
                    </a:cubicBezTo>
                    <a:cubicBezTo>
                      <a:pt x="169" y="112"/>
                      <a:pt x="176" y="105"/>
                      <a:pt x="176" y="96"/>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30" name="Freeform 22">
                <a:extLst>
                  <a:ext uri="{FF2B5EF4-FFF2-40B4-BE49-F238E27FC236}">
                    <a16:creationId xmlns:a16="http://schemas.microsoft.com/office/drawing/2014/main" id="{0E8EF782-E50C-4E39-AC09-F11CF0F1B5DF}"/>
                  </a:ext>
                </a:extLst>
              </p:cNvPr>
              <p:cNvSpPr>
                <a:spLocks/>
              </p:cNvSpPr>
              <p:nvPr/>
            </p:nvSpPr>
            <p:spPr bwMode="auto">
              <a:xfrm>
                <a:off x="4906" y="1158"/>
                <a:ext cx="44" cy="44"/>
              </a:xfrm>
              <a:custGeom>
                <a:avLst/>
                <a:gdLst>
                  <a:gd name="T0" fmla="*/ 32 w 32"/>
                  <a:gd name="T1" fmla="*/ 16 h 32"/>
                  <a:gd name="T2" fmla="*/ 16 w 32"/>
                  <a:gd name="T3" fmla="*/ 32 h 32"/>
                  <a:gd name="T4" fmla="*/ 0 w 32"/>
                  <a:gd name="T5" fmla="*/ 16 h 32"/>
                  <a:gd name="T6" fmla="*/ 16 w 32"/>
                  <a:gd name="T7" fmla="*/ 0 h 32"/>
                  <a:gd name="T8" fmla="*/ 16 w 32"/>
                  <a:gd name="T9" fmla="*/ 0 h 32"/>
                </a:gdLst>
                <a:ahLst/>
                <a:cxnLst>
                  <a:cxn ang="0">
                    <a:pos x="T0" y="T1"/>
                  </a:cxn>
                  <a:cxn ang="0">
                    <a:pos x="T2" y="T3"/>
                  </a:cxn>
                  <a:cxn ang="0">
                    <a:pos x="T4" y="T5"/>
                  </a:cxn>
                  <a:cxn ang="0">
                    <a:pos x="T6" y="T7"/>
                  </a:cxn>
                  <a:cxn ang="0">
                    <a:pos x="T8" y="T9"/>
                  </a:cxn>
                </a:cxnLst>
                <a:rect l="0" t="0" r="r" b="b"/>
                <a:pathLst>
                  <a:path w="32" h="32">
                    <a:moveTo>
                      <a:pt x="32" y="16"/>
                    </a:moveTo>
                    <a:cubicBezTo>
                      <a:pt x="32" y="25"/>
                      <a:pt x="25" y="32"/>
                      <a:pt x="16" y="32"/>
                    </a:cubicBezTo>
                    <a:cubicBezTo>
                      <a:pt x="7" y="32"/>
                      <a:pt x="0" y="25"/>
                      <a:pt x="0" y="16"/>
                    </a:cubicBezTo>
                    <a:cubicBezTo>
                      <a:pt x="0" y="7"/>
                      <a:pt x="7" y="0"/>
                      <a:pt x="16" y="0"/>
                    </a:cubicBezTo>
                    <a:cubicBezTo>
                      <a:pt x="16" y="0"/>
                      <a:pt x="16" y="0"/>
                      <a:pt x="16" y="0"/>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35" name="Freeform 23">
                <a:extLst>
                  <a:ext uri="{FF2B5EF4-FFF2-40B4-BE49-F238E27FC236}">
                    <a16:creationId xmlns:a16="http://schemas.microsoft.com/office/drawing/2014/main" id="{40A4127D-3EFC-45E7-B182-AC4D51F993B0}"/>
                  </a:ext>
                </a:extLst>
              </p:cNvPr>
              <p:cNvSpPr>
                <a:spLocks/>
              </p:cNvSpPr>
              <p:nvPr/>
            </p:nvSpPr>
            <p:spPr bwMode="auto">
              <a:xfrm>
                <a:off x="4890" y="1224"/>
                <a:ext cx="77" cy="33"/>
              </a:xfrm>
              <a:custGeom>
                <a:avLst/>
                <a:gdLst>
                  <a:gd name="T0" fmla="*/ 24 w 56"/>
                  <a:gd name="T1" fmla="*/ 24 h 24"/>
                  <a:gd name="T2" fmla="*/ 56 w 56"/>
                  <a:gd name="T3" fmla="*/ 24 h 24"/>
                  <a:gd name="T4" fmla="*/ 56 w 56"/>
                  <a:gd name="T5" fmla="*/ 8 h 24"/>
                  <a:gd name="T6" fmla="*/ 28 w 56"/>
                  <a:gd name="T7" fmla="*/ 0 h 24"/>
                  <a:gd name="T8" fmla="*/ 0 w 56"/>
                  <a:gd name="T9" fmla="*/ 8 h 24"/>
                </a:gdLst>
                <a:ahLst/>
                <a:cxnLst>
                  <a:cxn ang="0">
                    <a:pos x="T0" y="T1"/>
                  </a:cxn>
                  <a:cxn ang="0">
                    <a:pos x="T2" y="T3"/>
                  </a:cxn>
                  <a:cxn ang="0">
                    <a:pos x="T4" y="T5"/>
                  </a:cxn>
                  <a:cxn ang="0">
                    <a:pos x="T6" y="T7"/>
                  </a:cxn>
                  <a:cxn ang="0">
                    <a:pos x="T8" y="T9"/>
                  </a:cxn>
                </a:cxnLst>
                <a:rect l="0" t="0" r="r" b="b"/>
                <a:pathLst>
                  <a:path w="56" h="24">
                    <a:moveTo>
                      <a:pt x="24" y="24"/>
                    </a:moveTo>
                    <a:cubicBezTo>
                      <a:pt x="56" y="24"/>
                      <a:pt x="56" y="24"/>
                      <a:pt x="56" y="24"/>
                    </a:cubicBezTo>
                    <a:cubicBezTo>
                      <a:pt x="56" y="8"/>
                      <a:pt x="56" y="8"/>
                      <a:pt x="56" y="8"/>
                    </a:cubicBezTo>
                    <a:cubicBezTo>
                      <a:pt x="48" y="3"/>
                      <a:pt x="38" y="0"/>
                      <a:pt x="28" y="0"/>
                    </a:cubicBezTo>
                    <a:cubicBezTo>
                      <a:pt x="18" y="0"/>
                      <a:pt x="8" y="3"/>
                      <a:pt x="0" y="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36" name="Line 24">
                <a:extLst>
                  <a:ext uri="{FF2B5EF4-FFF2-40B4-BE49-F238E27FC236}">
                    <a16:creationId xmlns:a16="http://schemas.microsoft.com/office/drawing/2014/main" id="{C1DC1C0D-6C6F-49FC-AD1D-B4EB42ACDEF7}"/>
                  </a:ext>
                </a:extLst>
              </p:cNvPr>
              <p:cNvSpPr>
                <a:spLocks noChangeShapeType="1"/>
              </p:cNvSpPr>
              <p:nvPr/>
            </p:nvSpPr>
            <p:spPr bwMode="auto">
              <a:xfrm>
                <a:off x="4995" y="1169"/>
                <a:ext cx="82"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37" name="Line 25">
                <a:extLst>
                  <a:ext uri="{FF2B5EF4-FFF2-40B4-BE49-F238E27FC236}">
                    <a16:creationId xmlns:a16="http://schemas.microsoft.com/office/drawing/2014/main" id="{A7D8A280-1F1A-49E1-A7A3-9AEEDAD10D1C}"/>
                  </a:ext>
                </a:extLst>
              </p:cNvPr>
              <p:cNvSpPr>
                <a:spLocks noChangeShapeType="1"/>
              </p:cNvSpPr>
              <p:nvPr/>
            </p:nvSpPr>
            <p:spPr bwMode="auto">
              <a:xfrm>
                <a:off x="4995" y="1202"/>
                <a:ext cx="55"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38" name="Line 26">
                <a:extLst>
                  <a:ext uri="{FF2B5EF4-FFF2-40B4-BE49-F238E27FC236}">
                    <a16:creationId xmlns:a16="http://schemas.microsoft.com/office/drawing/2014/main" id="{9186BF93-16F6-4C55-9D4D-350FF3A7B2F2}"/>
                  </a:ext>
                </a:extLst>
              </p:cNvPr>
              <p:cNvSpPr>
                <a:spLocks noChangeShapeType="1"/>
              </p:cNvSpPr>
              <p:nvPr/>
            </p:nvSpPr>
            <p:spPr bwMode="auto">
              <a:xfrm>
                <a:off x="4995" y="1235"/>
                <a:ext cx="55"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39" name="Freeform 27">
                <a:extLst>
                  <a:ext uri="{FF2B5EF4-FFF2-40B4-BE49-F238E27FC236}">
                    <a16:creationId xmlns:a16="http://schemas.microsoft.com/office/drawing/2014/main" id="{80D3D48E-751A-44BE-A8F4-F443C78B7741}"/>
                  </a:ext>
                </a:extLst>
              </p:cNvPr>
              <p:cNvSpPr>
                <a:spLocks/>
              </p:cNvSpPr>
              <p:nvPr/>
            </p:nvSpPr>
            <p:spPr bwMode="auto">
              <a:xfrm>
                <a:off x="4811" y="1016"/>
                <a:ext cx="345" cy="332"/>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grpSp>
        <p:sp>
          <p:nvSpPr>
            <p:cNvPr id="89" name="TextBox 88">
              <a:extLst>
                <a:ext uri="{FF2B5EF4-FFF2-40B4-BE49-F238E27FC236}">
                  <a16:creationId xmlns:a16="http://schemas.microsoft.com/office/drawing/2014/main" id="{7692F017-8553-4289-B904-1B9604132BBA}"/>
                </a:ext>
              </a:extLst>
            </p:cNvPr>
            <p:cNvSpPr txBox="1"/>
            <p:nvPr/>
          </p:nvSpPr>
          <p:spPr>
            <a:xfrm>
              <a:off x="8552110" y="3641674"/>
              <a:ext cx="2347913" cy="492477"/>
            </a:xfrm>
            <a:prstGeom prst="rect">
              <a:avLst/>
            </a:prstGeom>
            <a:noFill/>
          </p:spPr>
          <p:txBody>
            <a:bodyPr wrap="square" lIns="0" tIns="0" rIns="0" bIns="0" rtlCol="0" anchor="t">
              <a:spAutoFit/>
            </a:bodyPr>
            <a:lstStyle/>
            <a:p>
              <a:pPr algn="ctr" defTabSz="914358"/>
              <a:r>
                <a:rPr lang="en-US" sz="1600" dirty="0">
                  <a:solidFill>
                    <a:srgbClr val="FFFFFF"/>
                  </a:solidFill>
                  <a:latin typeface="Aino"/>
                </a:rPr>
                <a:t>98% of the population has an ID-card</a:t>
              </a:r>
              <a:endParaRPr lang="en-GB" sz="1600" dirty="0">
                <a:solidFill>
                  <a:srgbClr val="FFFFFF"/>
                </a:solidFill>
                <a:latin typeface="Aino"/>
              </a:endParaRPr>
            </a:p>
          </p:txBody>
        </p:sp>
      </p:grpSp>
      <p:grpSp>
        <p:nvGrpSpPr>
          <p:cNvPr id="149" name="Rühm 148">
            <a:extLst>
              <a:ext uri="{FF2B5EF4-FFF2-40B4-BE49-F238E27FC236}">
                <a16:creationId xmlns:a16="http://schemas.microsoft.com/office/drawing/2014/main" id="{F55D2E07-B5F3-4152-BB5F-1474DE7DCF94}"/>
              </a:ext>
            </a:extLst>
          </p:cNvPr>
          <p:cNvGrpSpPr/>
          <p:nvPr/>
        </p:nvGrpSpPr>
        <p:grpSpPr>
          <a:xfrm>
            <a:off x="1101370" y="4363721"/>
            <a:ext cx="2709960" cy="1610523"/>
            <a:chOff x="1101020" y="4606155"/>
            <a:chExt cx="2710150" cy="1610636"/>
          </a:xfrm>
        </p:grpSpPr>
        <p:grpSp>
          <p:nvGrpSpPr>
            <p:cNvPr id="112" name="Group 30">
              <a:extLst>
                <a:ext uri="{FF2B5EF4-FFF2-40B4-BE49-F238E27FC236}">
                  <a16:creationId xmlns:a16="http://schemas.microsoft.com/office/drawing/2014/main" id="{E28A546A-5923-4A81-A2DF-F2B2B21DD2D4}"/>
                </a:ext>
              </a:extLst>
            </p:cNvPr>
            <p:cNvGrpSpPr>
              <a:grpSpLocks noChangeAspect="1"/>
            </p:cNvGrpSpPr>
            <p:nvPr/>
          </p:nvGrpSpPr>
          <p:grpSpPr bwMode="auto">
            <a:xfrm>
              <a:off x="1975617" y="4606155"/>
              <a:ext cx="960956" cy="921600"/>
              <a:chOff x="2367" y="2447"/>
              <a:chExt cx="879" cy="843"/>
            </a:xfrm>
          </p:grpSpPr>
          <p:sp>
            <p:nvSpPr>
              <p:cNvPr id="114" name="Freeform 31">
                <a:extLst>
                  <a:ext uri="{FF2B5EF4-FFF2-40B4-BE49-F238E27FC236}">
                    <a16:creationId xmlns:a16="http://schemas.microsoft.com/office/drawing/2014/main" id="{58D31B9D-8ECF-4CA4-98DB-B4FB72F24B4C}"/>
                  </a:ext>
                </a:extLst>
              </p:cNvPr>
              <p:cNvSpPr>
                <a:spLocks/>
              </p:cNvSpPr>
              <p:nvPr/>
            </p:nvSpPr>
            <p:spPr bwMode="auto">
              <a:xfrm>
                <a:off x="2575" y="2765"/>
                <a:ext cx="119" cy="126"/>
              </a:xfrm>
              <a:custGeom>
                <a:avLst/>
                <a:gdLst>
                  <a:gd name="T0" fmla="*/ 26 w 34"/>
                  <a:gd name="T1" fmla="*/ 32 h 36"/>
                  <a:gd name="T2" fmla="*/ 4 w 34"/>
                  <a:gd name="T3" fmla="*/ 26 h 36"/>
                  <a:gd name="T4" fmla="*/ 10 w 34"/>
                  <a:gd name="T5" fmla="*/ 4 h 36"/>
                  <a:gd name="T6" fmla="*/ 32 w 34"/>
                  <a:gd name="T7" fmla="*/ 10 h 36"/>
                  <a:gd name="T8" fmla="*/ 34 w 34"/>
                  <a:gd name="T9" fmla="*/ 18 h 36"/>
                </a:gdLst>
                <a:ahLst/>
                <a:cxnLst>
                  <a:cxn ang="0">
                    <a:pos x="T0" y="T1"/>
                  </a:cxn>
                  <a:cxn ang="0">
                    <a:pos x="T2" y="T3"/>
                  </a:cxn>
                  <a:cxn ang="0">
                    <a:pos x="T4" y="T5"/>
                  </a:cxn>
                  <a:cxn ang="0">
                    <a:pos x="T6" y="T7"/>
                  </a:cxn>
                  <a:cxn ang="0">
                    <a:pos x="T8" y="T9"/>
                  </a:cxn>
                </a:cxnLst>
                <a:rect l="0" t="0" r="r" b="b"/>
                <a:pathLst>
                  <a:path w="34" h="36">
                    <a:moveTo>
                      <a:pt x="26" y="32"/>
                    </a:moveTo>
                    <a:cubicBezTo>
                      <a:pt x="18" y="36"/>
                      <a:pt x="9" y="34"/>
                      <a:pt x="4" y="26"/>
                    </a:cubicBezTo>
                    <a:cubicBezTo>
                      <a:pt x="0" y="18"/>
                      <a:pt x="2" y="9"/>
                      <a:pt x="10" y="4"/>
                    </a:cubicBezTo>
                    <a:cubicBezTo>
                      <a:pt x="18" y="0"/>
                      <a:pt x="27" y="2"/>
                      <a:pt x="32" y="10"/>
                    </a:cubicBezTo>
                    <a:cubicBezTo>
                      <a:pt x="33" y="12"/>
                      <a:pt x="34" y="15"/>
                      <a:pt x="34" y="1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15" name="Freeform 32">
                <a:extLst>
                  <a:ext uri="{FF2B5EF4-FFF2-40B4-BE49-F238E27FC236}">
                    <a16:creationId xmlns:a16="http://schemas.microsoft.com/office/drawing/2014/main" id="{FA041283-615C-4BD2-AB98-C2FF2B1AD718}"/>
                  </a:ext>
                </a:extLst>
              </p:cNvPr>
              <p:cNvSpPr>
                <a:spLocks/>
              </p:cNvSpPr>
              <p:nvPr/>
            </p:nvSpPr>
            <p:spPr bwMode="auto">
              <a:xfrm>
                <a:off x="2490" y="2919"/>
                <a:ext cx="120" cy="126"/>
              </a:xfrm>
              <a:custGeom>
                <a:avLst/>
                <a:gdLst>
                  <a:gd name="T0" fmla="*/ 26 w 34"/>
                  <a:gd name="T1" fmla="*/ 32 h 36"/>
                  <a:gd name="T2" fmla="*/ 4 w 34"/>
                  <a:gd name="T3" fmla="*/ 26 h 36"/>
                  <a:gd name="T4" fmla="*/ 10 w 34"/>
                  <a:gd name="T5" fmla="*/ 4 h 36"/>
                  <a:gd name="T6" fmla="*/ 32 w 34"/>
                  <a:gd name="T7" fmla="*/ 10 h 36"/>
                  <a:gd name="T8" fmla="*/ 34 w 34"/>
                  <a:gd name="T9" fmla="*/ 18 h 36"/>
                </a:gdLst>
                <a:ahLst/>
                <a:cxnLst>
                  <a:cxn ang="0">
                    <a:pos x="T0" y="T1"/>
                  </a:cxn>
                  <a:cxn ang="0">
                    <a:pos x="T2" y="T3"/>
                  </a:cxn>
                  <a:cxn ang="0">
                    <a:pos x="T4" y="T5"/>
                  </a:cxn>
                  <a:cxn ang="0">
                    <a:pos x="T6" y="T7"/>
                  </a:cxn>
                  <a:cxn ang="0">
                    <a:pos x="T8" y="T9"/>
                  </a:cxn>
                </a:cxnLst>
                <a:rect l="0" t="0" r="r" b="b"/>
                <a:pathLst>
                  <a:path w="34" h="36">
                    <a:moveTo>
                      <a:pt x="26" y="32"/>
                    </a:moveTo>
                    <a:cubicBezTo>
                      <a:pt x="18" y="36"/>
                      <a:pt x="9" y="34"/>
                      <a:pt x="4" y="26"/>
                    </a:cubicBezTo>
                    <a:cubicBezTo>
                      <a:pt x="0" y="18"/>
                      <a:pt x="2" y="9"/>
                      <a:pt x="10" y="4"/>
                    </a:cubicBezTo>
                    <a:cubicBezTo>
                      <a:pt x="18" y="0"/>
                      <a:pt x="27" y="2"/>
                      <a:pt x="32" y="10"/>
                    </a:cubicBezTo>
                    <a:cubicBezTo>
                      <a:pt x="33" y="12"/>
                      <a:pt x="34" y="15"/>
                      <a:pt x="34" y="1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16" name="Freeform 33">
                <a:extLst>
                  <a:ext uri="{FF2B5EF4-FFF2-40B4-BE49-F238E27FC236}">
                    <a16:creationId xmlns:a16="http://schemas.microsoft.com/office/drawing/2014/main" id="{E4C1B5FD-AF2C-4A74-BE82-71257C313987}"/>
                  </a:ext>
                </a:extLst>
              </p:cNvPr>
              <p:cNvSpPr>
                <a:spLocks/>
              </p:cNvSpPr>
              <p:nvPr/>
            </p:nvSpPr>
            <p:spPr bwMode="auto">
              <a:xfrm>
                <a:off x="2659" y="2919"/>
                <a:ext cx="119" cy="126"/>
              </a:xfrm>
              <a:custGeom>
                <a:avLst/>
                <a:gdLst>
                  <a:gd name="T0" fmla="*/ 26 w 34"/>
                  <a:gd name="T1" fmla="*/ 32 h 36"/>
                  <a:gd name="T2" fmla="*/ 4 w 34"/>
                  <a:gd name="T3" fmla="*/ 26 h 36"/>
                  <a:gd name="T4" fmla="*/ 10 w 34"/>
                  <a:gd name="T5" fmla="*/ 4 h 36"/>
                  <a:gd name="T6" fmla="*/ 32 w 34"/>
                  <a:gd name="T7" fmla="*/ 10 h 36"/>
                  <a:gd name="T8" fmla="*/ 34 w 34"/>
                  <a:gd name="T9" fmla="*/ 18 h 36"/>
                </a:gdLst>
                <a:ahLst/>
                <a:cxnLst>
                  <a:cxn ang="0">
                    <a:pos x="T0" y="T1"/>
                  </a:cxn>
                  <a:cxn ang="0">
                    <a:pos x="T2" y="T3"/>
                  </a:cxn>
                  <a:cxn ang="0">
                    <a:pos x="T4" y="T5"/>
                  </a:cxn>
                  <a:cxn ang="0">
                    <a:pos x="T6" y="T7"/>
                  </a:cxn>
                  <a:cxn ang="0">
                    <a:pos x="T8" y="T9"/>
                  </a:cxn>
                </a:cxnLst>
                <a:rect l="0" t="0" r="r" b="b"/>
                <a:pathLst>
                  <a:path w="34" h="36">
                    <a:moveTo>
                      <a:pt x="26" y="32"/>
                    </a:moveTo>
                    <a:cubicBezTo>
                      <a:pt x="18" y="36"/>
                      <a:pt x="9" y="34"/>
                      <a:pt x="4" y="26"/>
                    </a:cubicBezTo>
                    <a:cubicBezTo>
                      <a:pt x="0" y="18"/>
                      <a:pt x="2" y="9"/>
                      <a:pt x="10" y="4"/>
                    </a:cubicBezTo>
                    <a:cubicBezTo>
                      <a:pt x="18" y="0"/>
                      <a:pt x="27" y="2"/>
                      <a:pt x="32" y="10"/>
                    </a:cubicBezTo>
                    <a:cubicBezTo>
                      <a:pt x="33" y="12"/>
                      <a:pt x="34" y="15"/>
                      <a:pt x="34" y="1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17" name="Line 34">
                <a:extLst>
                  <a:ext uri="{FF2B5EF4-FFF2-40B4-BE49-F238E27FC236}">
                    <a16:creationId xmlns:a16="http://schemas.microsoft.com/office/drawing/2014/main" id="{24AC8AC4-1809-4261-93D0-AF94E0C16908}"/>
                  </a:ext>
                </a:extLst>
              </p:cNvPr>
              <p:cNvSpPr>
                <a:spLocks noChangeShapeType="1"/>
              </p:cNvSpPr>
              <p:nvPr/>
            </p:nvSpPr>
            <p:spPr bwMode="auto">
              <a:xfrm flipH="1">
                <a:off x="2582" y="2877"/>
                <a:ext cx="28" cy="56"/>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18" name="Line 35">
                <a:extLst>
                  <a:ext uri="{FF2B5EF4-FFF2-40B4-BE49-F238E27FC236}">
                    <a16:creationId xmlns:a16="http://schemas.microsoft.com/office/drawing/2014/main" id="{84DC064F-5160-4952-A7A3-9A73E263D748}"/>
                  </a:ext>
                </a:extLst>
              </p:cNvPr>
              <p:cNvSpPr>
                <a:spLocks noChangeShapeType="1"/>
              </p:cNvSpPr>
              <p:nvPr/>
            </p:nvSpPr>
            <p:spPr bwMode="auto">
              <a:xfrm>
                <a:off x="2666" y="2877"/>
                <a:ext cx="28" cy="56"/>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19" name="Freeform 36">
                <a:extLst>
                  <a:ext uri="{FF2B5EF4-FFF2-40B4-BE49-F238E27FC236}">
                    <a16:creationId xmlns:a16="http://schemas.microsoft.com/office/drawing/2014/main" id="{8D59C5DC-224D-4FBE-81EE-6CDCA49971D6}"/>
                  </a:ext>
                </a:extLst>
              </p:cNvPr>
              <p:cNvSpPr>
                <a:spLocks/>
              </p:cNvSpPr>
              <p:nvPr/>
            </p:nvSpPr>
            <p:spPr bwMode="auto">
              <a:xfrm>
                <a:off x="2912" y="2765"/>
                <a:ext cx="119" cy="126"/>
              </a:xfrm>
              <a:custGeom>
                <a:avLst/>
                <a:gdLst>
                  <a:gd name="T0" fmla="*/ 26 w 34"/>
                  <a:gd name="T1" fmla="*/ 32 h 36"/>
                  <a:gd name="T2" fmla="*/ 4 w 34"/>
                  <a:gd name="T3" fmla="*/ 26 h 36"/>
                  <a:gd name="T4" fmla="*/ 10 w 34"/>
                  <a:gd name="T5" fmla="*/ 4 h 36"/>
                  <a:gd name="T6" fmla="*/ 32 w 34"/>
                  <a:gd name="T7" fmla="*/ 10 h 36"/>
                  <a:gd name="T8" fmla="*/ 34 w 34"/>
                  <a:gd name="T9" fmla="*/ 18 h 36"/>
                </a:gdLst>
                <a:ahLst/>
                <a:cxnLst>
                  <a:cxn ang="0">
                    <a:pos x="T0" y="T1"/>
                  </a:cxn>
                  <a:cxn ang="0">
                    <a:pos x="T2" y="T3"/>
                  </a:cxn>
                  <a:cxn ang="0">
                    <a:pos x="T4" y="T5"/>
                  </a:cxn>
                  <a:cxn ang="0">
                    <a:pos x="T6" y="T7"/>
                  </a:cxn>
                  <a:cxn ang="0">
                    <a:pos x="T8" y="T9"/>
                  </a:cxn>
                </a:cxnLst>
                <a:rect l="0" t="0" r="r" b="b"/>
                <a:pathLst>
                  <a:path w="34" h="36">
                    <a:moveTo>
                      <a:pt x="26" y="32"/>
                    </a:moveTo>
                    <a:cubicBezTo>
                      <a:pt x="18" y="36"/>
                      <a:pt x="9" y="34"/>
                      <a:pt x="4" y="26"/>
                    </a:cubicBezTo>
                    <a:cubicBezTo>
                      <a:pt x="0" y="18"/>
                      <a:pt x="2" y="9"/>
                      <a:pt x="10" y="4"/>
                    </a:cubicBezTo>
                    <a:cubicBezTo>
                      <a:pt x="18" y="0"/>
                      <a:pt x="27" y="2"/>
                      <a:pt x="32" y="10"/>
                    </a:cubicBezTo>
                    <a:cubicBezTo>
                      <a:pt x="33" y="12"/>
                      <a:pt x="34" y="15"/>
                      <a:pt x="34" y="1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20" name="Freeform 37">
                <a:extLst>
                  <a:ext uri="{FF2B5EF4-FFF2-40B4-BE49-F238E27FC236}">
                    <a16:creationId xmlns:a16="http://schemas.microsoft.com/office/drawing/2014/main" id="{EA858CF4-0885-4E3E-B8A0-A38C6FCAED56}"/>
                  </a:ext>
                </a:extLst>
              </p:cNvPr>
              <p:cNvSpPr>
                <a:spLocks/>
              </p:cNvSpPr>
              <p:nvPr/>
            </p:nvSpPr>
            <p:spPr bwMode="auto">
              <a:xfrm>
                <a:off x="2828" y="2919"/>
                <a:ext cx="119" cy="126"/>
              </a:xfrm>
              <a:custGeom>
                <a:avLst/>
                <a:gdLst>
                  <a:gd name="T0" fmla="*/ 26 w 34"/>
                  <a:gd name="T1" fmla="*/ 32 h 36"/>
                  <a:gd name="T2" fmla="*/ 4 w 34"/>
                  <a:gd name="T3" fmla="*/ 26 h 36"/>
                  <a:gd name="T4" fmla="*/ 10 w 34"/>
                  <a:gd name="T5" fmla="*/ 4 h 36"/>
                  <a:gd name="T6" fmla="*/ 32 w 34"/>
                  <a:gd name="T7" fmla="*/ 10 h 36"/>
                  <a:gd name="T8" fmla="*/ 34 w 34"/>
                  <a:gd name="T9" fmla="*/ 18 h 36"/>
                </a:gdLst>
                <a:ahLst/>
                <a:cxnLst>
                  <a:cxn ang="0">
                    <a:pos x="T0" y="T1"/>
                  </a:cxn>
                  <a:cxn ang="0">
                    <a:pos x="T2" y="T3"/>
                  </a:cxn>
                  <a:cxn ang="0">
                    <a:pos x="T4" y="T5"/>
                  </a:cxn>
                  <a:cxn ang="0">
                    <a:pos x="T6" y="T7"/>
                  </a:cxn>
                  <a:cxn ang="0">
                    <a:pos x="T8" y="T9"/>
                  </a:cxn>
                </a:cxnLst>
                <a:rect l="0" t="0" r="r" b="b"/>
                <a:pathLst>
                  <a:path w="34" h="36">
                    <a:moveTo>
                      <a:pt x="26" y="32"/>
                    </a:moveTo>
                    <a:cubicBezTo>
                      <a:pt x="18" y="36"/>
                      <a:pt x="9" y="34"/>
                      <a:pt x="4" y="26"/>
                    </a:cubicBezTo>
                    <a:cubicBezTo>
                      <a:pt x="0" y="18"/>
                      <a:pt x="2" y="9"/>
                      <a:pt x="10" y="4"/>
                    </a:cubicBezTo>
                    <a:cubicBezTo>
                      <a:pt x="18" y="0"/>
                      <a:pt x="27" y="2"/>
                      <a:pt x="32" y="10"/>
                    </a:cubicBezTo>
                    <a:cubicBezTo>
                      <a:pt x="33" y="12"/>
                      <a:pt x="34" y="15"/>
                      <a:pt x="34" y="1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21" name="Freeform 38">
                <a:extLst>
                  <a:ext uri="{FF2B5EF4-FFF2-40B4-BE49-F238E27FC236}">
                    <a16:creationId xmlns:a16="http://schemas.microsoft.com/office/drawing/2014/main" id="{7D2B1038-5FAF-48BE-8FE8-347A4FFA2B72}"/>
                  </a:ext>
                </a:extLst>
              </p:cNvPr>
              <p:cNvSpPr>
                <a:spLocks/>
              </p:cNvSpPr>
              <p:nvPr/>
            </p:nvSpPr>
            <p:spPr bwMode="auto">
              <a:xfrm>
                <a:off x="2996" y="2919"/>
                <a:ext cx="120" cy="126"/>
              </a:xfrm>
              <a:custGeom>
                <a:avLst/>
                <a:gdLst>
                  <a:gd name="T0" fmla="*/ 26 w 34"/>
                  <a:gd name="T1" fmla="*/ 32 h 36"/>
                  <a:gd name="T2" fmla="*/ 4 w 34"/>
                  <a:gd name="T3" fmla="*/ 26 h 36"/>
                  <a:gd name="T4" fmla="*/ 10 w 34"/>
                  <a:gd name="T5" fmla="*/ 4 h 36"/>
                  <a:gd name="T6" fmla="*/ 32 w 34"/>
                  <a:gd name="T7" fmla="*/ 10 h 36"/>
                  <a:gd name="T8" fmla="*/ 34 w 34"/>
                  <a:gd name="T9" fmla="*/ 18 h 36"/>
                </a:gdLst>
                <a:ahLst/>
                <a:cxnLst>
                  <a:cxn ang="0">
                    <a:pos x="T0" y="T1"/>
                  </a:cxn>
                  <a:cxn ang="0">
                    <a:pos x="T2" y="T3"/>
                  </a:cxn>
                  <a:cxn ang="0">
                    <a:pos x="T4" y="T5"/>
                  </a:cxn>
                  <a:cxn ang="0">
                    <a:pos x="T6" y="T7"/>
                  </a:cxn>
                  <a:cxn ang="0">
                    <a:pos x="T8" y="T9"/>
                  </a:cxn>
                </a:cxnLst>
                <a:rect l="0" t="0" r="r" b="b"/>
                <a:pathLst>
                  <a:path w="34" h="36">
                    <a:moveTo>
                      <a:pt x="26" y="32"/>
                    </a:moveTo>
                    <a:cubicBezTo>
                      <a:pt x="18" y="36"/>
                      <a:pt x="9" y="34"/>
                      <a:pt x="4" y="26"/>
                    </a:cubicBezTo>
                    <a:cubicBezTo>
                      <a:pt x="0" y="18"/>
                      <a:pt x="2" y="9"/>
                      <a:pt x="10" y="4"/>
                    </a:cubicBezTo>
                    <a:cubicBezTo>
                      <a:pt x="18" y="0"/>
                      <a:pt x="27" y="2"/>
                      <a:pt x="32" y="10"/>
                    </a:cubicBezTo>
                    <a:cubicBezTo>
                      <a:pt x="33" y="12"/>
                      <a:pt x="34" y="15"/>
                      <a:pt x="34" y="1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22" name="Line 39">
                <a:extLst>
                  <a:ext uri="{FF2B5EF4-FFF2-40B4-BE49-F238E27FC236}">
                    <a16:creationId xmlns:a16="http://schemas.microsoft.com/office/drawing/2014/main" id="{6B581E2F-2FA1-4108-9F3E-48655357D7D0}"/>
                  </a:ext>
                </a:extLst>
              </p:cNvPr>
              <p:cNvSpPr>
                <a:spLocks noChangeShapeType="1"/>
              </p:cNvSpPr>
              <p:nvPr/>
            </p:nvSpPr>
            <p:spPr bwMode="auto">
              <a:xfrm flipH="1">
                <a:off x="2919" y="2877"/>
                <a:ext cx="28" cy="56"/>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23" name="Line 40">
                <a:extLst>
                  <a:ext uri="{FF2B5EF4-FFF2-40B4-BE49-F238E27FC236}">
                    <a16:creationId xmlns:a16="http://schemas.microsoft.com/office/drawing/2014/main" id="{2E8D3F94-A0A1-473E-BE17-F4E1C1C63784}"/>
                  </a:ext>
                </a:extLst>
              </p:cNvPr>
              <p:cNvSpPr>
                <a:spLocks noChangeShapeType="1"/>
              </p:cNvSpPr>
              <p:nvPr/>
            </p:nvSpPr>
            <p:spPr bwMode="auto">
              <a:xfrm>
                <a:off x="3003" y="2877"/>
                <a:ext cx="28" cy="56"/>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24" name="Freeform 41">
                <a:extLst>
                  <a:ext uri="{FF2B5EF4-FFF2-40B4-BE49-F238E27FC236}">
                    <a16:creationId xmlns:a16="http://schemas.microsoft.com/office/drawing/2014/main" id="{03B63D18-DDD2-4F53-B33A-934C27382D14}"/>
                  </a:ext>
                </a:extLst>
              </p:cNvPr>
              <p:cNvSpPr>
                <a:spLocks/>
              </p:cNvSpPr>
              <p:nvPr/>
            </p:nvSpPr>
            <p:spPr bwMode="auto">
              <a:xfrm>
                <a:off x="2750" y="2618"/>
                <a:ext cx="113" cy="112"/>
              </a:xfrm>
              <a:custGeom>
                <a:avLst/>
                <a:gdLst>
                  <a:gd name="T0" fmla="*/ 32 w 32"/>
                  <a:gd name="T1" fmla="*/ 16 h 32"/>
                  <a:gd name="T2" fmla="*/ 16 w 32"/>
                  <a:gd name="T3" fmla="*/ 32 h 32"/>
                  <a:gd name="T4" fmla="*/ 0 w 32"/>
                  <a:gd name="T5" fmla="*/ 16 h 32"/>
                  <a:gd name="T6" fmla="*/ 16 w 32"/>
                  <a:gd name="T7" fmla="*/ 0 h 32"/>
                </a:gdLst>
                <a:ahLst/>
                <a:cxnLst>
                  <a:cxn ang="0">
                    <a:pos x="T0" y="T1"/>
                  </a:cxn>
                  <a:cxn ang="0">
                    <a:pos x="T2" y="T3"/>
                  </a:cxn>
                  <a:cxn ang="0">
                    <a:pos x="T4" y="T5"/>
                  </a:cxn>
                  <a:cxn ang="0">
                    <a:pos x="T6" y="T7"/>
                  </a:cxn>
                </a:cxnLst>
                <a:rect l="0" t="0" r="r" b="b"/>
                <a:pathLst>
                  <a:path w="32" h="32">
                    <a:moveTo>
                      <a:pt x="32" y="16"/>
                    </a:moveTo>
                    <a:cubicBezTo>
                      <a:pt x="32" y="25"/>
                      <a:pt x="25" y="32"/>
                      <a:pt x="16" y="32"/>
                    </a:cubicBezTo>
                    <a:cubicBezTo>
                      <a:pt x="7" y="32"/>
                      <a:pt x="0" y="25"/>
                      <a:pt x="0" y="16"/>
                    </a:cubicBezTo>
                    <a:cubicBezTo>
                      <a:pt x="0" y="7"/>
                      <a:pt x="7" y="0"/>
                      <a:pt x="16" y="0"/>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25" name="Line 42">
                <a:extLst>
                  <a:ext uri="{FF2B5EF4-FFF2-40B4-BE49-F238E27FC236}">
                    <a16:creationId xmlns:a16="http://schemas.microsoft.com/office/drawing/2014/main" id="{49D0540E-44D2-4FCE-A755-B93E494A8690}"/>
                  </a:ext>
                </a:extLst>
              </p:cNvPr>
              <p:cNvSpPr>
                <a:spLocks noChangeShapeType="1"/>
              </p:cNvSpPr>
              <p:nvPr/>
            </p:nvSpPr>
            <p:spPr bwMode="auto">
              <a:xfrm flipH="1">
                <a:off x="2680" y="2713"/>
                <a:ext cx="84" cy="77"/>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26" name="Line 43">
                <a:extLst>
                  <a:ext uri="{FF2B5EF4-FFF2-40B4-BE49-F238E27FC236}">
                    <a16:creationId xmlns:a16="http://schemas.microsoft.com/office/drawing/2014/main" id="{99060160-E569-4098-AA42-8D141A7D0882}"/>
                  </a:ext>
                </a:extLst>
              </p:cNvPr>
              <p:cNvSpPr>
                <a:spLocks noChangeShapeType="1"/>
              </p:cNvSpPr>
              <p:nvPr/>
            </p:nvSpPr>
            <p:spPr bwMode="auto">
              <a:xfrm>
                <a:off x="2849" y="2713"/>
                <a:ext cx="84" cy="77"/>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27" name="Freeform 44">
                <a:extLst>
                  <a:ext uri="{FF2B5EF4-FFF2-40B4-BE49-F238E27FC236}">
                    <a16:creationId xmlns:a16="http://schemas.microsoft.com/office/drawing/2014/main" id="{D86750BB-5A4F-4D71-9DA8-6F767CB07BCE}"/>
                  </a:ext>
                </a:extLst>
              </p:cNvPr>
              <p:cNvSpPr>
                <a:spLocks/>
              </p:cNvSpPr>
              <p:nvPr/>
            </p:nvSpPr>
            <p:spPr bwMode="auto">
              <a:xfrm>
                <a:off x="2367" y="2447"/>
                <a:ext cx="879" cy="843"/>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grpSp>
        <p:sp>
          <p:nvSpPr>
            <p:cNvPr id="102" name="TextBox 101">
              <a:extLst>
                <a:ext uri="{FF2B5EF4-FFF2-40B4-BE49-F238E27FC236}">
                  <a16:creationId xmlns:a16="http://schemas.microsoft.com/office/drawing/2014/main" id="{98EC3D68-11B4-4E56-BF63-0BD1909F60A3}"/>
                </a:ext>
              </a:extLst>
            </p:cNvPr>
            <p:cNvSpPr txBox="1"/>
            <p:nvPr/>
          </p:nvSpPr>
          <p:spPr>
            <a:xfrm>
              <a:off x="1101020" y="5724313"/>
              <a:ext cx="2710150" cy="492478"/>
            </a:xfrm>
            <a:prstGeom prst="rect">
              <a:avLst/>
            </a:prstGeom>
            <a:noFill/>
          </p:spPr>
          <p:txBody>
            <a:bodyPr wrap="square" lIns="0" tIns="0" rIns="0" bIns="0" rtlCol="0" anchor="t">
              <a:spAutoFit/>
            </a:bodyPr>
            <a:lstStyle/>
            <a:p>
              <a:pPr algn="ctr" defTabSz="914358"/>
              <a:r>
                <a:rPr lang="en-US" sz="1600" dirty="0">
                  <a:solidFill>
                    <a:srgbClr val="FFFFFF"/>
                  </a:solidFill>
                  <a:latin typeface="Aino"/>
                </a:rPr>
                <a:t>1st country to use blockchain on national level</a:t>
              </a:r>
              <a:endParaRPr lang="en-GB" sz="1600" dirty="0">
                <a:solidFill>
                  <a:srgbClr val="FFFFFF"/>
                </a:solidFill>
                <a:latin typeface="Aino"/>
              </a:endParaRPr>
            </a:p>
          </p:txBody>
        </p:sp>
      </p:grpSp>
      <p:grpSp>
        <p:nvGrpSpPr>
          <p:cNvPr id="147" name="Rühm 146">
            <a:extLst>
              <a:ext uri="{FF2B5EF4-FFF2-40B4-BE49-F238E27FC236}">
                <a16:creationId xmlns:a16="http://schemas.microsoft.com/office/drawing/2014/main" id="{8D800DE3-67F9-4991-A74A-5D4122738A97}"/>
              </a:ext>
            </a:extLst>
          </p:cNvPr>
          <p:cNvGrpSpPr/>
          <p:nvPr/>
        </p:nvGrpSpPr>
        <p:grpSpPr>
          <a:xfrm>
            <a:off x="8147249" y="4344729"/>
            <a:ext cx="2347748" cy="1617551"/>
            <a:chOff x="8552110" y="4646058"/>
            <a:chExt cx="2347913" cy="1617665"/>
          </a:xfrm>
        </p:grpSpPr>
        <p:grpSp>
          <p:nvGrpSpPr>
            <p:cNvPr id="137" name="Group 53">
              <a:extLst>
                <a:ext uri="{FF2B5EF4-FFF2-40B4-BE49-F238E27FC236}">
                  <a16:creationId xmlns:a16="http://schemas.microsoft.com/office/drawing/2014/main" id="{0DB34D44-8F10-4EFC-AF39-61AF310D5936}"/>
                </a:ext>
              </a:extLst>
            </p:cNvPr>
            <p:cNvGrpSpPr>
              <a:grpSpLocks noChangeAspect="1"/>
            </p:cNvGrpSpPr>
            <p:nvPr/>
          </p:nvGrpSpPr>
          <p:grpSpPr bwMode="auto">
            <a:xfrm>
              <a:off x="9246822" y="4646058"/>
              <a:ext cx="959475" cy="921600"/>
              <a:chOff x="4410" y="2384"/>
              <a:chExt cx="760" cy="730"/>
            </a:xfrm>
          </p:grpSpPr>
          <p:sp>
            <p:nvSpPr>
              <p:cNvPr id="139" name="Line 54">
                <a:extLst>
                  <a:ext uri="{FF2B5EF4-FFF2-40B4-BE49-F238E27FC236}">
                    <a16:creationId xmlns:a16="http://schemas.microsoft.com/office/drawing/2014/main" id="{8D37A629-C021-433D-8C26-1EC375118D99}"/>
                  </a:ext>
                </a:extLst>
              </p:cNvPr>
              <p:cNvSpPr>
                <a:spLocks noChangeShapeType="1"/>
              </p:cNvSpPr>
              <p:nvPr/>
            </p:nvSpPr>
            <p:spPr bwMode="auto">
              <a:xfrm>
                <a:off x="4754" y="2532"/>
                <a:ext cx="73"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40" name="Freeform 55">
                <a:extLst>
                  <a:ext uri="{FF2B5EF4-FFF2-40B4-BE49-F238E27FC236}">
                    <a16:creationId xmlns:a16="http://schemas.microsoft.com/office/drawing/2014/main" id="{9250A264-AB8F-41EB-930C-F7546596174D}"/>
                  </a:ext>
                </a:extLst>
              </p:cNvPr>
              <p:cNvSpPr>
                <a:spLocks/>
              </p:cNvSpPr>
              <p:nvPr/>
            </p:nvSpPr>
            <p:spPr bwMode="auto">
              <a:xfrm>
                <a:off x="4632" y="2484"/>
                <a:ext cx="316" cy="557"/>
              </a:xfrm>
              <a:custGeom>
                <a:avLst/>
                <a:gdLst>
                  <a:gd name="T0" fmla="*/ 17 w 104"/>
                  <a:gd name="T1" fmla="*/ 32 h 184"/>
                  <a:gd name="T2" fmla="*/ 104 w 104"/>
                  <a:gd name="T3" fmla="*/ 32 h 184"/>
                  <a:gd name="T4" fmla="*/ 104 w 104"/>
                  <a:gd name="T5" fmla="*/ 172 h 184"/>
                  <a:gd name="T6" fmla="*/ 92 w 104"/>
                  <a:gd name="T7" fmla="*/ 184 h 184"/>
                  <a:gd name="T8" fmla="*/ 12 w 104"/>
                  <a:gd name="T9" fmla="*/ 184 h 184"/>
                  <a:gd name="T10" fmla="*/ 0 w 104"/>
                  <a:gd name="T11" fmla="*/ 172 h 184"/>
                  <a:gd name="T12" fmla="*/ 0 w 104"/>
                  <a:gd name="T13" fmla="*/ 12 h 184"/>
                  <a:gd name="T14" fmla="*/ 12 w 104"/>
                  <a:gd name="T15" fmla="*/ 0 h 184"/>
                  <a:gd name="T16" fmla="*/ 92 w 104"/>
                  <a:gd name="T17" fmla="*/ 0 h 184"/>
                  <a:gd name="T18" fmla="*/ 104 w 104"/>
                  <a:gd name="T19" fmla="*/ 12 h 184"/>
                  <a:gd name="T20" fmla="*/ 104 w 104"/>
                  <a:gd name="T21" fmla="*/ 1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184">
                    <a:moveTo>
                      <a:pt x="17" y="32"/>
                    </a:moveTo>
                    <a:cubicBezTo>
                      <a:pt x="104" y="32"/>
                      <a:pt x="104" y="32"/>
                      <a:pt x="104" y="32"/>
                    </a:cubicBezTo>
                    <a:cubicBezTo>
                      <a:pt x="104" y="172"/>
                      <a:pt x="104" y="172"/>
                      <a:pt x="104" y="172"/>
                    </a:cubicBezTo>
                    <a:cubicBezTo>
                      <a:pt x="104" y="179"/>
                      <a:pt x="99" y="184"/>
                      <a:pt x="92" y="184"/>
                    </a:cubicBezTo>
                    <a:cubicBezTo>
                      <a:pt x="12" y="184"/>
                      <a:pt x="12" y="184"/>
                      <a:pt x="12" y="184"/>
                    </a:cubicBezTo>
                    <a:cubicBezTo>
                      <a:pt x="5" y="184"/>
                      <a:pt x="0" y="179"/>
                      <a:pt x="0" y="172"/>
                    </a:cubicBezTo>
                    <a:cubicBezTo>
                      <a:pt x="0" y="12"/>
                      <a:pt x="0" y="12"/>
                      <a:pt x="0" y="12"/>
                    </a:cubicBezTo>
                    <a:cubicBezTo>
                      <a:pt x="0" y="5"/>
                      <a:pt x="5" y="0"/>
                      <a:pt x="12" y="0"/>
                    </a:cubicBezTo>
                    <a:cubicBezTo>
                      <a:pt x="92" y="0"/>
                      <a:pt x="92" y="0"/>
                      <a:pt x="92" y="0"/>
                    </a:cubicBezTo>
                    <a:cubicBezTo>
                      <a:pt x="99" y="0"/>
                      <a:pt x="104" y="5"/>
                      <a:pt x="104" y="12"/>
                    </a:cubicBezTo>
                    <a:cubicBezTo>
                      <a:pt x="104" y="15"/>
                      <a:pt x="104" y="15"/>
                      <a:pt x="104" y="15"/>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41" name="Line 56">
                <a:extLst>
                  <a:ext uri="{FF2B5EF4-FFF2-40B4-BE49-F238E27FC236}">
                    <a16:creationId xmlns:a16="http://schemas.microsoft.com/office/drawing/2014/main" id="{F6421619-7A6E-4DE0-A02C-9BB601B04326}"/>
                  </a:ext>
                </a:extLst>
              </p:cNvPr>
              <p:cNvSpPr>
                <a:spLocks noChangeShapeType="1"/>
              </p:cNvSpPr>
              <p:nvPr/>
            </p:nvSpPr>
            <p:spPr bwMode="auto">
              <a:xfrm>
                <a:off x="4635" y="2981"/>
                <a:ext cx="265"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42" name="Freeform 57">
                <a:extLst>
                  <a:ext uri="{FF2B5EF4-FFF2-40B4-BE49-F238E27FC236}">
                    <a16:creationId xmlns:a16="http://schemas.microsoft.com/office/drawing/2014/main" id="{2FDEE8A7-7F28-4F87-89FF-F8A1C3C75355}"/>
                  </a:ext>
                </a:extLst>
              </p:cNvPr>
              <p:cNvSpPr>
                <a:spLocks/>
              </p:cNvSpPr>
              <p:nvPr/>
            </p:nvSpPr>
            <p:spPr bwMode="auto">
              <a:xfrm>
                <a:off x="4693" y="2714"/>
                <a:ext cx="194" cy="121"/>
              </a:xfrm>
              <a:custGeom>
                <a:avLst/>
                <a:gdLst>
                  <a:gd name="T0" fmla="*/ 0 w 194"/>
                  <a:gd name="T1" fmla="*/ 58 h 121"/>
                  <a:gd name="T2" fmla="*/ 64 w 194"/>
                  <a:gd name="T3" fmla="*/ 121 h 121"/>
                  <a:gd name="T4" fmla="*/ 194 w 194"/>
                  <a:gd name="T5" fmla="*/ 0 h 121"/>
                </a:gdLst>
                <a:ahLst/>
                <a:cxnLst>
                  <a:cxn ang="0">
                    <a:pos x="T0" y="T1"/>
                  </a:cxn>
                  <a:cxn ang="0">
                    <a:pos x="T2" y="T3"/>
                  </a:cxn>
                  <a:cxn ang="0">
                    <a:pos x="T4" y="T5"/>
                  </a:cxn>
                </a:cxnLst>
                <a:rect l="0" t="0" r="r" b="b"/>
                <a:pathLst>
                  <a:path w="194" h="121">
                    <a:moveTo>
                      <a:pt x="0" y="58"/>
                    </a:moveTo>
                    <a:lnTo>
                      <a:pt x="64" y="121"/>
                    </a:lnTo>
                    <a:lnTo>
                      <a:pt x="194" y="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43" name="Freeform 58">
                <a:extLst>
                  <a:ext uri="{FF2B5EF4-FFF2-40B4-BE49-F238E27FC236}">
                    <a16:creationId xmlns:a16="http://schemas.microsoft.com/office/drawing/2014/main" id="{FE9FFEAC-24A6-44A5-BE44-8B50CD545B6F}"/>
                  </a:ext>
                </a:extLst>
              </p:cNvPr>
              <p:cNvSpPr>
                <a:spLocks/>
              </p:cNvSpPr>
              <p:nvPr/>
            </p:nvSpPr>
            <p:spPr bwMode="auto">
              <a:xfrm>
                <a:off x="4410" y="2384"/>
                <a:ext cx="760" cy="730"/>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grpSp>
        <p:sp>
          <p:nvSpPr>
            <p:cNvPr id="110" name="TextBox 109">
              <a:extLst>
                <a:ext uri="{FF2B5EF4-FFF2-40B4-BE49-F238E27FC236}">
                  <a16:creationId xmlns:a16="http://schemas.microsoft.com/office/drawing/2014/main" id="{4B9B1639-CFF1-41E2-8AF1-75080F5AEB83}"/>
                </a:ext>
              </a:extLst>
            </p:cNvPr>
            <p:cNvSpPr txBox="1"/>
            <p:nvPr/>
          </p:nvSpPr>
          <p:spPr>
            <a:xfrm>
              <a:off x="8552110" y="5771245"/>
              <a:ext cx="2347913" cy="492478"/>
            </a:xfrm>
            <a:prstGeom prst="rect">
              <a:avLst/>
            </a:prstGeom>
            <a:noFill/>
          </p:spPr>
          <p:txBody>
            <a:bodyPr wrap="square" lIns="0" tIns="0" rIns="0" bIns="0" rtlCol="0" anchor="t">
              <a:spAutoFit/>
            </a:bodyPr>
            <a:lstStyle/>
            <a:p>
              <a:pPr algn="ctr" defTabSz="914358"/>
              <a:r>
                <a:rPr lang="en-US" sz="1600" dirty="0">
                  <a:solidFill>
                    <a:srgbClr val="FFFFFF"/>
                  </a:solidFill>
                  <a:latin typeface="Aino"/>
                </a:rPr>
                <a:t>30% of the population uses </a:t>
              </a:r>
              <a:r>
                <a:rPr lang="en-US" sz="1600" dirty="0" err="1">
                  <a:solidFill>
                    <a:srgbClr val="FFFFFF"/>
                  </a:solidFill>
                  <a:latin typeface="Aino"/>
                </a:rPr>
                <a:t>i</a:t>
              </a:r>
              <a:r>
                <a:rPr lang="en-US" sz="1600" dirty="0">
                  <a:solidFill>
                    <a:srgbClr val="FFFFFF"/>
                  </a:solidFill>
                  <a:latin typeface="Aino"/>
                </a:rPr>
                <a:t>-Voting</a:t>
              </a:r>
              <a:endParaRPr lang="en-GB" sz="1600" dirty="0">
                <a:solidFill>
                  <a:srgbClr val="FFFFFF"/>
                </a:solidFill>
                <a:latin typeface="Aino"/>
              </a:endParaRPr>
            </a:p>
          </p:txBody>
        </p:sp>
      </p:grpSp>
      <p:grpSp>
        <p:nvGrpSpPr>
          <p:cNvPr id="60" name="Rühm 112">
            <a:extLst>
              <a:ext uri="{FF2B5EF4-FFF2-40B4-BE49-F238E27FC236}">
                <a16:creationId xmlns:a16="http://schemas.microsoft.com/office/drawing/2014/main" id="{F7DA04F5-E08B-486D-A88D-A27376EAC513}"/>
              </a:ext>
            </a:extLst>
          </p:cNvPr>
          <p:cNvGrpSpPr/>
          <p:nvPr/>
        </p:nvGrpSpPr>
        <p:grpSpPr>
          <a:xfrm>
            <a:off x="8265732" y="2308699"/>
            <a:ext cx="1821528" cy="1606100"/>
            <a:chOff x="1008346" y="2865835"/>
            <a:chExt cx="1821656" cy="1606213"/>
          </a:xfrm>
        </p:grpSpPr>
        <p:grpSp>
          <p:nvGrpSpPr>
            <p:cNvPr id="61" name="Group 33">
              <a:extLst>
                <a:ext uri="{FF2B5EF4-FFF2-40B4-BE49-F238E27FC236}">
                  <a16:creationId xmlns:a16="http://schemas.microsoft.com/office/drawing/2014/main" id="{15010AFC-34E6-4E54-8311-37C9EDF8BEA1}"/>
                </a:ext>
              </a:extLst>
            </p:cNvPr>
            <p:cNvGrpSpPr>
              <a:grpSpLocks noChangeAspect="1"/>
            </p:cNvGrpSpPr>
            <p:nvPr/>
          </p:nvGrpSpPr>
          <p:grpSpPr bwMode="auto">
            <a:xfrm>
              <a:off x="1471186" y="2865835"/>
              <a:ext cx="958754" cy="921600"/>
              <a:chOff x="680" y="3046"/>
              <a:chExt cx="1058" cy="1017"/>
            </a:xfrm>
          </p:grpSpPr>
          <p:sp>
            <p:nvSpPr>
              <p:cNvPr id="63" name="Freeform 34">
                <a:extLst>
                  <a:ext uri="{FF2B5EF4-FFF2-40B4-BE49-F238E27FC236}">
                    <a16:creationId xmlns:a16="http://schemas.microsoft.com/office/drawing/2014/main" id="{D57ABA3C-EAB8-48D7-8273-1CD9665B5B6E}"/>
                  </a:ext>
                </a:extLst>
              </p:cNvPr>
              <p:cNvSpPr>
                <a:spLocks/>
              </p:cNvSpPr>
              <p:nvPr/>
            </p:nvSpPr>
            <p:spPr bwMode="auto">
              <a:xfrm>
                <a:off x="1361" y="3624"/>
                <a:ext cx="136" cy="291"/>
              </a:xfrm>
              <a:custGeom>
                <a:avLst/>
                <a:gdLst>
                  <a:gd name="T0" fmla="*/ 136 w 136"/>
                  <a:gd name="T1" fmla="*/ 165 h 291"/>
                  <a:gd name="T2" fmla="*/ 0 w 136"/>
                  <a:gd name="T3" fmla="*/ 0 h 291"/>
                  <a:gd name="T4" fmla="*/ 0 w 136"/>
                  <a:gd name="T5" fmla="*/ 215 h 291"/>
                  <a:gd name="T6" fmla="*/ 68 w 136"/>
                  <a:gd name="T7" fmla="*/ 190 h 291"/>
                  <a:gd name="T8" fmla="*/ 102 w 136"/>
                  <a:gd name="T9" fmla="*/ 291 h 291"/>
                </a:gdLst>
                <a:ahLst/>
                <a:cxnLst>
                  <a:cxn ang="0">
                    <a:pos x="T0" y="T1"/>
                  </a:cxn>
                  <a:cxn ang="0">
                    <a:pos x="T2" y="T3"/>
                  </a:cxn>
                  <a:cxn ang="0">
                    <a:pos x="T4" y="T5"/>
                  </a:cxn>
                  <a:cxn ang="0">
                    <a:pos x="T6" y="T7"/>
                  </a:cxn>
                  <a:cxn ang="0">
                    <a:pos x="T8" y="T9"/>
                  </a:cxn>
                </a:cxnLst>
                <a:rect l="0" t="0" r="r" b="b"/>
                <a:pathLst>
                  <a:path w="136" h="291">
                    <a:moveTo>
                      <a:pt x="136" y="165"/>
                    </a:moveTo>
                    <a:lnTo>
                      <a:pt x="0" y="0"/>
                    </a:lnTo>
                    <a:lnTo>
                      <a:pt x="0" y="215"/>
                    </a:lnTo>
                    <a:lnTo>
                      <a:pt x="68" y="190"/>
                    </a:lnTo>
                    <a:lnTo>
                      <a:pt x="102" y="291"/>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64" name="Freeform 35">
                <a:extLst>
                  <a:ext uri="{FF2B5EF4-FFF2-40B4-BE49-F238E27FC236}">
                    <a16:creationId xmlns:a16="http://schemas.microsoft.com/office/drawing/2014/main" id="{83179475-D4CA-432C-BDD2-3D5F6792A7F8}"/>
                  </a:ext>
                </a:extLst>
              </p:cNvPr>
              <p:cNvSpPr>
                <a:spLocks/>
              </p:cNvSpPr>
              <p:nvPr/>
            </p:nvSpPr>
            <p:spPr bwMode="auto">
              <a:xfrm>
                <a:off x="904" y="3375"/>
                <a:ext cx="610" cy="418"/>
              </a:xfrm>
              <a:custGeom>
                <a:avLst/>
                <a:gdLst>
                  <a:gd name="T0" fmla="*/ 373 w 610"/>
                  <a:gd name="T1" fmla="*/ 418 h 418"/>
                  <a:gd name="T2" fmla="*/ 0 w 610"/>
                  <a:gd name="T3" fmla="*/ 418 h 418"/>
                  <a:gd name="T4" fmla="*/ 0 w 610"/>
                  <a:gd name="T5" fmla="*/ 0 h 418"/>
                  <a:gd name="T6" fmla="*/ 610 w 610"/>
                  <a:gd name="T7" fmla="*/ 0 h 418"/>
                  <a:gd name="T8" fmla="*/ 610 w 610"/>
                  <a:gd name="T9" fmla="*/ 131 h 418"/>
                  <a:gd name="T10" fmla="*/ 339 w 610"/>
                  <a:gd name="T11" fmla="*/ 199 h 418"/>
                  <a:gd name="T12" fmla="*/ 339 w 610"/>
                  <a:gd name="T13" fmla="*/ 262 h 418"/>
                  <a:gd name="T14" fmla="*/ 271 w 610"/>
                  <a:gd name="T15" fmla="*/ 262 h 418"/>
                  <a:gd name="T16" fmla="*/ 271 w 610"/>
                  <a:gd name="T17" fmla="*/ 199 h 418"/>
                  <a:gd name="T18" fmla="*/ 68 w 610"/>
                  <a:gd name="T19" fmla="*/ 14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 h="418">
                    <a:moveTo>
                      <a:pt x="373" y="418"/>
                    </a:moveTo>
                    <a:lnTo>
                      <a:pt x="0" y="418"/>
                    </a:lnTo>
                    <a:lnTo>
                      <a:pt x="0" y="0"/>
                    </a:lnTo>
                    <a:lnTo>
                      <a:pt x="610" y="0"/>
                    </a:lnTo>
                    <a:lnTo>
                      <a:pt x="610" y="131"/>
                    </a:lnTo>
                    <a:lnTo>
                      <a:pt x="339" y="199"/>
                    </a:lnTo>
                    <a:lnTo>
                      <a:pt x="339" y="262"/>
                    </a:lnTo>
                    <a:lnTo>
                      <a:pt x="271" y="262"/>
                    </a:lnTo>
                    <a:lnTo>
                      <a:pt x="271" y="199"/>
                    </a:lnTo>
                    <a:lnTo>
                      <a:pt x="68" y="148"/>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65" name="Line 36">
                <a:extLst>
                  <a:ext uri="{FF2B5EF4-FFF2-40B4-BE49-F238E27FC236}">
                    <a16:creationId xmlns:a16="http://schemas.microsoft.com/office/drawing/2014/main" id="{5F2F8075-B12C-4748-9FE9-01F7C5FD756F}"/>
                  </a:ext>
                </a:extLst>
              </p:cNvPr>
              <p:cNvSpPr>
                <a:spLocks noChangeShapeType="1"/>
              </p:cNvSpPr>
              <p:nvPr/>
            </p:nvSpPr>
            <p:spPr bwMode="auto">
              <a:xfrm>
                <a:off x="1514" y="3506"/>
                <a:ext cx="0" cy="182"/>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66" name="Freeform 37">
                <a:extLst>
                  <a:ext uri="{FF2B5EF4-FFF2-40B4-BE49-F238E27FC236}">
                    <a16:creationId xmlns:a16="http://schemas.microsoft.com/office/drawing/2014/main" id="{55C6ED6A-B083-4AC1-814F-5AA1315EF33D}"/>
                  </a:ext>
                </a:extLst>
              </p:cNvPr>
              <p:cNvSpPr>
                <a:spLocks/>
              </p:cNvSpPr>
              <p:nvPr/>
            </p:nvSpPr>
            <p:spPr bwMode="auto">
              <a:xfrm>
                <a:off x="1124" y="3253"/>
                <a:ext cx="170" cy="67"/>
              </a:xfrm>
              <a:custGeom>
                <a:avLst/>
                <a:gdLst>
                  <a:gd name="T0" fmla="*/ 40 w 40"/>
                  <a:gd name="T1" fmla="*/ 16 h 16"/>
                  <a:gd name="T2" fmla="*/ 40 w 40"/>
                  <a:gd name="T3" fmla="*/ 8 h 16"/>
                  <a:gd name="T4" fmla="*/ 32 w 40"/>
                  <a:gd name="T5" fmla="*/ 0 h 16"/>
                  <a:gd name="T6" fmla="*/ 8 w 40"/>
                  <a:gd name="T7" fmla="*/ 0 h 16"/>
                  <a:gd name="T8" fmla="*/ 0 w 40"/>
                  <a:gd name="T9" fmla="*/ 8 h 16"/>
                  <a:gd name="T10" fmla="*/ 0 w 40"/>
                  <a:gd name="T11" fmla="*/ 16 h 16"/>
                </a:gdLst>
                <a:ahLst/>
                <a:cxnLst>
                  <a:cxn ang="0">
                    <a:pos x="T0" y="T1"/>
                  </a:cxn>
                  <a:cxn ang="0">
                    <a:pos x="T2" y="T3"/>
                  </a:cxn>
                  <a:cxn ang="0">
                    <a:pos x="T4" y="T5"/>
                  </a:cxn>
                  <a:cxn ang="0">
                    <a:pos x="T6" y="T7"/>
                  </a:cxn>
                  <a:cxn ang="0">
                    <a:pos x="T8" y="T9"/>
                  </a:cxn>
                  <a:cxn ang="0">
                    <a:pos x="T10" y="T11"/>
                  </a:cxn>
                </a:cxnLst>
                <a:rect l="0" t="0" r="r" b="b"/>
                <a:pathLst>
                  <a:path w="40" h="16">
                    <a:moveTo>
                      <a:pt x="40" y="16"/>
                    </a:moveTo>
                    <a:cubicBezTo>
                      <a:pt x="40" y="8"/>
                      <a:pt x="40" y="8"/>
                      <a:pt x="40" y="8"/>
                    </a:cubicBezTo>
                    <a:cubicBezTo>
                      <a:pt x="40" y="3"/>
                      <a:pt x="36" y="0"/>
                      <a:pt x="32" y="0"/>
                    </a:cubicBezTo>
                    <a:cubicBezTo>
                      <a:pt x="8" y="0"/>
                      <a:pt x="8" y="0"/>
                      <a:pt x="8" y="0"/>
                    </a:cubicBezTo>
                    <a:cubicBezTo>
                      <a:pt x="4" y="0"/>
                      <a:pt x="0" y="3"/>
                      <a:pt x="0" y="8"/>
                    </a:cubicBezTo>
                    <a:cubicBezTo>
                      <a:pt x="0" y="16"/>
                      <a:pt x="0" y="16"/>
                      <a:pt x="0" y="16"/>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67" name="Freeform 38">
                <a:extLst>
                  <a:ext uri="{FF2B5EF4-FFF2-40B4-BE49-F238E27FC236}">
                    <a16:creationId xmlns:a16="http://schemas.microsoft.com/office/drawing/2014/main" id="{F16C8AA9-504D-4264-8378-911D010902EB}"/>
                  </a:ext>
                </a:extLst>
              </p:cNvPr>
              <p:cNvSpPr>
                <a:spLocks/>
              </p:cNvSpPr>
              <p:nvPr/>
            </p:nvSpPr>
            <p:spPr bwMode="auto">
              <a:xfrm>
                <a:off x="680" y="3046"/>
                <a:ext cx="1058" cy="1017"/>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grpSp>
        <p:sp>
          <p:nvSpPr>
            <p:cNvPr id="62" name="TextBox 61">
              <a:extLst>
                <a:ext uri="{FF2B5EF4-FFF2-40B4-BE49-F238E27FC236}">
                  <a16:creationId xmlns:a16="http://schemas.microsoft.com/office/drawing/2014/main" id="{28600787-3AF4-4E7B-8B96-474CF5DFDF32}"/>
                </a:ext>
              </a:extLst>
            </p:cNvPr>
            <p:cNvSpPr txBox="1"/>
            <p:nvPr/>
          </p:nvSpPr>
          <p:spPr>
            <a:xfrm>
              <a:off x="1008346" y="3979570"/>
              <a:ext cx="1821656" cy="492478"/>
            </a:xfrm>
            <a:prstGeom prst="rect">
              <a:avLst/>
            </a:prstGeom>
            <a:noFill/>
          </p:spPr>
          <p:txBody>
            <a:bodyPr wrap="square" lIns="0" tIns="0" rIns="0" bIns="0" rtlCol="0" anchor="t">
              <a:spAutoFit/>
            </a:bodyPr>
            <a:lstStyle/>
            <a:p>
              <a:pPr algn="ctr" defTabSz="914358"/>
              <a:r>
                <a:rPr lang="en-US" sz="1600" dirty="0">
                  <a:solidFill>
                    <a:srgbClr val="FFFFFF"/>
                  </a:solidFill>
                  <a:latin typeface="Aino"/>
                </a:rPr>
                <a:t>98% of companies established online</a:t>
              </a:r>
              <a:endParaRPr lang="en-GB" sz="1600" dirty="0">
                <a:solidFill>
                  <a:srgbClr val="FFFFFF"/>
                </a:solidFill>
                <a:latin typeface="Aino"/>
              </a:endParaRPr>
            </a:p>
          </p:txBody>
        </p:sp>
      </p:grpSp>
      <p:grpSp>
        <p:nvGrpSpPr>
          <p:cNvPr id="70" name="Rühm 127">
            <a:extLst>
              <a:ext uri="{FF2B5EF4-FFF2-40B4-BE49-F238E27FC236}">
                <a16:creationId xmlns:a16="http://schemas.microsoft.com/office/drawing/2014/main" id="{174EF721-E84E-469E-8D6B-02460A33C563}"/>
              </a:ext>
            </a:extLst>
          </p:cNvPr>
          <p:cNvGrpSpPr/>
          <p:nvPr/>
        </p:nvGrpSpPr>
        <p:grpSpPr>
          <a:xfrm>
            <a:off x="4989013" y="4358517"/>
            <a:ext cx="1821528" cy="1606100"/>
            <a:chOff x="3811113" y="2865835"/>
            <a:chExt cx="1821656" cy="1606213"/>
          </a:xfrm>
        </p:grpSpPr>
        <p:grpSp>
          <p:nvGrpSpPr>
            <p:cNvPr id="76" name="Group 23">
              <a:extLst>
                <a:ext uri="{FF2B5EF4-FFF2-40B4-BE49-F238E27FC236}">
                  <a16:creationId xmlns:a16="http://schemas.microsoft.com/office/drawing/2014/main" id="{C9C5157E-05A9-4054-927B-46B9DC361AA7}"/>
                </a:ext>
              </a:extLst>
            </p:cNvPr>
            <p:cNvGrpSpPr>
              <a:grpSpLocks noChangeAspect="1"/>
            </p:cNvGrpSpPr>
            <p:nvPr/>
          </p:nvGrpSpPr>
          <p:grpSpPr bwMode="auto">
            <a:xfrm>
              <a:off x="4269509" y="2865835"/>
              <a:ext cx="958810" cy="921600"/>
              <a:chOff x="2379" y="3021"/>
              <a:chExt cx="1108" cy="1065"/>
            </a:xfrm>
          </p:grpSpPr>
          <p:sp>
            <p:nvSpPr>
              <p:cNvPr id="78" name="Line 24">
                <a:extLst>
                  <a:ext uri="{FF2B5EF4-FFF2-40B4-BE49-F238E27FC236}">
                    <a16:creationId xmlns:a16="http://schemas.microsoft.com/office/drawing/2014/main" id="{B3F78C54-55F9-4323-AD2B-A361174FEDDB}"/>
                  </a:ext>
                </a:extLst>
              </p:cNvPr>
              <p:cNvSpPr>
                <a:spLocks noChangeShapeType="1"/>
              </p:cNvSpPr>
              <p:nvPr/>
            </p:nvSpPr>
            <p:spPr bwMode="auto">
              <a:xfrm>
                <a:off x="2880" y="3238"/>
                <a:ext cx="106"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79" name="Freeform 25">
                <a:extLst>
                  <a:ext uri="{FF2B5EF4-FFF2-40B4-BE49-F238E27FC236}">
                    <a16:creationId xmlns:a16="http://schemas.microsoft.com/office/drawing/2014/main" id="{BD1487E4-D71D-47A0-B052-2DC0AC96B5E3}"/>
                  </a:ext>
                </a:extLst>
              </p:cNvPr>
              <p:cNvSpPr>
                <a:spLocks/>
              </p:cNvSpPr>
              <p:nvPr/>
            </p:nvSpPr>
            <p:spPr bwMode="auto">
              <a:xfrm>
                <a:off x="2702" y="3167"/>
                <a:ext cx="462" cy="813"/>
              </a:xfrm>
              <a:custGeom>
                <a:avLst/>
                <a:gdLst>
                  <a:gd name="T0" fmla="*/ 17 w 104"/>
                  <a:gd name="T1" fmla="*/ 32 h 184"/>
                  <a:gd name="T2" fmla="*/ 104 w 104"/>
                  <a:gd name="T3" fmla="*/ 32 h 184"/>
                  <a:gd name="T4" fmla="*/ 104 w 104"/>
                  <a:gd name="T5" fmla="*/ 172 h 184"/>
                  <a:gd name="T6" fmla="*/ 92 w 104"/>
                  <a:gd name="T7" fmla="*/ 184 h 184"/>
                  <a:gd name="T8" fmla="*/ 12 w 104"/>
                  <a:gd name="T9" fmla="*/ 184 h 184"/>
                  <a:gd name="T10" fmla="*/ 0 w 104"/>
                  <a:gd name="T11" fmla="*/ 172 h 184"/>
                  <a:gd name="T12" fmla="*/ 0 w 104"/>
                  <a:gd name="T13" fmla="*/ 12 h 184"/>
                  <a:gd name="T14" fmla="*/ 12 w 104"/>
                  <a:gd name="T15" fmla="*/ 0 h 184"/>
                  <a:gd name="T16" fmla="*/ 92 w 104"/>
                  <a:gd name="T17" fmla="*/ 0 h 184"/>
                  <a:gd name="T18" fmla="*/ 104 w 104"/>
                  <a:gd name="T19" fmla="*/ 12 h 184"/>
                  <a:gd name="T20" fmla="*/ 104 w 104"/>
                  <a:gd name="T21" fmla="*/ 1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184">
                    <a:moveTo>
                      <a:pt x="17" y="32"/>
                    </a:moveTo>
                    <a:cubicBezTo>
                      <a:pt x="104" y="32"/>
                      <a:pt x="104" y="32"/>
                      <a:pt x="104" y="32"/>
                    </a:cubicBezTo>
                    <a:cubicBezTo>
                      <a:pt x="104" y="172"/>
                      <a:pt x="104" y="172"/>
                      <a:pt x="104" y="172"/>
                    </a:cubicBezTo>
                    <a:cubicBezTo>
                      <a:pt x="104" y="179"/>
                      <a:pt x="99" y="184"/>
                      <a:pt x="92" y="184"/>
                    </a:cubicBezTo>
                    <a:cubicBezTo>
                      <a:pt x="12" y="184"/>
                      <a:pt x="12" y="184"/>
                      <a:pt x="12" y="184"/>
                    </a:cubicBezTo>
                    <a:cubicBezTo>
                      <a:pt x="5" y="184"/>
                      <a:pt x="0" y="179"/>
                      <a:pt x="0" y="172"/>
                    </a:cubicBezTo>
                    <a:cubicBezTo>
                      <a:pt x="0" y="12"/>
                      <a:pt x="0" y="12"/>
                      <a:pt x="0" y="12"/>
                    </a:cubicBezTo>
                    <a:cubicBezTo>
                      <a:pt x="0" y="5"/>
                      <a:pt x="5" y="0"/>
                      <a:pt x="12" y="0"/>
                    </a:cubicBezTo>
                    <a:cubicBezTo>
                      <a:pt x="92" y="0"/>
                      <a:pt x="92" y="0"/>
                      <a:pt x="92" y="0"/>
                    </a:cubicBezTo>
                    <a:cubicBezTo>
                      <a:pt x="99" y="0"/>
                      <a:pt x="104" y="5"/>
                      <a:pt x="104" y="12"/>
                    </a:cubicBezTo>
                    <a:cubicBezTo>
                      <a:pt x="104" y="15"/>
                      <a:pt x="104" y="15"/>
                      <a:pt x="104" y="15"/>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80" name="Line 26">
                <a:extLst>
                  <a:ext uri="{FF2B5EF4-FFF2-40B4-BE49-F238E27FC236}">
                    <a16:creationId xmlns:a16="http://schemas.microsoft.com/office/drawing/2014/main" id="{BDF411ED-E2D3-43E3-9FC8-06F0D34B4AD2}"/>
                  </a:ext>
                </a:extLst>
              </p:cNvPr>
              <p:cNvSpPr>
                <a:spLocks noChangeShapeType="1"/>
              </p:cNvSpPr>
              <p:nvPr/>
            </p:nvSpPr>
            <p:spPr bwMode="auto">
              <a:xfrm>
                <a:off x="2707" y="3892"/>
                <a:ext cx="386"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81" name="Freeform 27">
                <a:extLst>
                  <a:ext uri="{FF2B5EF4-FFF2-40B4-BE49-F238E27FC236}">
                    <a16:creationId xmlns:a16="http://schemas.microsoft.com/office/drawing/2014/main" id="{618C68E1-2774-4809-AAD2-BCE0696C2324}"/>
                  </a:ext>
                </a:extLst>
              </p:cNvPr>
              <p:cNvSpPr>
                <a:spLocks/>
              </p:cNvSpPr>
              <p:nvPr/>
            </p:nvSpPr>
            <p:spPr bwMode="auto">
              <a:xfrm>
                <a:off x="2379" y="3021"/>
                <a:ext cx="1108" cy="1065"/>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83" name="Line 28">
                <a:extLst>
                  <a:ext uri="{FF2B5EF4-FFF2-40B4-BE49-F238E27FC236}">
                    <a16:creationId xmlns:a16="http://schemas.microsoft.com/office/drawing/2014/main" id="{52F85B46-3827-4251-80D3-AF73426581EB}"/>
                  </a:ext>
                </a:extLst>
              </p:cNvPr>
              <p:cNvSpPr>
                <a:spLocks noChangeShapeType="1"/>
              </p:cNvSpPr>
              <p:nvPr/>
            </p:nvSpPr>
            <p:spPr bwMode="auto">
              <a:xfrm>
                <a:off x="2800" y="3556"/>
                <a:ext cx="129"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84" name="Line 29">
                <a:extLst>
                  <a:ext uri="{FF2B5EF4-FFF2-40B4-BE49-F238E27FC236}">
                    <a16:creationId xmlns:a16="http://schemas.microsoft.com/office/drawing/2014/main" id="{3EB79202-271F-484E-931F-86EA60380225}"/>
                  </a:ext>
                </a:extLst>
              </p:cNvPr>
              <p:cNvSpPr>
                <a:spLocks noChangeShapeType="1"/>
              </p:cNvSpPr>
              <p:nvPr/>
            </p:nvSpPr>
            <p:spPr bwMode="auto">
              <a:xfrm>
                <a:off x="2800" y="3627"/>
                <a:ext cx="129"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85" name="Freeform 30">
                <a:extLst>
                  <a:ext uri="{FF2B5EF4-FFF2-40B4-BE49-F238E27FC236}">
                    <a16:creationId xmlns:a16="http://schemas.microsoft.com/office/drawing/2014/main" id="{85BB0EC2-9E51-44C5-9A3B-2E20E490FB56}"/>
                  </a:ext>
                </a:extLst>
              </p:cNvPr>
              <p:cNvSpPr>
                <a:spLocks/>
              </p:cNvSpPr>
              <p:nvPr/>
            </p:nvSpPr>
            <p:spPr bwMode="auto">
              <a:xfrm>
                <a:off x="2844" y="3450"/>
                <a:ext cx="178" cy="283"/>
              </a:xfrm>
              <a:custGeom>
                <a:avLst/>
                <a:gdLst>
                  <a:gd name="T0" fmla="*/ 40 w 40"/>
                  <a:gd name="T1" fmla="*/ 44 h 64"/>
                  <a:gd name="T2" fmla="*/ 20 w 40"/>
                  <a:gd name="T3" fmla="*/ 64 h 64"/>
                  <a:gd name="T4" fmla="*/ 20 w 40"/>
                  <a:gd name="T5" fmla="*/ 64 h 64"/>
                  <a:gd name="T6" fmla="*/ 0 w 40"/>
                  <a:gd name="T7" fmla="*/ 44 h 64"/>
                  <a:gd name="T8" fmla="*/ 0 w 40"/>
                  <a:gd name="T9" fmla="*/ 20 h 64"/>
                  <a:gd name="T10" fmla="*/ 20 w 40"/>
                  <a:gd name="T11" fmla="*/ 0 h 64"/>
                  <a:gd name="T12" fmla="*/ 20 w 40"/>
                  <a:gd name="T13" fmla="*/ 0 h 64"/>
                  <a:gd name="T14" fmla="*/ 40 w 40"/>
                  <a:gd name="T15" fmla="*/ 20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4">
                    <a:moveTo>
                      <a:pt x="40" y="44"/>
                    </a:moveTo>
                    <a:cubicBezTo>
                      <a:pt x="40" y="55"/>
                      <a:pt x="31" y="64"/>
                      <a:pt x="20" y="64"/>
                    </a:cubicBezTo>
                    <a:cubicBezTo>
                      <a:pt x="20" y="64"/>
                      <a:pt x="20" y="64"/>
                      <a:pt x="20" y="64"/>
                    </a:cubicBezTo>
                    <a:cubicBezTo>
                      <a:pt x="9" y="64"/>
                      <a:pt x="0" y="55"/>
                      <a:pt x="0" y="44"/>
                    </a:cubicBezTo>
                    <a:cubicBezTo>
                      <a:pt x="0" y="20"/>
                      <a:pt x="0" y="20"/>
                      <a:pt x="0" y="20"/>
                    </a:cubicBezTo>
                    <a:cubicBezTo>
                      <a:pt x="0" y="9"/>
                      <a:pt x="9" y="0"/>
                      <a:pt x="20" y="0"/>
                    </a:cubicBezTo>
                    <a:cubicBezTo>
                      <a:pt x="20" y="0"/>
                      <a:pt x="20" y="0"/>
                      <a:pt x="20" y="0"/>
                    </a:cubicBezTo>
                    <a:cubicBezTo>
                      <a:pt x="31" y="0"/>
                      <a:pt x="40" y="9"/>
                      <a:pt x="40" y="20"/>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grpSp>
        <p:sp>
          <p:nvSpPr>
            <p:cNvPr id="77" name="TextBox 76">
              <a:extLst>
                <a:ext uri="{FF2B5EF4-FFF2-40B4-BE49-F238E27FC236}">
                  <a16:creationId xmlns:a16="http://schemas.microsoft.com/office/drawing/2014/main" id="{408758F6-5CF5-4419-A382-EC5E98D82067}"/>
                </a:ext>
              </a:extLst>
            </p:cNvPr>
            <p:cNvSpPr txBox="1"/>
            <p:nvPr/>
          </p:nvSpPr>
          <p:spPr>
            <a:xfrm>
              <a:off x="3811113" y="3979570"/>
              <a:ext cx="1821656" cy="492478"/>
            </a:xfrm>
            <a:prstGeom prst="rect">
              <a:avLst/>
            </a:prstGeom>
            <a:noFill/>
          </p:spPr>
          <p:txBody>
            <a:bodyPr wrap="square" lIns="0" tIns="0" rIns="0" bIns="0" rtlCol="0" anchor="t">
              <a:spAutoFit/>
            </a:bodyPr>
            <a:lstStyle/>
            <a:p>
              <a:pPr algn="ctr" defTabSz="914358"/>
              <a:r>
                <a:rPr lang="en-US" sz="1600" dirty="0">
                  <a:solidFill>
                    <a:srgbClr val="FFFFFF"/>
                  </a:solidFill>
                  <a:latin typeface="Aino"/>
                </a:rPr>
                <a:t>99% of banking done online</a:t>
              </a:r>
              <a:endParaRPr lang="en-GB" sz="1600" dirty="0">
                <a:solidFill>
                  <a:srgbClr val="FFFFFF"/>
                </a:solidFill>
                <a:latin typeface="Aino"/>
              </a:endParaRPr>
            </a:p>
          </p:txBody>
        </p:sp>
      </p:grpSp>
    </p:spTree>
    <p:extLst>
      <p:ext uri="{BB962C8B-B14F-4D97-AF65-F5344CB8AC3E}">
        <p14:creationId xmlns:p14="http://schemas.microsoft.com/office/powerpoint/2010/main" val="1444099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500"/>
                                        <p:tgtEl>
                                          <p:spTgt spid="144"/>
                                        </p:tgtEl>
                                      </p:cBhvr>
                                    </p:animEffect>
                                    <p:anim calcmode="lin" valueType="num">
                                      <p:cBhvr>
                                        <p:cTn id="8" dur="500" fill="hold"/>
                                        <p:tgtEl>
                                          <p:spTgt spid="144"/>
                                        </p:tgtEl>
                                        <p:attrNameLst>
                                          <p:attrName>ppt_x</p:attrName>
                                        </p:attrNameLst>
                                      </p:cBhvr>
                                      <p:tavLst>
                                        <p:tav tm="0">
                                          <p:val>
                                            <p:strVal val="#ppt_x"/>
                                          </p:val>
                                        </p:tav>
                                        <p:tav tm="100000">
                                          <p:val>
                                            <p:strVal val="#ppt_x"/>
                                          </p:val>
                                        </p:tav>
                                      </p:tavLst>
                                    </p:anim>
                                    <p:anim calcmode="lin" valueType="num">
                                      <p:cBhvr>
                                        <p:cTn id="9" dur="500" fill="hold"/>
                                        <p:tgtEl>
                                          <p:spTgt spid="14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46"/>
                                        </p:tgtEl>
                                        <p:attrNameLst>
                                          <p:attrName>style.visibility</p:attrName>
                                        </p:attrNameLst>
                                      </p:cBhvr>
                                      <p:to>
                                        <p:strVal val="visible"/>
                                      </p:to>
                                    </p:set>
                                    <p:animEffect transition="in" filter="fade">
                                      <p:cBhvr>
                                        <p:cTn id="13" dur="500"/>
                                        <p:tgtEl>
                                          <p:spTgt spid="146"/>
                                        </p:tgtEl>
                                      </p:cBhvr>
                                    </p:animEffect>
                                    <p:anim calcmode="lin" valueType="num">
                                      <p:cBhvr>
                                        <p:cTn id="14" dur="500" fill="hold"/>
                                        <p:tgtEl>
                                          <p:spTgt spid="146"/>
                                        </p:tgtEl>
                                        <p:attrNameLst>
                                          <p:attrName>ppt_x</p:attrName>
                                        </p:attrNameLst>
                                      </p:cBhvr>
                                      <p:tavLst>
                                        <p:tav tm="0">
                                          <p:val>
                                            <p:strVal val="#ppt_x"/>
                                          </p:val>
                                        </p:tav>
                                        <p:tav tm="100000">
                                          <p:val>
                                            <p:strVal val="#ppt_x"/>
                                          </p:val>
                                        </p:tav>
                                      </p:tavLst>
                                    </p:anim>
                                    <p:anim calcmode="lin" valueType="num">
                                      <p:cBhvr>
                                        <p:cTn id="15" dur="500" fill="hold"/>
                                        <p:tgtEl>
                                          <p:spTgt spid="14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anim calcmode="lin" valueType="num">
                                      <p:cBhvr>
                                        <p:cTn id="20" dur="500" fill="hold"/>
                                        <p:tgtEl>
                                          <p:spTgt spid="60"/>
                                        </p:tgtEl>
                                        <p:attrNameLst>
                                          <p:attrName>ppt_x</p:attrName>
                                        </p:attrNameLst>
                                      </p:cBhvr>
                                      <p:tavLst>
                                        <p:tav tm="0">
                                          <p:val>
                                            <p:strVal val="#ppt_x"/>
                                          </p:val>
                                        </p:tav>
                                        <p:tav tm="100000">
                                          <p:val>
                                            <p:strVal val="#ppt_x"/>
                                          </p:val>
                                        </p:tav>
                                      </p:tavLst>
                                    </p:anim>
                                    <p:anim calcmode="lin" valueType="num">
                                      <p:cBhvr>
                                        <p:cTn id="21" dur="500" fill="hold"/>
                                        <p:tgtEl>
                                          <p:spTgt spid="60"/>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49"/>
                                        </p:tgtEl>
                                        <p:attrNameLst>
                                          <p:attrName>style.visibility</p:attrName>
                                        </p:attrNameLst>
                                      </p:cBhvr>
                                      <p:to>
                                        <p:strVal val="visible"/>
                                      </p:to>
                                    </p:set>
                                    <p:animEffect transition="in" filter="fade">
                                      <p:cBhvr>
                                        <p:cTn id="25" dur="500"/>
                                        <p:tgtEl>
                                          <p:spTgt spid="149"/>
                                        </p:tgtEl>
                                      </p:cBhvr>
                                    </p:animEffect>
                                    <p:anim calcmode="lin" valueType="num">
                                      <p:cBhvr>
                                        <p:cTn id="26" dur="500" fill="hold"/>
                                        <p:tgtEl>
                                          <p:spTgt spid="149"/>
                                        </p:tgtEl>
                                        <p:attrNameLst>
                                          <p:attrName>ppt_x</p:attrName>
                                        </p:attrNameLst>
                                      </p:cBhvr>
                                      <p:tavLst>
                                        <p:tav tm="0">
                                          <p:val>
                                            <p:strVal val="#ppt_x"/>
                                          </p:val>
                                        </p:tav>
                                        <p:tav tm="100000">
                                          <p:val>
                                            <p:strVal val="#ppt_x"/>
                                          </p:val>
                                        </p:tav>
                                      </p:tavLst>
                                    </p:anim>
                                    <p:anim calcmode="lin" valueType="num">
                                      <p:cBhvr>
                                        <p:cTn id="27" dur="500" fill="hold"/>
                                        <p:tgtEl>
                                          <p:spTgt spid="14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fade">
                                      <p:cBhvr>
                                        <p:cTn id="31" dur="500"/>
                                        <p:tgtEl>
                                          <p:spTgt spid="70"/>
                                        </p:tgtEl>
                                      </p:cBhvr>
                                    </p:animEffect>
                                    <p:anim calcmode="lin" valueType="num">
                                      <p:cBhvr>
                                        <p:cTn id="32" dur="500" fill="hold"/>
                                        <p:tgtEl>
                                          <p:spTgt spid="70"/>
                                        </p:tgtEl>
                                        <p:attrNameLst>
                                          <p:attrName>ppt_x</p:attrName>
                                        </p:attrNameLst>
                                      </p:cBhvr>
                                      <p:tavLst>
                                        <p:tav tm="0">
                                          <p:val>
                                            <p:strVal val="#ppt_x"/>
                                          </p:val>
                                        </p:tav>
                                        <p:tav tm="100000">
                                          <p:val>
                                            <p:strVal val="#ppt_x"/>
                                          </p:val>
                                        </p:tav>
                                      </p:tavLst>
                                    </p:anim>
                                    <p:anim calcmode="lin" valueType="num">
                                      <p:cBhvr>
                                        <p:cTn id="33" dur="500" fill="hold"/>
                                        <p:tgtEl>
                                          <p:spTgt spid="70"/>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147"/>
                                        </p:tgtEl>
                                        <p:attrNameLst>
                                          <p:attrName>style.visibility</p:attrName>
                                        </p:attrNameLst>
                                      </p:cBhvr>
                                      <p:to>
                                        <p:strVal val="visible"/>
                                      </p:to>
                                    </p:set>
                                    <p:animEffect transition="in" filter="fade">
                                      <p:cBhvr>
                                        <p:cTn id="37" dur="500"/>
                                        <p:tgtEl>
                                          <p:spTgt spid="147"/>
                                        </p:tgtEl>
                                      </p:cBhvr>
                                    </p:animEffect>
                                    <p:anim calcmode="lin" valueType="num">
                                      <p:cBhvr>
                                        <p:cTn id="38" dur="500" fill="hold"/>
                                        <p:tgtEl>
                                          <p:spTgt spid="147"/>
                                        </p:tgtEl>
                                        <p:attrNameLst>
                                          <p:attrName>ppt_x</p:attrName>
                                        </p:attrNameLst>
                                      </p:cBhvr>
                                      <p:tavLst>
                                        <p:tav tm="0">
                                          <p:val>
                                            <p:strVal val="#ppt_x"/>
                                          </p:val>
                                        </p:tav>
                                        <p:tav tm="100000">
                                          <p:val>
                                            <p:strVal val="#ppt_x"/>
                                          </p:val>
                                        </p:tav>
                                      </p:tavLst>
                                    </p:anim>
                                    <p:anim calcmode="lin" valueType="num">
                                      <p:cBhvr>
                                        <p:cTn id="39" dur="500" fill="hold"/>
                                        <p:tgtEl>
                                          <p:spTgt spid="1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10">
            <a:extLst>
              <a:ext uri="{FF2B5EF4-FFF2-40B4-BE49-F238E27FC236}">
                <a16:creationId xmlns:a16="http://schemas.microsoft.com/office/drawing/2014/main" id="{FE42E93C-4FEE-44EF-8EB2-D864DC76E886}"/>
              </a:ext>
            </a:extLst>
          </p:cNvPr>
          <p:cNvGrpSpPr/>
          <p:nvPr/>
        </p:nvGrpSpPr>
        <p:grpSpPr>
          <a:xfrm>
            <a:off x="1285373" y="2259568"/>
            <a:ext cx="2347913" cy="1830840"/>
            <a:chOff x="2333347" y="1964475"/>
            <a:chExt cx="2347913" cy="1830840"/>
          </a:xfrm>
        </p:grpSpPr>
        <p:pic>
          <p:nvPicPr>
            <p:cNvPr id="54" name="Graphic 8">
              <a:extLst>
                <a:ext uri="{FF2B5EF4-FFF2-40B4-BE49-F238E27FC236}">
                  <a16:creationId xmlns:a16="http://schemas.microsoft.com/office/drawing/2014/main" id="{30495130-088D-4D75-A3A8-F23859A6C8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60" name="TextBox 59">
              <a:extLst>
                <a:ext uri="{FF2B5EF4-FFF2-40B4-BE49-F238E27FC236}">
                  <a16:creationId xmlns:a16="http://schemas.microsoft.com/office/drawing/2014/main" id="{7787B564-6CA7-4DAA-AD4C-2F06D61353AD}"/>
                </a:ext>
              </a:extLst>
            </p:cNvPr>
            <p:cNvSpPr txBox="1"/>
            <p:nvPr/>
          </p:nvSpPr>
          <p:spPr>
            <a:xfrm>
              <a:off x="3047994" y="2239118"/>
              <a:ext cx="918618" cy="369332"/>
            </a:xfrm>
            <a:prstGeom prst="rect">
              <a:avLst/>
            </a:prstGeom>
            <a:noFill/>
          </p:spPr>
          <p:txBody>
            <a:bodyPr wrap="square" lIns="0" tIns="0" rIns="0" bIns="0" rtlCol="0" anchor="ctr">
              <a:spAutoFit/>
            </a:bodyPr>
            <a:lstStyle/>
            <a:p>
              <a:pPr algn="ctr"/>
              <a:r>
                <a:rPr lang="et-EE" sz="2400" dirty="0">
                  <a:solidFill>
                    <a:schemeClr val="bg1"/>
                  </a:solidFill>
                </a:rPr>
                <a:t>#1</a:t>
              </a:r>
              <a:endParaRPr lang="en-GB" sz="2400" dirty="0">
                <a:solidFill>
                  <a:schemeClr val="bg1"/>
                </a:solidFill>
              </a:endParaRPr>
            </a:p>
          </p:txBody>
        </p:sp>
        <p:sp>
          <p:nvSpPr>
            <p:cNvPr id="61" name="TextBox 60">
              <a:extLst>
                <a:ext uri="{FF2B5EF4-FFF2-40B4-BE49-F238E27FC236}">
                  <a16:creationId xmlns:a16="http://schemas.microsoft.com/office/drawing/2014/main" id="{230F9080-CB7A-45E9-9477-4ACA9A99C959}"/>
                </a:ext>
              </a:extLst>
            </p:cNvPr>
            <p:cNvSpPr txBox="1"/>
            <p:nvPr/>
          </p:nvSpPr>
          <p:spPr>
            <a:xfrm>
              <a:off x="2333347" y="3056651"/>
              <a:ext cx="2347913" cy="738664"/>
            </a:xfrm>
            <a:prstGeom prst="rect">
              <a:avLst/>
            </a:prstGeom>
            <a:noFill/>
          </p:spPr>
          <p:txBody>
            <a:bodyPr wrap="square" lIns="0" tIns="0" rIns="0" bIns="0" rtlCol="0" anchor="t">
              <a:spAutoFit/>
            </a:bodyPr>
            <a:lstStyle/>
            <a:p>
              <a:pPr algn="ctr"/>
              <a:r>
                <a:rPr lang="en-US" sz="1600" dirty="0">
                  <a:solidFill>
                    <a:schemeClr val="bg1"/>
                  </a:solidFill>
                </a:rPr>
                <a:t>OECD Tax Competitiveness Index</a:t>
              </a:r>
            </a:p>
            <a:p>
              <a:pPr algn="ctr"/>
              <a:r>
                <a:rPr lang="en-US" sz="1600" dirty="0">
                  <a:solidFill>
                    <a:srgbClr val="0078FF"/>
                  </a:solidFill>
                </a:rPr>
                <a:t>201</a:t>
              </a:r>
              <a:r>
                <a:rPr lang="et-EE" sz="1600" dirty="0">
                  <a:solidFill>
                    <a:srgbClr val="0078FF"/>
                  </a:solidFill>
                </a:rPr>
                <a:t>7</a:t>
              </a:r>
              <a:endParaRPr lang="en-US" sz="1600" dirty="0">
                <a:solidFill>
                  <a:srgbClr val="0078FF"/>
                </a:solidFill>
              </a:endParaRPr>
            </a:p>
          </p:txBody>
        </p:sp>
      </p:grpSp>
      <p:sp>
        <p:nvSpPr>
          <p:cNvPr id="4" name="Title 3"/>
          <p:cNvSpPr>
            <a:spLocks noGrp="1"/>
          </p:cNvSpPr>
          <p:nvPr>
            <p:ph type="title"/>
          </p:nvPr>
        </p:nvSpPr>
        <p:spPr>
          <a:xfrm>
            <a:off x="623887" y="658800"/>
            <a:ext cx="11304588" cy="1684819"/>
          </a:xfrm>
        </p:spPr>
        <p:txBody>
          <a:bodyPr/>
          <a:lstStyle/>
          <a:p>
            <a:r>
              <a:rPr lang="en-US" dirty="0"/>
              <a:t>international rankings</a:t>
            </a:r>
            <a:endParaRPr lang="et-EE" dirty="0"/>
          </a:p>
        </p:txBody>
      </p:sp>
      <p:grpSp>
        <p:nvGrpSpPr>
          <p:cNvPr id="63" name="Group 40">
            <a:extLst>
              <a:ext uri="{FF2B5EF4-FFF2-40B4-BE49-F238E27FC236}">
                <a16:creationId xmlns:a16="http://schemas.microsoft.com/office/drawing/2014/main" id="{1FDE97A5-CBAF-4AA7-9317-0EB9F68E8152}"/>
              </a:ext>
            </a:extLst>
          </p:cNvPr>
          <p:cNvGrpSpPr/>
          <p:nvPr/>
        </p:nvGrpSpPr>
        <p:grpSpPr>
          <a:xfrm>
            <a:off x="8552110" y="2259568"/>
            <a:ext cx="2347913" cy="1830840"/>
            <a:chOff x="2333347" y="1964475"/>
            <a:chExt cx="2347913" cy="1830840"/>
          </a:xfrm>
        </p:grpSpPr>
        <p:pic>
          <p:nvPicPr>
            <p:cNvPr id="64" name="Graphic 41">
              <a:extLst>
                <a:ext uri="{FF2B5EF4-FFF2-40B4-BE49-F238E27FC236}">
                  <a16:creationId xmlns:a16="http://schemas.microsoft.com/office/drawing/2014/main" id="{8867E109-202B-48A3-A5C8-67DAB4C073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65" name="TextBox 64">
              <a:extLst>
                <a:ext uri="{FF2B5EF4-FFF2-40B4-BE49-F238E27FC236}">
                  <a16:creationId xmlns:a16="http://schemas.microsoft.com/office/drawing/2014/main" id="{EEB62792-317A-42F1-B514-EE4B33ECA777}"/>
                </a:ext>
              </a:extLst>
            </p:cNvPr>
            <p:cNvSpPr txBox="1"/>
            <p:nvPr/>
          </p:nvSpPr>
          <p:spPr>
            <a:xfrm>
              <a:off x="3047994" y="2239118"/>
              <a:ext cx="918618" cy="369332"/>
            </a:xfrm>
            <a:prstGeom prst="rect">
              <a:avLst/>
            </a:prstGeom>
            <a:noFill/>
          </p:spPr>
          <p:txBody>
            <a:bodyPr wrap="square" lIns="0" tIns="0" rIns="0" bIns="0" rtlCol="0" anchor="ctr">
              <a:spAutoFit/>
            </a:bodyPr>
            <a:lstStyle/>
            <a:p>
              <a:pPr algn="ctr"/>
              <a:r>
                <a:rPr lang="et-EE" sz="2400" dirty="0">
                  <a:solidFill>
                    <a:schemeClr val="bg1"/>
                  </a:solidFill>
                </a:rPr>
                <a:t>#1</a:t>
              </a:r>
              <a:endParaRPr lang="en-GB" sz="2400" dirty="0">
                <a:solidFill>
                  <a:schemeClr val="bg1"/>
                </a:solidFill>
              </a:endParaRPr>
            </a:p>
          </p:txBody>
        </p:sp>
        <p:sp>
          <p:nvSpPr>
            <p:cNvPr id="66" name="TextBox 65">
              <a:extLst>
                <a:ext uri="{FF2B5EF4-FFF2-40B4-BE49-F238E27FC236}">
                  <a16:creationId xmlns:a16="http://schemas.microsoft.com/office/drawing/2014/main" id="{77413923-A0AD-4A4D-8B73-9A952E102067}"/>
                </a:ext>
              </a:extLst>
            </p:cNvPr>
            <p:cNvSpPr txBox="1"/>
            <p:nvPr/>
          </p:nvSpPr>
          <p:spPr>
            <a:xfrm>
              <a:off x="2333347" y="3056651"/>
              <a:ext cx="2347913" cy="738664"/>
            </a:xfrm>
            <a:prstGeom prst="rect">
              <a:avLst/>
            </a:prstGeom>
            <a:noFill/>
          </p:spPr>
          <p:txBody>
            <a:bodyPr wrap="square" lIns="0" tIns="0" rIns="0" bIns="0" rtlCol="0" anchor="t">
              <a:spAutoFit/>
            </a:bodyPr>
            <a:lstStyle/>
            <a:p>
              <a:pPr algn="ctr"/>
              <a:r>
                <a:rPr lang="en-US" sz="1600" dirty="0">
                  <a:solidFill>
                    <a:schemeClr val="bg1"/>
                  </a:solidFill>
                </a:rPr>
                <a:t> Internet Freedom</a:t>
              </a:r>
            </a:p>
            <a:p>
              <a:pPr algn="ctr"/>
              <a:r>
                <a:rPr lang="en-US" sz="1600" dirty="0">
                  <a:solidFill>
                    <a:srgbClr val="0078FF"/>
                  </a:solidFill>
                </a:rPr>
                <a:t>Freedom House</a:t>
              </a:r>
            </a:p>
            <a:p>
              <a:pPr algn="ctr"/>
              <a:r>
                <a:rPr lang="en-US" sz="1600" dirty="0">
                  <a:solidFill>
                    <a:srgbClr val="0078FF"/>
                  </a:solidFill>
                </a:rPr>
                <a:t>201</a:t>
              </a:r>
              <a:r>
                <a:rPr lang="et-EE" sz="1600" dirty="0">
                  <a:solidFill>
                    <a:srgbClr val="0078FF"/>
                  </a:solidFill>
                </a:rPr>
                <a:t>7</a:t>
              </a:r>
              <a:endParaRPr lang="en-GB" sz="1600" dirty="0">
                <a:solidFill>
                  <a:srgbClr val="0078FF"/>
                </a:solidFill>
              </a:endParaRPr>
            </a:p>
          </p:txBody>
        </p:sp>
      </p:grpSp>
      <p:grpSp>
        <p:nvGrpSpPr>
          <p:cNvPr id="71" name="Group 48">
            <a:extLst>
              <a:ext uri="{FF2B5EF4-FFF2-40B4-BE49-F238E27FC236}">
                <a16:creationId xmlns:a16="http://schemas.microsoft.com/office/drawing/2014/main" id="{6E7C8D24-8D1E-44FC-8ECB-90E553217A92}"/>
              </a:ext>
            </a:extLst>
          </p:cNvPr>
          <p:cNvGrpSpPr/>
          <p:nvPr/>
        </p:nvGrpSpPr>
        <p:grpSpPr>
          <a:xfrm>
            <a:off x="8292604" y="4392933"/>
            <a:ext cx="2850777" cy="1830840"/>
            <a:chOff x="2073841" y="1964475"/>
            <a:chExt cx="2850777" cy="1830840"/>
          </a:xfrm>
        </p:grpSpPr>
        <p:pic>
          <p:nvPicPr>
            <p:cNvPr id="72" name="Graphic 49">
              <a:extLst>
                <a:ext uri="{FF2B5EF4-FFF2-40B4-BE49-F238E27FC236}">
                  <a16:creationId xmlns:a16="http://schemas.microsoft.com/office/drawing/2014/main" id="{9EAEEEFF-93C4-41E6-A12D-1AE7563D07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73" name="TextBox 72">
              <a:extLst>
                <a:ext uri="{FF2B5EF4-FFF2-40B4-BE49-F238E27FC236}">
                  <a16:creationId xmlns:a16="http://schemas.microsoft.com/office/drawing/2014/main" id="{65BDE815-09A9-4436-9325-AE74B3E0F3FB}"/>
                </a:ext>
              </a:extLst>
            </p:cNvPr>
            <p:cNvSpPr txBox="1"/>
            <p:nvPr/>
          </p:nvSpPr>
          <p:spPr>
            <a:xfrm>
              <a:off x="3047994" y="2239118"/>
              <a:ext cx="918618" cy="369332"/>
            </a:xfrm>
            <a:prstGeom prst="rect">
              <a:avLst/>
            </a:prstGeom>
            <a:noFill/>
          </p:spPr>
          <p:txBody>
            <a:bodyPr wrap="square" lIns="0" tIns="0" rIns="0" bIns="0" rtlCol="0" anchor="ctr">
              <a:spAutoFit/>
            </a:bodyPr>
            <a:lstStyle/>
            <a:p>
              <a:pPr algn="ctr"/>
              <a:r>
                <a:rPr lang="et-EE" sz="2400" dirty="0">
                  <a:solidFill>
                    <a:schemeClr val="bg1"/>
                  </a:solidFill>
                </a:rPr>
                <a:t>#9</a:t>
              </a:r>
              <a:endParaRPr lang="en-GB" sz="2400" dirty="0">
                <a:solidFill>
                  <a:schemeClr val="bg1"/>
                </a:solidFill>
              </a:endParaRPr>
            </a:p>
          </p:txBody>
        </p:sp>
        <p:sp>
          <p:nvSpPr>
            <p:cNvPr id="74" name="TextBox 73">
              <a:extLst>
                <a:ext uri="{FF2B5EF4-FFF2-40B4-BE49-F238E27FC236}">
                  <a16:creationId xmlns:a16="http://schemas.microsoft.com/office/drawing/2014/main" id="{F37D0441-1A64-4996-BC66-7A7BA66037B8}"/>
                </a:ext>
              </a:extLst>
            </p:cNvPr>
            <p:cNvSpPr txBox="1"/>
            <p:nvPr/>
          </p:nvSpPr>
          <p:spPr>
            <a:xfrm>
              <a:off x="2073841" y="3056651"/>
              <a:ext cx="2850777" cy="738664"/>
            </a:xfrm>
            <a:prstGeom prst="rect">
              <a:avLst/>
            </a:prstGeom>
            <a:noFill/>
          </p:spPr>
          <p:txBody>
            <a:bodyPr wrap="square" lIns="0" tIns="0" rIns="0" bIns="0" rtlCol="0" anchor="t">
              <a:spAutoFit/>
            </a:bodyPr>
            <a:lstStyle/>
            <a:p>
              <a:pPr algn="ctr"/>
              <a:r>
                <a:rPr lang="en-US" sz="1600" dirty="0">
                  <a:solidFill>
                    <a:schemeClr val="bg1"/>
                  </a:solidFill>
                </a:rPr>
                <a:t>Digital Economy and </a:t>
              </a:r>
              <a:br>
                <a:rPr lang="en-US" sz="1600" dirty="0">
                  <a:solidFill>
                    <a:schemeClr val="bg1"/>
                  </a:solidFill>
                </a:rPr>
              </a:br>
              <a:r>
                <a:rPr lang="en-US" sz="1600" dirty="0">
                  <a:solidFill>
                    <a:schemeClr val="bg1"/>
                  </a:solidFill>
                </a:rPr>
                <a:t>Society Index </a:t>
              </a:r>
              <a:br>
                <a:rPr lang="en-US" sz="1600" dirty="0">
                  <a:solidFill>
                    <a:schemeClr val="bg1"/>
                  </a:solidFill>
                </a:rPr>
              </a:br>
              <a:r>
                <a:rPr lang="en-US" sz="1600" dirty="0">
                  <a:solidFill>
                    <a:srgbClr val="0078FF"/>
                  </a:solidFill>
                </a:rPr>
                <a:t>European Commission 2017</a:t>
              </a:r>
            </a:p>
          </p:txBody>
        </p:sp>
      </p:grpSp>
      <p:grpSp>
        <p:nvGrpSpPr>
          <p:cNvPr id="75" name="Group 52">
            <a:extLst>
              <a:ext uri="{FF2B5EF4-FFF2-40B4-BE49-F238E27FC236}">
                <a16:creationId xmlns:a16="http://schemas.microsoft.com/office/drawing/2014/main" id="{F2F41353-79E3-4D93-A72D-756DCE56C70B}"/>
              </a:ext>
            </a:extLst>
          </p:cNvPr>
          <p:cNvGrpSpPr/>
          <p:nvPr/>
        </p:nvGrpSpPr>
        <p:grpSpPr>
          <a:xfrm>
            <a:off x="1048620" y="4392933"/>
            <a:ext cx="2850777" cy="1830840"/>
            <a:chOff x="2098966" y="1964475"/>
            <a:chExt cx="2850777" cy="1830840"/>
          </a:xfrm>
        </p:grpSpPr>
        <p:pic>
          <p:nvPicPr>
            <p:cNvPr id="76" name="Graphic 53">
              <a:extLst>
                <a:ext uri="{FF2B5EF4-FFF2-40B4-BE49-F238E27FC236}">
                  <a16:creationId xmlns:a16="http://schemas.microsoft.com/office/drawing/2014/main" id="{440E4268-F63A-4107-B3E2-ADE7FE64D6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77" name="TextBox 76">
              <a:extLst>
                <a:ext uri="{FF2B5EF4-FFF2-40B4-BE49-F238E27FC236}">
                  <a16:creationId xmlns:a16="http://schemas.microsoft.com/office/drawing/2014/main" id="{173356CB-B5D6-452E-8F68-87B3F59C99B0}"/>
                </a:ext>
              </a:extLst>
            </p:cNvPr>
            <p:cNvSpPr txBox="1"/>
            <p:nvPr/>
          </p:nvSpPr>
          <p:spPr>
            <a:xfrm>
              <a:off x="3047994" y="2239118"/>
              <a:ext cx="918618" cy="369332"/>
            </a:xfrm>
            <a:prstGeom prst="rect">
              <a:avLst/>
            </a:prstGeom>
            <a:noFill/>
          </p:spPr>
          <p:txBody>
            <a:bodyPr wrap="square" lIns="0" tIns="0" rIns="0" bIns="0" rtlCol="0" anchor="ctr">
              <a:spAutoFit/>
            </a:bodyPr>
            <a:lstStyle/>
            <a:p>
              <a:pPr algn="ctr"/>
              <a:r>
                <a:rPr lang="et-EE" sz="2400" dirty="0">
                  <a:solidFill>
                    <a:schemeClr val="bg1"/>
                  </a:solidFill>
                </a:rPr>
                <a:t>#1</a:t>
              </a:r>
              <a:endParaRPr lang="en-GB" sz="2400" dirty="0">
                <a:solidFill>
                  <a:schemeClr val="bg1"/>
                </a:solidFill>
              </a:endParaRPr>
            </a:p>
          </p:txBody>
        </p:sp>
        <p:sp>
          <p:nvSpPr>
            <p:cNvPr id="78" name="TextBox 77">
              <a:extLst>
                <a:ext uri="{FF2B5EF4-FFF2-40B4-BE49-F238E27FC236}">
                  <a16:creationId xmlns:a16="http://schemas.microsoft.com/office/drawing/2014/main" id="{BB105E9B-5D3D-4005-AC7E-403128F9290F}"/>
                </a:ext>
              </a:extLst>
            </p:cNvPr>
            <p:cNvSpPr txBox="1"/>
            <p:nvPr/>
          </p:nvSpPr>
          <p:spPr>
            <a:xfrm>
              <a:off x="2098966" y="3056651"/>
              <a:ext cx="2850777" cy="738664"/>
            </a:xfrm>
            <a:prstGeom prst="rect">
              <a:avLst/>
            </a:prstGeom>
            <a:noFill/>
          </p:spPr>
          <p:txBody>
            <a:bodyPr wrap="square" lIns="0" tIns="0" rIns="0" bIns="0" rtlCol="0" anchor="t">
              <a:spAutoFit/>
            </a:bodyPr>
            <a:lstStyle/>
            <a:p>
              <a:pPr algn="ctr"/>
              <a:r>
                <a:rPr lang="en-US" sz="1600" dirty="0">
                  <a:solidFill>
                    <a:schemeClr val="bg1"/>
                  </a:solidFill>
                </a:rPr>
                <a:t>Entrepreneurial Activity</a:t>
              </a:r>
              <a:br>
                <a:rPr lang="en-US" sz="1600" dirty="0">
                  <a:solidFill>
                    <a:schemeClr val="bg1"/>
                  </a:solidFill>
                </a:rPr>
              </a:br>
              <a:r>
                <a:rPr lang="en-US" sz="1600" dirty="0">
                  <a:solidFill>
                    <a:schemeClr val="bg1"/>
                  </a:solidFill>
                </a:rPr>
                <a:t> </a:t>
              </a:r>
              <a:r>
                <a:rPr lang="en-US" sz="1600" dirty="0">
                  <a:solidFill>
                    <a:srgbClr val="0078FF"/>
                  </a:solidFill>
                </a:rPr>
                <a:t>World Economic Forum </a:t>
              </a:r>
              <a:br>
                <a:rPr lang="en-US" sz="1600" dirty="0">
                  <a:solidFill>
                    <a:srgbClr val="0078FF"/>
                  </a:solidFill>
                </a:rPr>
              </a:br>
              <a:r>
                <a:rPr lang="en-US" sz="1600" dirty="0">
                  <a:solidFill>
                    <a:srgbClr val="0078FF"/>
                  </a:solidFill>
                </a:rPr>
                <a:t>2017 </a:t>
              </a:r>
            </a:p>
          </p:txBody>
        </p:sp>
      </p:grpSp>
      <p:grpSp>
        <p:nvGrpSpPr>
          <p:cNvPr id="79" name="Group 56">
            <a:extLst>
              <a:ext uri="{FF2B5EF4-FFF2-40B4-BE49-F238E27FC236}">
                <a16:creationId xmlns:a16="http://schemas.microsoft.com/office/drawing/2014/main" id="{E9B8C776-283D-4165-9496-F1B212FC8991}"/>
              </a:ext>
            </a:extLst>
          </p:cNvPr>
          <p:cNvGrpSpPr/>
          <p:nvPr/>
        </p:nvGrpSpPr>
        <p:grpSpPr>
          <a:xfrm>
            <a:off x="4947626" y="4392933"/>
            <a:ext cx="2347913" cy="1830840"/>
            <a:chOff x="2333347" y="1964475"/>
            <a:chExt cx="2347913" cy="1830840"/>
          </a:xfrm>
        </p:grpSpPr>
        <p:pic>
          <p:nvPicPr>
            <p:cNvPr id="80" name="Graphic 57">
              <a:extLst>
                <a:ext uri="{FF2B5EF4-FFF2-40B4-BE49-F238E27FC236}">
                  <a16:creationId xmlns:a16="http://schemas.microsoft.com/office/drawing/2014/main" id="{971B6CB4-A6BF-4CD4-991E-FFA8130779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81" name="TextBox 80">
              <a:extLst>
                <a:ext uri="{FF2B5EF4-FFF2-40B4-BE49-F238E27FC236}">
                  <a16:creationId xmlns:a16="http://schemas.microsoft.com/office/drawing/2014/main" id="{41FA180B-C58B-4C69-A6F2-7FC89E730B8C}"/>
                </a:ext>
              </a:extLst>
            </p:cNvPr>
            <p:cNvSpPr txBox="1"/>
            <p:nvPr/>
          </p:nvSpPr>
          <p:spPr>
            <a:xfrm>
              <a:off x="3047994" y="2239118"/>
              <a:ext cx="918618" cy="369332"/>
            </a:xfrm>
            <a:prstGeom prst="rect">
              <a:avLst/>
            </a:prstGeom>
            <a:noFill/>
          </p:spPr>
          <p:txBody>
            <a:bodyPr wrap="square" lIns="0" tIns="0" rIns="0" bIns="0" rtlCol="0" anchor="ctr">
              <a:spAutoFit/>
            </a:bodyPr>
            <a:lstStyle/>
            <a:p>
              <a:pPr algn="ctr"/>
              <a:r>
                <a:rPr lang="et-EE" sz="2400" dirty="0">
                  <a:solidFill>
                    <a:schemeClr val="bg1"/>
                  </a:solidFill>
                </a:rPr>
                <a:t>#</a:t>
              </a:r>
              <a:r>
                <a:rPr lang="en-US" sz="2400" dirty="0">
                  <a:solidFill>
                    <a:schemeClr val="bg1"/>
                  </a:solidFill>
                </a:rPr>
                <a:t>1</a:t>
              </a:r>
              <a:r>
                <a:rPr lang="et-EE" sz="2400" dirty="0">
                  <a:solidFill>
                    <a:schemeClr val="bg1"/>
                  </a:solidFill>
                </a:rPr>
                <a:t>2</a:t>
              </a:r>
              <a:endParaRPr lang="en-GB" sz="2400" dirty="0">
                <a:solidFill>
                  <a:schemeClr val="bg1"/>
                </a:solidFill>
              </a:endParaRPr>
            </a:p>
          </p:txBody>
        </p:sp>
        <p:sp>
          <p:nvSpPr>
            <p:cNvPr id="83" name="TextBox 82">
              <a:extLst>
                <a:ext uri="{FF2B5EF4-FFF2-40B4-BE49-F238E27FC236}">
                  <a16:creationId xmlns:a16="http://schemas.microsoft.com/office/drawing/2014/main" id="{3C1E4803-686F-4D9A-964C-21A46D5F21C4}"/>
                </a:ext>
              </a:extLst>
            </p:cNvPr>
            <p:cNvSpPr txBox="1"/>
            <p:nvPr/>
          </p:nvSpPr>
          <p:spPr>
            <a:xfrm>
              <a:off x="2333347" y="3056651"/>
              <a:ext cx="2347913" cy="738664"/>
            </a:xfrm>
            <a:prstGeom prst="rect">
              <a:avLst/>
            </a:prstGeom>
            <a:noFill/>
          </p:spPr>
          <p:txBody>
            <a:bodyPr wrap="square" lIns="0" tIns="0" rIns="0" bIns="0" rtlCol="0" anchor="t">
              <a:spAutoFit/>
            </a:bodyPr>
            <a:lstStyle/>
            <a:p>
              <a:pPr algn="ctr"/>
              <a:r>
                <a:rPr lang="en-US" sz="1600" dirty="0">
                  <a:solidFill>
                    <a:schemeClr val="bg1"/>
                  </a:solidFill>
                </a:rPr>
                <a:t>Ease of Doing Business </a:t>
              </a:r>
              <a:r>
                <a:rPr lang="en-US" sz="1600" dirty="0">
                  <a:solidFill>
                    <a:srgbClr val="0078FF"/>
                  </a:solidFill>
                </a:rPr>
                <a:t>World Bank</a:t>
              </a:r>
            </a:p>
            <a:p>
              <a:pPr algn="ctr"/>
              <a:r>
                <a:rPr lang="en-US" sz="1600" dirty="0">
                  <a:solidFill>
                    <a:srgbClr val="0078FF"/>
                  </a:solidFill>
                </a:rPr>
                <a:t>201</a:t>
              </a:r>
              <a:r>
                <a:rPr lang="et-EE" sz="1600" dirty="0">
                  <a:solidFill>
                    <a:srgbClr val="0078FF"/>
                  </a:solidFill>
                </a:rPr>
                <a:t>8</a:t>
              </a:r>
              <a:endParaRPr lang="en-US" sz="1600" dirty="0">
                <a:solidFill>
                  <a:srgbClr val="0078FF"/>
                </a:solidFill>
              </a:endParaRPr>
            </a:p>
          </p:txBody>
        </p:sp>
      </p:grpSp>
      <p:grpSp>
        <p:nvGrpSpPr>
          <p:cNvPr id="88" name="Group 30">
            <a:extLst>
              <a:ext uri="{FF2B5EF4-FFF2-40B4-BE49-F238E27FC236}">
                <a16:creationId xmlns:a16="http://schemas.microsoft.com/office/drawing/2014/main" id="{B0DE08FE-8D16-4348-9386-3F6ECDC3056F}"/>
              </a:ext>
            </a:extLst>
          </p:cNvPr>
          <p:cNvGrpSpPr/>
          <p:nvPr/>
        </p:nvGrpSpPr>
        <p:grpSpPr>
          <a:xfrm>
            <a:off x="4556097" y="2262766"/>
            <a:ext cx="3130970" cy="1830840"/>
            <a:chOff x="1941818" y="1964475"/>
            <a:chExt cx="3130970" cy="1830840"/>
          </a:xfrm>
        </p:grpSpPr>
        <p:pic>
          <p:nvPicPr>
            <p:cNvPr id="89" name="Graphic 31">
              <a:extLst>
                <a:ext uri="{FF2B5EF4-FFF2-40B4-BE49-F238E27FC236}">
                  <a16:creationId xmlns:a16="http://schemas.microsoft.com/office/drawing/2014/main" id="{B5A7FA78-530F-4781-A798-851E251E42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90" name="TextBox 89">
              <a:extLst>
                <a:ext uri="{FF2B5EF4-FFF2-40B4-BE49-F238E27FC236}">
                  <a16:creationId xmlns:a16="http://schemas.microsoft.com/office/drawing/2014/main" id="{EF258250-6F73-45D8-AC4E-3F402B569BEB}"/>
                </a:ext>
              </a:extLst>
            </p:cNvPr>
            <p:cNvSpPr txBox="1"/>
            <p:nvPr/>
          </p:nvSpPr>
          <p:spPr>
            <a:xfrm>
              <a:off x="3047994" y="2239118"/>
              <a:ext cx="918618" cy="369332"/>
            </a:xfrm>
            <a:prstGeom prst="rect">
              <a:avLst/>
            </a:prstGeom>
            <a:noFill/>
          </p:spPr>
          <p:txBody>
            <a:bodyPr wrap="square" lIns="0" tIns="0" rIns="0" bIns="0" rtlCol="0" anchor="ctr">
              <a:spAutoFit/>
            </a:bodyPr>
            <a:lstStyle/>
            <a:p>
              <a:pPr algn="ctr"/>
              <a:r>
                <a:rPr lang="et-EE" sz="2400" dirty="0">
                  <a:solidFill>
                    <a:schemeClr val="bg1"/>
                  </a:solidFill>
                </a:rPr>
                <a:t>#2</a:t>
              </a:r>
              <a:endParaRPr lang="en-GB" sz="2400" dirty="0">
                <a:solidFill>
                  <a:schemeClr val="bg1"/>
                </a:solidFill>
              </a:endParaRPr>
            </a:p>
          </p:txBody>
        </p:sp>
        <p:sp>
          <p:nvSpPr>
            <p:cNvPr id="91" name="TextBox 90">
              <a:extLst>
                <a:ext uri="{FF2B5EF4-FFF2-40B4-BE49-F238E27FC236}">
                  <a16:creationId xmlns:a16="http://schemas.microsoft.com/office/drawing/2014/main" id="{38DC005C-F37D-4A1A-8EAC-0BF4BD903903}"/>
                </a:ext>
              </a:extLst>
            </p:cNvPr>
            <p:cNvSpPr txBox="1"/>
            <p:nvPr/>
          </p:nvSpPr>
          <p:spPr>
            <a:xfrm>
              <a:off x="1941818" y="3056651"/>
              <a:ext cx="3130970" cy="738664"/>
            </a:xfrm>
            <a:prstGeom prst="rect">
              <a:avLst/>
            </a:prstGeom>
            <a:noFill/>
          </p:spPr>
          <p:txBody>
            <a:bodyPr wrap="square" lIns="0" tIns="0" rIns="0" bIns="0" rtlCol="0" anchor="t">
              <a:spAutoFit/>
            </a:bodyPr>
            <a:lstStyle/>
            <a:p>
              <a:pPr algn="ctr"/>
              <a:r>
                <a:rPr lang="en-US" sz="1600" dirty="0">
                  <a:solidFill>
                    <a:schemeClr val="bg1"/>
                  </a:solidFill>
                </a:rPr>
                <a:t>Index of Economic Freedom in EU (</a:t>
              </a:r>
              <a:r>
                <a:rPr lang="et-EE" sz="1600" dirty="0">
                  <a:solidFill>
                    <a:schemeClr val="bg1"/>
                  </a:solidFill>
                </a:rPr>
                <a:t>7</a:t>
              </a:r>
              <a:r>
                <a:rPr lang="en-US" sz="1600" baseline="30000" dirty="0" err="1">
                  <a:solidFill>
                    <a:schemeClr val="bg1"/>
                  </a:solidFill>
                </a:rPr>
                <a:t>th</a:t>
              </a:r>
              <a:r>
                <a:rPr lang="en-US" sz="1600" dirty="0">
                  <a:solidFill>
                    <a:schemeClr val="bg1"/>
                  </a:solidFill>
                </a:rPr>
                <a:t> in the World) </a:t>
              </a:r>
            </a:p>
            <a:p>
              <a:pPr algn="ctr"/>
              <a:r>
                <a:rPr lang="en-US" sz="1600" dirty="0">
                  <a:solidFill>
                    <a:srgbClr val="0078FF"/>
                  </a:solidFill>
                </a:rPr>
                <a:t>The Heritage Foundation 201</a:t>
              </a:r>
              <a:r>
                <a:rPr lang="et-EE" sz="1600" dirty="0">
                  <a:solidFill>
                    <a:srgbClr val="0078FF"/>
                  </a:solidFill>
                </a:rPr>
                <a:t>8</a:t>
              </a:r>
              <a:endParaRPr lang="en-US" sz="1600" dirty="0">
                <a:solidFill>
                  <a:srgbClr val="0078FF"/>
                </a:solidFill>
              </a:endParaRPr>
            </a:p>
          </p:txBody>
        </p:sp>
      </p:grpSp>
    </p:spTree>
    <p:extLst>
      <p:ext uri="{BB962C8B-B14F-4D97-AF65-F5344CB8AC3E}">
        <p14:creationId xmlns:p14="http://schemas.microsoft.com/office/powerpoint/2010/main" val="2348281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fade">
                                      <p:cBhvr>
                                        <p:cTn id="13" dur="500"/>
                                        <p:tgtEl>
                                          <p:spTgt spid="88"/>
                                        </p:tgtEl>
                                      </p:cBhvr>
                                    </p:animEffect>
                                    <p:anim calcmode="lin" valueType="num">
                                      <p:cBhvr>
                                        <p:cTn id="14" dur="500" fill="hold"/>
                                        <p:tgtEl>
                                          <p:spTgt spid="88"/>
                                        </p:tgtEl>
                                        <p:attrNameLst>
                                          <p:attrName>ppt_x</p:attrName>
                                        </p:attrNameLst>
                                      </p:cBhvr>
                                      <p:tavLst>
                                        <p:tav tm="0">
                                          <p:val>
                                            <p:strVal val="#ppt_x"/>
                                          </p:val>
                                        </p:tav>
                                        <p:tav tm="100000">
                                          <p:val>
                                            <p:strVal val="#ppt_x"/>
                                          </p:val>
                                        </p:tav>
                                      </p:tavLst>
                                    </p:anim>
                                    <p:anim calcmode="lin" valueType="num">
                                      <p:cBhvr>
                                        <p:cTn id="15" dur="500" fill="hold"/>
                                        <p:tgtEl>
                                          <p:spTgt spid="8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anim calcmode="lin" valueType="num">
                                      <p:cBhvr>
                                        <p:cTn id="20" dur="500" fill="hold"/>
                                        <p:tgtEl>
                                          <p:spTgt spid="63"/>
                                        </p:tgtEl>
                                        <p:attrNameLst>
                                          <p:attrName>ppt_x</p:attrName>
                                        </p:attrNameLst>
                                      </p:cBhvr>
                                      <p:tavLst>
                                        <p:tav tm="0">
                                          <p:val>
                                            <p:strVal val="#ppt_x"/>
                                          </p:val>
                                        </p:tav>
                                        <p:tav tm="100000">
                                          <p:val>
                                            <p:strVal val="#ppt_x"/>
                                          </p:val>
                                        </p:tav>
                                      </p:tavLst>
                                    </p:anim>
                                    <p:anim calcmode="lin" valueType="num">
                                      <p:cBhvr>
                                        <p:cTn id="21" dur="500" fill="hold"/>
                                        <p:tgtEl>
                                          <p:spTgt spid="6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anim calcmode="lin" valueType="num">
                                      <p:cBhvr>
                                        <p:cTn id="26" dur="500" fill="hold"/>
                                        <p:tgtEl>
                                          <p:spTgt spid="75"/>
                                        </p:tgtEl>
                                        <p:attrNameLst>
                                          <p:attrName>ppt_x</p:attrName>
                                        </p:attrNameLst>
                                      </p:cBhvr>
                                      <p:tavLst>
                                        <p:tav tm="0">
                                          <p:val>
                                            <p:strVal val="#ppt_x"/>
                                          </p:val>
                                        </p:tav>
                                        <p:tav tm="100000">
                                          <p:val>
                                            <p:strVal val="#ppt_x"/>
                                          </p:val>
                                        </p:tav>
                                      </p:tavLst>
                                    </p:anim>
                                    <p:anim calcmode="lin" valueType="num">
                                      <p:cBhvr>
                                        <p:cTn id="27" dur="500" fill="hold"/>
                                        <p:tgtEl>
                                          <p:spTgt spid="75"/>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500"/>
                                        <p:tgtEl>
                                          <p:spTgt spid="79"/>
                                        </p:tgtEl>
                                      </p:cBhvr>
                                    </p:animEffect>
                                    <p:anim calcmode="lin" valueType="num">
                                      <p:cBhvr>
                                        <p:cTn id="32" dur="500" fill="hold"/>
                                        <p:tgtEl>
                                          <p:spTgt spid="79"/>
                                        </p:tgtEl>
                                        <p:attrNameLst>
                                          <p:attrName>ppt_x</p:attrName>
                                        </p:attrNameLst>
                                      </p:cBhvr>
                                      <p:tavLst>
                                        <p:tav tm="0">
                                          <p:val>
                                            <p:strVal val="#ppt_x"/>
                                          </p:val>
                                        </p:tav>
                                        <p:tav tm="100000">
                                          <p:val>
                                            <p:strVal val="#ppt_x"/>
                                          </p:val>
                                        </p:tav>
                                      </p:tavLst>
                                    </p:anim>
                                    <p:anim calcmode="lin" valueType="num">
                                      <p:cBhvr>
                                        <p:cTn id="33" dur="500" fill="hold"/>
                                        <p:tgtEl>
                                          <p:spTgt spid="79"/>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500"/>
                                        <p:tgtEl>
                                          <p:spTgt spid="71"/>
                                        </p:tgtEl>
                                      </p:cBhvr>
                                    </p:animEffect>
                                    <p:anim calcmode="lin" valueType="num">
                                      <p:cBhvr>
                                        <p:cTn id="38" dur="500" fill="hold"/>
                                        <p:tgtEl>
                                          <p:spTgt spid="71"/>
                                        </p:tgtEl>
                                        <p:attrNameLst>
                                          <p:attrName>ppt_x</p:attrName>
                                        </p:attrNameLst>
                                      </p:cBhvr>
                                      <p:tavLst>
                                        <p:tav tm="0">
                                          <p:val>
                                            <p:strVal val="#ppt_x"/>
                                          </p:val>
                                        </p:tav>
                                        <p:tav tm="100000">
                                          <p:val>
                                            <p:strVal val="#ppt_x"/>
                                          </p:val>
                                        </p:tav>
                                      </p:tavLst>
                                    </p:anim>
                                    <p:anim calcmode="lin" valueType="num">
                                      <p:cBhvr>
                                        <p:cTn id="39" dur="5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ldi kohatäide 6">
            <a:extLst>
              <a:ext uri="{FF2B5EF4-FFF2-40B4-BE49-F238E27FC236}">
                <a16:creationId xmlns:a16="http://schemas.microsoft.com/office/drawing/2014/main" id="{BAEB27A5-1BC6-4B1A-84EC-BC5F428B1CF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240"/>
            <a:ext cx="12192000" cy="6858481"/>
          </a:xfrm>
          <a:prstGeom prst="rect">
            <a:avLst/>
          </a:prstGeom>
        </p:spPr>
      </p:pic>
      <p:sp>
        <p:nvSpPr>
          <p:cNvPr id="5" name="object 5"/>
          <p:cNvSpPr txBox="1">
            <a:spLocks noGrp="1"/>
          </p:cNvSpPr>
          <p:nvPr>
            <p:ph type="title"/>
          </p:nvPr>
        </p:nvSpPr>
        <p:spPr>
          <a:prstGeom prst="rect">
            <a:avLst/>
          </a:prstGeom>
        </p:spPr>
        <p:txBody>
          <a:bodyPr vert="horz" wrap="square" lIns="0" tIns="7316" rIns="0" bIns="0" rtlCol="0" anchor="t">
            <a:spAutoFit/>
          </a:bodyPr>
          <a:lstStyle/>
          <a:p>
            <a:pPr marL="7701" marR="3081">
              <a:spcBef>
                <a:spcPts val="58"/>
              </a:spcBef>
            </a:pPr>
            <a:r>
              <a:rPr lang="et-EE" spc="-161" dirty="0">
                <a:solidFill>
                  <a:srgbClr val="FFFFFF"/>
                </a:solidFill>
              </a:rPr>
              <a:t>#3 in </a:t>
            </a:r>
            <a:r>
              <a:rPr lang="et-EE" spc="-161" dirty="0" err="1">
                <a:solidFill>
                  <a:srgbClr val="FFFFFF"/>
                </a:solidFill>
              </a:rPr>
              <a:t>Europe</a:t>
            </a:r>
            <a:r>
              <a:rPr lang="et-EE" spc="-161" dirty="0">
                <a:solidFill>
                  <a:srgbClr val="FFFFFF"/>
                </a:solidFill>
              </a:rPr>
              <a:t> in </a:t>
            </a:r>
            <a:r>
              <a:rPr lang="et-EE" spc="-161" dirty="0" err="1">
                <a:solidFill>
                  <a:srgbClr val="FFFFFF"/>
                </a:solidFill>
              </a:rPr>
              <a:t>the</a:t>
            </a:r>
            <a:r>
              <a:rPr lang="et-EE" spc="-161" dirty="0">
                <a:solidFill>
                  <a:srgbClr val="FFFFFF"/>
                </a:solidFill>
              </a:rPr>
              <a:t> number of start-</a:t>
            </a:r>
            <a:r>
              <a:rPr lang="et-EE" spc="-161" dirty="0" err="1">
                <a:solidFill>
                  <a:srgbClr val="FFFFFF"/>
                </a:solidFill>
              </a:rPr>
              <a:t>ups</a:t>
            </a:r>
            <a:r>
              <a:rPr lang="et-EE" spc="-161" dirty="0">
                <a:solidFill>
                  <a:srgbClr val="FFFFFF"/>
                </a:solidFill>
              </a:rPr>
              <a:t> </a:t>
            </a:r>
            <a:r>
              <a:rPr lang="et-EE" spc="-161" dirty="0" err="1">
                <a:solidFill>
                  <a:srgbClr val="FFFFFF"/>
                </a:solidFill>
              </a:rPr>
              <a:t>per</a:t>
            </a:r>
            <a:r>
              <a:rPr lang="et-EE" spc="-161" dirty="0">
                <a:solidFill>
                  <a:srgbClr val="FFFFFF"/>
                </a:solidFill>
              </a:rPr>
              <a:t> </a:t>
            </a:r>
            <a:r>
              <a:rPr lang="et-EE" spc="-161" dirty="0" err="1">
                <a:solidFill>
                  <a:srgbClr val="FFFFFF"/>
                </a:solidFill>
              </a:rPr>
              <a:t>capita</a:t>
            </a:r>
            <a:endParaRPr spc="-185" dirty="0">
              <a:solidFill>
                <a:srgbClr val="FFFFFF"/>
              </a:solidFill>
            </a:endParaRPr>
          </a:p>
        </p:txBody>
      </p:sp>
      <p:sp>
        <p:nvSpPr>
          <p:cNvPr id="2" name="Teksti kohatäide 1">
            <a:extLst>
              <a:ext uri="{FF2B5EF4-FFF2-40B4-BE49-F238E27FC236}">
                <a16:creationId xmlns:a16="http://schemas.microsoft.com/office/drawing/2014/main" id="{4DD203B4-DACC-471F-9842-5747F5F64363}"/>
              </a:ext>
            </a:extLst>
          </p:cNvPr>
          <p:cNvSpPr>
            <a:spLocks noGrp="1"/>
          </p:cNvSpPr>
          <p:nvPr>
            <p:ph type="body" sz="quarter" idx="12"/>
          </p:nvPr>
        </p:nvSpPr>
        <p:spPr/>
        <p:txBody>
          <a:bodyPr/>
          <a:lstStyle/>
          <a:p>
            <a:r>
              <a:rPr lang="en-US" dirty="0"/>
              <a:t>© </a:t>
            </a:r>
            <a:r>
              <a:rPr lang="en-US" dirty="0" err="1"/>
              <a:t>Transferwise</a:t>
            </a:r>
            <a:endParaRPr lang="en-US" dirty="0"/>
          </a:p>
        </p:txBody>
      </p:sp>
    </p:spTree>
    <p:extLst>
      <p:ext uri="{BB962C8B-B14F-4D97-AF65-F5344CB8AC3E}">
        <p14:creationId xmlns:p14="http://schemas.microsoft.com/office/powerpoint/2010/main" val="240875085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ldi kohatäide 12">
            <a:extLst>
              <a:ext uri="{FF2B5EF4-FFF2-40B4-BE49-F238E27FC236}">
                <a16:creationId xmlns:a16="http://schemas.microsoft.com/office/drawing/2014/main" id="{DFF12922-985F-4F43-9B1D-544F7628430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7" name="Rectangle 6"/>
          <p:cNvSpPr/>
          <p:nvPr/>
        </p:nvSpPr>
        <p:spPr>
          <a:xfrm>
            <a:off x="0" y="0"/>
            <a:ext cx="12192000" cy="6858000"/>
          </a:xfrm>
          <a:prstGeom prst="rect">
            <a:avLst/>
          </a:prstGeom>
          <a:gradFill>
            <a:gsLst>
              <a:gs pos="100000">
                <a:srgbClr val="000000">
                  <a:alpha val="50000"/>
                </a:srgbClr>
              </a:gs>
              <a:gs pos="45000">
                <a:srgbClr val="000000">
                  <a:alpha val="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p:txBody>
          <a:bodyPr/>
          <a:lstStyle/>
          <a:p>
            <a:r>
              <a:rPr lang="et-EE" dirty="0" err="1"/>
              <a:t>research</a:t>
            </a:r>
            <a:r>
              <a:rPr lang="et-EE" dirty="0"/>
              <a:t> &amp;</a:t>
            </a:r>
            <a:r>
              <a:rPr lang="en-GB" dirty="0"/>
              <a:t> </a:t>
            </a:r>
            <a:r>
              <a:rPr lang="et-EE" dirty="0" err="1"/>
              <a:t>innovation</a:t>
            </a:r>
            <a:endParaRPr lang="en-GB" dirty="0"/>
          </a:p>
        </p:txBody>
      </p:sp>
      <p:sp>
        <p:nvSpPr>
          <p:cNvPr id="9" name="Teksti kohatäide 8">
            <a:extLst>
              <a:ext uri="{FF2B5EF4-FFF2-40B4-BE49-F238E27FC236}">
                <a16:creationId xmlns:a16="http://schemas.microsoft.com/office/drawing/2014/main" id="{638B523E-F059-40F5-83F8-67EBF13FC8EF}"/>
              </a:ext>
            </a:extLst>
          </p:cNvPr>
          <p:cNvSpPr>
            <a:spLocks noGrp="1"/>
          </p:cNvSpPr>
          <p:nvPr>
            <p:ph type="body" sz="quarter" idx="12"/>
          </p:nvPr>
        </p:nvSpPr>
        <p:spPr/>
        <p:txBody>
          <a:bodyPr/>
          <a:lstStyle/>
          <a:p>
            <a:r>
              <a:rPr lang="en-US" dirty="0"/>
              <a:t>© Renee </a:t>
            </a:r>
            <a:r>
              <a:rPr lang="en-US" dirty="0" err="1"/>
              <a:t>Altrov</a:t>
            </a:r>
            <a:endParaRPr lang="en-US" dirty="0"/>
          </a:p>
        </p:txBody>
      </p:sp>
    </p:spTree>
    <p:extLst>
      <p:ext uri="{BB962C8B-B14F-4D97-AF65-F5344CB8AC3E}">
        <p14:creationId xmlns:p14="http://schemas.microsoft.com/office/powerpoint/2010/main" val="118999890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887" y="658800"/>
            <a:ext cx="11034713" cy="1617675"/>
          </a:xfrm>
        </p:spPr>
        <p:txBody>
          <a:bodyPr/>
          <a:lstStyle/>
          <a:p>
            <a:r>
              <a:rPr lang="et-EE" dirty="0" err="1"/>
              <a:t>broad</a:t>
            </a:r>
            <a:r>
              <a:rPr lang="et-EE" dirty="0"/>
              <a:t>, </a:t>
            </a:r>
            <a:r>
              <a:rPr lang="et-EE" dirty="0" err="1"/>
              <a:t>innovative</a:t>
            </a:r>
            <a:r>
              <a:rPr lang="et-EE" dirty="0"/>
              <a:t> and </a:t>
            </a:r>
            <a:r>
              <a:rPr lang="et-EE" dirty="0" err="1"/>
              <a:t>diverse</a:t>
            </a:r>
            <a:endParaRPr lang="et-EE" dirty="0"/>
          </a:p>
        </p:txBody>
      </p:sp>
      <p:grpSp>
        <p:nvGrpSpPr>
          <p:cNvPr id="71" name="Rühm 70">
            <a:extLst>
              <a:ext uri="{FF2B5EF4-FFF2-40B4-BE49-F238E27FC236}">
                <a16:creationId xmlns:a16="http://schemas.microsoft.com/office/drawing/2014/main" id="{7355DA74-3801-4284-BC86-71D362357095}"/>
              </a:ext>
            </a:extLst>
          </p:cNvPr>
          <p:cNvGrpSpPr/>
          <p:nvPr/>
        </p:nvGrpSpPr>
        <p:grpSpPr>
          <a:xfrm>
            <a:off x="1008346" y="2865918"/>
            <a:ext cx="1821656" cy="2344758"/>
            <a:chOff x="1008346" y="2865918"/>
            <a:chExt cx="1821656" cy="2344758"/>
          </a:xfrm>
        </p:grpSpPr>
        <p:sp>
          <p:nvSpPr>
            <p:cNvPr id="62" name="TextBox 61">
              <a:extLst>
                <a:ext uri="{FF2B5EF4-FFF2-40B4-BE49-F238E27FC236}">
                  <a16:creationId xmlns:a16="http://schemas.microsoft.com/office/drawing/2014/main" id="{28600787-3AF4-4E7B-8B96-474CF5DFDF32}"/>
                </a:ext>
              </a:extLst>
            </p:cNvPr>
            <p:cNvSpPr txBox="1"/>
            <p:nvPr/>
          </p:nvSpPr>
          <p:spPr>
            <a:xfrm>
              <a:off x="1008346" y="3979570"/>
              <a:ext cx="1821656" cy="1231106"/>
            </a:xfrm>
            <a:prstGeom prst="rect">
              <a:avLst/>
            </a:prstGeom>
            <a:noFill/>
          </p:spPr>
          <p:txBody>
            <a:bodyPr wrap="square" lIns="0" tIns="0" rIns="0" bIns="0" rtlCol="0" anchor="t">
              <a:spAutoFit/>
            </a:bodyPr>
            <a:lstStyle/>
            <a:p>
              <a:pPr algn="ctr"/>
              <a:r>
                <a:rPr lang="et-EE" sz="1600" b="1" dirty="0">
                  <a:solidFill>
                    <a:schemeClr val="bg1"/>
                  </a:solidFill>
                </a:rPr>
                <a:t>6,72 </a:t>
              </a:r>
            </a:p>
            <a:p>
              <a:pPr algn="ctr"/>
              <a:r>
                <a:rPr lang="et-EE" sz="1600" b="1" dirty="0" err="1">
                  <a:solidFill>
                    <a:schemeClr val="bg1"/>
                  </a:solidFill>
                </a:rPr>
                <a:t>researchers</a:t>
              </a:r>
              <a:endParaRPr lang="et-EE" sz="1600" b="1" dirty="0">
                <a:solidFill>
                  <a:schemeClr val="bg1"/>
                </a:solidFill>
              </a:endParaRPr>
            </a:p>
            <a:p>
              <a:pPr algn="ctr"/>
              <a:r>
                <a:rPr lang="et-EE" sz="1600" dirty="0" err="1">
                  <a:solidFill>
                    <a:schemeClr val="bg1"/>
                  </a:solidFill>
                </a:rPr>
                <a:t>per</a:t>
              </a:r>
              <a:r>
                <a:rPr lang="et-EE" sz="1600" dirty="0">
                  <a:solidFill>
                    <a:schemeClr val="bg1"/>
                  </a:solidFill>
                </a:rPr>
                <a:t> </a:t>
              </a:r>
              <a:r>
                <a:rPr lang="et-EE" sz="1600" dirty="0" err="1">
                  <a:solidFill>
                    <a:schemeClr val="bg1"/>
                  </a:solidFill>
                </a:rPr>
                <a:t>thousand</a:t>
              </a:r>
              <a:r>
                <a:rPr lang="et-EE" sz="1600" dirty="0">
                  <a:solidFill>
                    <a:schemeClr val="bg1"/>
                  </a:solidFill>
                </a:rPr>
                <a:t> </a:t>
              </a:r>
              <a:r>
                <a:rPr lang="et-EE" sz="1600" dirty="0" err="1">
                  <a:solidFill>
                    <a:schemeClr val="bg1"/>
                  </a:solidFill>
                </a:rPr>
                <a:t>employment</a:t>
              </a:r>
              <a:r>
                <a:rPr lang="et-EE" sz="1600" dirty="0">
                  <a:solidFill>
                    <a:schemeClr val="bg1"/>
                  </a:solidFill>
                </a:rPr>
                <a:t> </a:t>
              </a:r>
            </a:p>
            <a:p>
              <a:pPr algn="ctr"/>
              <a:r>
                <a:rPr lang="et-EE" sz="1600" dirty="0">
                  <a:solidFill>
                    <a:schemeClr val="bg1"/>
                  </a:solidFill>
                </a:rPr>
                <a:t>FTE (2015)</a:t>
              </a:r>
              <a:endParaRPr lang="en-GB" sz="1600" dirty="0">
                <a:solidFill>
                  <a:schemeClr val="bg1"/>
                </a:solidFill>
              </a:endParaRPr>
            </a:p>
          </p:txBody>
        </p:sp>
        <p:grpSp>
          <p:nvGrpSpPr>
            <p:cNvPr id="5" name="Group 4">
              <a:extLst>
                <a:ext uri="{FF2B5EF4-FFF2-40B4-BE49-F238E27FC236}">
                  <a16:creationId xmlns:a16="http://schemas.microsoft.com/office/drawing/2014/main" id="{7BA251DA-B0C3-42F5-A94A-3F63CC45B007}"/>
                </a:ext>
              </a:extLst>
            </p:cNvPr>
            <p:cNvGrpSpPr>
              <a:grpSpLocks noChangeAspect="1"/>
            </p:cNvGrpSpPr>
            <p:nvPr/>
          </p:nvGrpSpPr>
          <p:grpSpPr bwMode="auto">
            <a:xfrm>
              <a:off x="1471186" y="2865918"/>
              <a:ext cx="957600" cy="921517"/>
              <a:chOff x="1330" y="1030"/>
              <a:chExt cx="345" cy="332"/>
            </a:xfrm>
          </p:grpSpPr>
          <p:sp>
            <p:nvSpPr>
              <p:cNvPr id="7" name="Freeform 5">
                <a:extLst>
                  <a:ext uri="{FF2B5EF4-FFF2-40B4-BE49-F238E27FC236}">
                    <a16:creationId xmlns:a16="http://schemas.microsoft.com/office/drawing/2014/main" id="{69BD2CEB-7D66-467A-A72A-770DD4D4E645}"/>
                  </a:ext>
                </a:extLst>
              </p:cNvPr>
              <p:cNvSpPr>
                <a:spLocks/>
              </p:cNvSpPr>
              <p:nvPr/>
            </p:nvSpPr>
            <p:spPr bwMode="auto">
              <a:xfrm>
                <a:off x="1330" y="1030"/>
                <a:ext cx="345" cy="332"/>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681E7998-D01B-4909-8F88-3CE7D99C7DAD}"/>
                  </a:ext>
                </a:extLst>
              </p:cNvPr>
              <p:cNvSpPr>
                <a:spLocks/>
              </p:cNvSpPr>
              <p:nvPr/>
            </p:nvSpPr>
            <p:spPr bwMode="auto">
              <a:xfrm>
                <a:off x="1420" y="1120"/>
                <a:ext cx="121" cy="121"/>
              </a:xfrm>
              <a:custGeom>
                <a:avLst/>
                <a:gdLst>
                  <a:gd name="T0" fmla="*/ 88 w 88"/>
                  <a:gd name="T1" fmla="*/ 44 h 88"/>
                  <a:gd name="T2" fmla="*/ 44 w 88"/>
                  <a:gd name="T3" fmla="*/ 88 h 88"/>
                  <a:gd name="T4" fmla="*/ 0 w 88"/>
                  <a:gd name="T5" fmla="*/ 44 h 88"/>
                  <a:gd name="T6" fmla="*/ 44 w 88"/>
                  <a:gd name="T7" fmla="*/ 0 h 88"/>
                  <a:gd name="T8" fmla="*/ 85 w 88"/>
                  <a:gd name="T9" fmla="*/ 28 h 88"/>
                </a:gdLst>
                <a:ahLst/>
                <a:cxnLst>
                  <a:cxn ang="0">
                    <a:pos x="T0" y="T1"/>
                  </a:cxn>
                  <a:cxn ang="0">
                    <a:pos x="T2" y="T3"/>
                  </a:cxn>
                  <a:cxn ang="0">
                    <a:pos x="T4" y="T5"/>
                  </a:cxn>
                  <a:cxn ang="0">
                    <a:pos x="T6" y="T7"/>
                  </a:cxn>
                  <a:cxn ang="0">
                    <a:pos x="T8" y="T9"/>
                  </a:cxn>
                </a:cxnLst>
                <a:rect l="0" t="0" r="r" b="b"/>
                <a:pathLst>
                  <a:path w="88" h="88">
                    <a:moveTo>
                      <a:pt x="88" y="44"/>
                    </a:moveTo>
                    <a:cubicBezTo>
                      <a:pt x="88" y="68"/>
                      <a:pt x="68" y="88"/>
                      <a:pt x="44" y="88"/>
                    </a:cubicBezTo>
                    <a:cubicBezTo>
                      <a:pt x="20" y="88"/>
                      <a:pt x="0" y="68"/>
                      <a:pt x="0" y="44"/>
                    </a:cubicBezTo>
                    <a:cubicBezTo>
                      <a:pt x="0" y="20"/>
                      <a:pt x="20" y="0"/>
                      <a:pt x="44" y="0"/>
                    </a:cubicBezTo>
                    <a:cubicBezTo>
                      <a:pt x="62" y="0"/>
                      <a:pt x="78" y="11"/>
                      <a:pt x="85" y="2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7">
                <a:extLst>
                  <a:ext uri="{FF2B5EF4-FFF2-40B4-BE49-F238E27FC236}">
                    <a16:creationId xmlns:a16="http://schemas.microsoft.com/office/drawing/2014/main" id="{68507AAA-DA07-43B7-B70C-2697EEC114B9}"/>
                  </a:ext>
                </a:extLst>
              </p:cNvPr>
              <p:cNvSpPr>
                <a:spLocks noChangeShapeType="1"/>
              </p:cNvSpPr>
              <p:nvPr/>
            </p:nvSpPr>
            <p:spPr bwMode="auto">
              <a:xfrm flipH="1" flipV="1">
                <a:off x="1541" y="1241"/>
                <a:ext cx="39" cy="38"/>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2" name="Rühm 71">
            <a:extLst>
              <a:ext uri="{FF2B5EF4-FFF2-40B4-BE49-F238E27FC236}">
                <a16:creationId xmlns:a16="http://schemas.microsoft.com/office/drawing/2014/main" id="{19835233-B71E-44C9-9D70-E6F7BF4D70A9}"/>
              </a:ext>
            </a:extLst>
          </p:cNvPr>
          <p:cNvGrpSpPr/>
          <p:nvPr/>
        </p:nvGrpSpPr>
        <p:grpSpPr>
          <a:xfrm>
            <a:off x="3811113" y="2865918"/>
            <a:ext cx="1821656" cy="2098537"/>
            <a:chOff x="3811113" y="2865918"/>
            <a:chExt cx="1821656" cy="2098537"/>
          </a:xfrm>
        </p:grpSpPr>
        <p:sp>
          <p:nvSpPr>
            <p:cNvPr id="82" name="TextBox 81">
              <a:extLst>
                <a:ext uri="{FF2B5EF4-FFF2-40B4-BE49-F238E27FC236}">
                  <a16:creationId xmlns:a16="http://schemas.microsoft.com/office/drawing/2014/main" id="{408758F6-5CF5-4419-A382-EC5E98D82067}"/>
                </a:ext>
              </a:extLst>
            </p:cNvPr>
            <p:cNvSpPr txBox="1"/>
            <p:nvPr/>
          </p:nvSpPr>
          <p:spPr>
            <a:xfrm>
              <a:off x="3811113" y="3979570"/>
              <a:ext cx="1821656" cy="984885"/>
            </a:xfrm>
            <a:prstGeom prst="rect">
              <a:avLst/>
            </a:prstGeom>
            <a:noFill/>
          </p:spPr>
          <p:txBody>
            <a:bodyPr wrap="square" lIns="0" tIns="0" rIns="0" bIns="0" rtlCol="0" anchor="t">
              <a:spAutoFit/>
            </a:bodyPr>
            <a:lstStyle/>
            <a:p>
              <a:pPr algn="ctr"/>
              <a:r>
                <a:rPr lang="et-EE" sz="1600" b="1" dirty="0" err="1">
                  <a:solidFill>
                    <a:schemeClr val="bg1"/>
                  </a:solidFill>
                </a:rPr>
                <a:t>excellent</a:t>
              </a:r>
              <a:r>
                <a:rPr lang="et-EE" sz="1600" b="1" dirty="0">
                  <a:solidFill>
                    <a:schemeClr val="bg1"/>
                  </a:solidFill>
                </a:rPr>
                <a:t> </a:t>
              </a:r>
              <a:r>
                <a:rPr lang="et-EE" sz="1600" b="1" dirty="0" err="1">
                  <a:solidFill>
                    <a:schemeClr val="bg1"/>
                  </a:solidFill>
                </a:rPr>
                <a:t>conditions</a:t>
              </a:r>
              <a:r>
                <a:rPr lang="et-EE" sz="1600" b="1" dirty="0">
                  <a:solidFill>
                    <a:schemeClr val="bg1"/>
                  </a:solidFill>
                </a:rPr>
                <a:t> </a:t>
              </a:r>
            </a:p>
            <a:p>
              <a:pPr algn="ctr"/>
              <a:r>
                <a:rPr lang="et-EE" sz="1600" dirty="0" err="1">
                  <a:solidFill>
                    <a:schemeClr val="bg1"/>
                  </a:solidFill>
                </a:rPr>
                <a:t>for</a:t>
              </a:r>
              <a:r>
                <a:rPr lang="et-EE" sz="1600" dirty="0">
                  <a:solidFill>
                    <a:schemeClr val="bg1"/>
                  </a:solidFill>
                </a:rPr>
                <a:t> </a:t>
              </a:r>
              <a:r>
                <a:rPr lang="et-EE" sz="1600" dirty="0" err="1">
                  <a:solidFill>
                    <a:schemeClr val="bg1"/>
                  </a:solidFill>
                </a:rPr>
                <a:t>carrying</a:t>
              </a:r>
              <a:r>
                <a:rPr lang="et-EE" sz="1600" dirty="0">
                  <a:solidFill>
                    <a:schemeClr val="bg1"/>
                  </a:solidFill>
                </a:rPr>
                <a:t> </a:t>
              </a:r>
              <a:r>
                <a:rPr lang="et-EE" sz="1600" dirty="0" err="1">
                  <a:solidFill>
                    <a:schemeClr val="bg1"/>
                  </a:solidFill>
                </a:rPr>
                <a:t>out</a:t>
              </a:r>
              <a:r>
                <a:rPr lang="et-EE" sz="1600" dirty="0">
                  <a:solidFill>
                    <a:schemeClr val="bg1"/>
                  </a:solidFill>
                </a:rPr>
                <a:t> </a:t>
              </a:r>
              <a:r>
                <a:rPr lang="et-EE" sz="1600" dirty="0" err="1">
                  <a:solidFill>
                    <a:schemeClr val="bg1"/>
                  </a:solidFill>
                </a:rPr>
                <a:t>research</a:t>
              </a:r>
              <a:r>
                <a:rPr lang="et-EE" sz="1600" dirty="0">
                  <a:solidFill>
                    <a:schemeClr val="bg1"/>
                  </a:solidFill>
                </a:rPr>
                <a:t> </a:t>
              </a:r>
              <a:r>
                <a:rPr lang="et-EE" sz="1600" dirty="0" err="1">
                  <a:solidFill>
                    <a:schemeClr val="bg1"/>
                  </a:solidFill>
                </a:rPr>
                <a:t>projects</a:t>
              </a:r>
              <a:endParaRPr lang="en-GB" sz="1600" dirty="0">
                <a:solidFill>
                  <a:schemeClr val="bg1"/>
                </a:solidFill>
              </a:endParaRPr>
            </a:p>
          </p:txBody>
        </p:sp>
        <p:grpSp>
          <p:nvGrpSpPr>
            <p:cNvPr id="12" name="Group 10">
              <a:extLst>
                <a:ext uri="{FF2B5EF4-FFF2-40B4-BE49-F238E27FC236}">
                  <a16:creationId xmlns:a16="http://schemas.microsoft.com/office/drawing/2014/main" id="{3AA4E83D-4582-493E-80DC-6A72A37608B6}"/>
                </a:ext>
              </a:extLst>
            </p:cNvPr>
            <p:cNvGrpSpPr>
              <a:grpSpLocks noChangeAspect="1"/>
            </p:cNvGrpSpPr>
            <p:nvPr/>
          </p:nvGrpSpPr>
          <p:grpSpPr bwMode="auto">
            <a:xfrm>
              <a:off x="4269509" y="2865918"/>
              <a:ext cx="957600" cy="921517"/>
              <a:chOff x="2758" y="1113"/>
              <a:chExt cx="345" cy="332"/>
            </a:xfrm>
          </p:grpSpPr>
          <p:sp>
            <p:nvSpPr>
              <p:cNvPr id="18" name="Freeform 11">
                <a:extLst>
                  <a:ext uri="{FF2B5EF4-FFF2-40B4-BE49-F238E27FC236}">
                    <a16:creationId xmlns:a16="http://schemas.microsoft.com/office/drawing/2014/main" id="{D7FC75BE-BEC1-4237-BA80-84301C98987A}"/>
                  </a:ext>
                </a:extLst>
              </p:cNvPr>
              <p:cNvSpPr>
                <a:spLocks/>
              </p:cNvSpPr>
              <p:nvPr/>
            </p:nvSpPr>
            <p:spPr bwMode="auto">
              <a:xfrm>
                <a:off x="2831" y="1181"/>
                <a:ext cx="199" cy="49"/>
              </a:xfrm>
              <a:custGeom>
                <a:avLst/>
                <a:gdLst>
                  <a:gd name="T0" fmla="*/ 22 w 199"/>
                  <a:gd name="T1" fmla="*/ 49 h 49"/>
                  <a:gd name="T2" fmla="*/ 193 w 199"/>
                  <a:gd name="T3" fmla="*/ 49 h 49"/>
                  <a:gd name="T4" fmla="*/ 199 w 199"/>
                  <a:gd name="T5" fmla="*/ 38 h 49"/>
                  <a:gd name="T6" fmla="*/ 100 w 199"/>
                  <a:gd name="T7" fmla="*/ 0 h 49"/>
                  <a:gd name="T8" fmla="*/ 0 w 199"/>
                  <a:gd name="T9" fmla="*/ 38 h 49"/>
                </a:gdLst>
                <a:ahLst/>
                <a:cxnLst>
                  <a:cxn ang="0">
                    <a:pos x="T0" y="T1"/>
                  </a:cxn>
                  <a:cxn ang="0">
                    <a:pos x="T2" y="T3"/>
                  </a:cxn>
                  <a:cxn ang="0">
                    <a:pos x="T4" y="T5"/>
                  </a:cxn>
                  <a:cxn ang="0">
                    <a:pos x="T6" y="T7"/>
                  </a:cxn>
                  <a:cxn ang="0">
                    <a:pos x="T8" y="T9"/>
                  </a:cxn>
                </a:cxnLst>
                <a:rect l="0" t="0" r="r" b="b"/>
                <a:pathLst>
                  <a:path w="199" h="49">
                    <a:moveTo>
                      <a:pt x="22" y="49"/>
                    </a:moveTo>
                    <a:lnTo>
                      <a:pt x="193" y="49"/>
                    </a:lnTo>
                    <a:lnTo>
                      <a:pt x="199" y="38"/>
                    </a:lnTo>
                    <a:lnTo>
                      <a:pt x="100" y="0"/>
                    </a:lnTo>
                    <a:lnTo>
                      <a:pt x="0" y="38"/>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4BC4FA43-96F0-4FF8-AF08-E0A3372C8F99}"/>
                  </a:ext>
                </a:extLst>
              </p:cNvPr>
              <p:cNvSpPr>
                <a:spLocks/>
              </p:cNvSpPr>
              <p:nvPr/>
            </p:nvSpPr>
            <p:spPr bwMode="auto">
              <a:xfrm>
                <a:off x="2859" y="1252"/>
                <a:ext cx="22" cy="72"/>
              </a:xfrm>
              <a:custGeom>
                <a:avLst/>
                <a:gdLst>
                  <a:gd name="T0" fmla="*/ 0 w 22"/>
                  <a:gd name="T1" fmla="*/ 72 h 72"/>
                  <a:gd name="T2" fmla="*/ 0 w 22"/>
                  <a:gd name="T3" fmla="*/ 0 h 72"/>
                  <a:gd name="T4" fmla="*/ 22 w 22"/>
                  <a:gd name="T5" fmla="*/ 0 h 72"/>
                  <a:gd name="T6" fmla="*/ 22 w 22"/>
                  <a:gd name="T7" fmla="*/ 50 h 72"/>
                </a:gdLst>
                <a:ahLst/>
                <a:cxnLst>
                  <a:cxn ang="0">
                    <a:pos x="T0" y="T1"/>
                  </a:cxn>
                  <a:cxn ang="0">
                    <a:pos x="T2" y="T3"/>
                  </a:cxn>
                  <a:cxn ang="0">
                    <a:pos x="T4" y="T5"/>
                  </a:cxn>
                  <a:cxn ang="0">
                    <a:pos x="T6" y="T7"/>
                  </a:cxn>
                </a:cxnLst>
                <a:rect l="0" t="0" r="r" b="b"/>
                <a:pathLst>
                  <a:path w="22" h="72">
                    <a:moveTo>
                      <a:pt x="0" y="72"/>
                    </a:moveTo>
                    <a:lnTo>
                      <a:pt x="0" y="0"/>
                    </a:lnTo>
                    <a:lnTo>
                      <a:pt x="22" y="0"/>
                    </a:lnTo>
                    <a:lnTo>
                      <a:pt x="22" y="5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8DBC613A-F6A4-46E3-A738-8E705472030E}"/>
                  </a:ext>
                </a:extLst>
              </p:cNvPr>
              <p:cNvSpPr>
                <a:spLocks/>
              </p:cNvSpPr>
              <p:nvPr/>
            </p:nvSpPr>
            <p:spPr bwMode="auto">
              <a:xfrm>
                <a:off x="2980" y="1252"/>
                <a:ext cx="22" cy="72"/>
              </a:xfrm>
              <a:custGeom>
                <a:avLst/>
                <a:gdLst>
                  <a:gd name="T0" fmla="*/ 0 w 22"/>
                  <a:gd name="T1" fmla="*/ 72 h 72"/>
                  <a:gd name="T2" fmla="*/ 0 w 22"/>
                  <a:gd name="T3" fmla="*/ 0 h 72"/>
                  <a:gd name="T4" fmla="*/ 22 w 22"/>
                  <a:gd name="T5" fmla="*/ 0 h 72"/>
                  <a:gd name="T6" fmla="*/ 22 w 22"/>
                  <a:gd name="T7" fmla="*/ 50 h 72"/>
                </a:gdLst>
                <a:ahLst/>
                <a:cxnLst>
                  <a:cxn ang="0">
                    <a:pos x="T0" y="T1"/>
                  </a:cxn>
                  <a:cxn ang="0">
                    <a:pos x="T2" y="T3"/>
                  </a:cxn>
                  <a:cxn ang="0">
                    <a:pos x="T4" y="T5"/>
                  </a:cxn>
                  <a:cxn ang="0">
                    <a:pos x="T6" y="T7"/>
                  </a:cxn>
                </a:cxnLst>
                <a:rect l="0" t="0" r="r" b="b"/>
                <a:pathLst>
                  <a:path w="22" h="72">
                    <a:moveTo>
                      <a:pt x="0" y="72"/>
                    </a:moveTo>
                    <a:lnTo>
                      <a:pt x="0" y="0"/>
                    </a:lnTo>
                    <a:lnTo>
                      <a:pt x="22" y="0"/>
                    </a:lnTo>
                    <a:lnTo>
                      <a:pt x="22" y="5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B00D6A2F-345B-4AF1-A425-6543203D86B9}"/>
                  </a:ext>
                </a:extLst>
              </p:cNvPr>
              <p:cNvSpPr>
                <a:spLocks/>
              </p:cNvSpPr>
              <p:nvPr/>
            </p:nvSpPr>
            <p:spPr bwMode="auto">
              <a:xfrm>
                <a:off x="2919" y="1252"/>
                <a:ext cx="23" cy="72"/>
              </a:xfrm>
              <a:custGeom>
                <a:avLst/>
                <a:gdLst>
                  <a:gd name="T0" fmla="*/ 0 w 23"/>
                  <a:gd name="T1" fmla="*/ 72 h 72"/>
                  <a:gd name="T2" fmla="*/ 0 w 23"/>
                  <a:gd name="T3" fmla="*/ 0 h 72"/>
                  <a:gd name="T4" fmla="*/ 23 w 23"/>
                  <a:gd name="T5" fmla="*/ 0 h 72"/>
                  <a:gd name="T6" fmla="*/ 23 w 23"/>
                  <a:gd name="T7" fmla="*/ 50 h 72"/>
                </a:gdLst>
                <a:ahLst/>
                <a:cxnLst>
                  <a:cxn ang="0">
                    <a:pos x="T0" y="T1"/>
                  </a:cxn>
                  <a:cxn ang="0">
                    <a:pos x="T2" y="T3"/>
                  </a:cxn>
                  <a:cxn ang="0">
                    <a:pos x="T4" y="T5"/>
                  </a:cxn>
                  <a:cxn ang="0">
                    <a:pos x="T6" y="T7"/>
                  </a:cxn>
                </a:cxnLst>
                <a:rect l="0" t="0" r="r" b="b"/>
                <a:pathLst>
                  <a:path w="23" h="72">
                    <a:moveTo>
                      <a:pt x="0" y="72"/>
                    </a:moveTo>
                    <a:lnTo>
                      <a:pt x="0" y="0"/>
                    </a:lnTo>
                    <a:lnTo>
                      <a:pt x="23" y="0"/>
                    </a:lnTo>
                    <a:lnTo>
                      <a:pt x="23" y="5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F1DF1683-5B6A-4F22-BD2E-47E38658986B}"/>
                  </a:ext>
                </a:extLst>
              </p:cNvPr>
              <p:cNvSpPr>
                <a:spLocks/>
              </p:cNvSpPr>
              <p:nvPr/>
            </p:nvSpPr>
            <p:spPr bwMode="auto">
              <a:xfrm>
                <a:off x="2824" y="1346"/>
                <a:ext cx="213" cy="16"/>
              </a:xfrm>
              <a:custGeom>
                <a:avLst/>
                <a:gdLst>
                  <a:gd name="T0" fmla="*/ 0 w 213"/>
                  <a:gd name="T1" fmla="*/ 16 h 16"/>
                  <a:gd name="T2" fmla="*/ 18 w 213"/>
                  <a:gd name="T3" fmla="*/ 16 h 16"/>
                  <a:gd name="T4" fmla="*/ 18 w 213"/>
                  <a:gd name="T5" fmla="*/ 0 h 16"/>
                  <a:gd name="T6" fmla="*/ 195 w 213"/>
                  <a:gd name="T7" fmla="*/ 0 h 16"/>
                  <a:gd name="T8" fmla="*/ 195 w 213"/>
                  <a:gd name="T9" fmla="*/ 16 h 16"/>
                  <a:gd name="T10" fmla="*/ 213 w 213"/>
                  <a:gd name="T11" fmla="*/ 16 h 16"/>
                </a:gdLst>
                <a:ahLst/>
                <a:cxnLst>
                  <a:cxn ang="0">
                    <a:pos x="T0" y="T1"/>
                  </a:cxn>
                  <a:cxn ang="0">
                    <a:pos x="T2" y="T3"/>
                  </a:cxn>
                  <a:cxn ang="0">
                    <a:pos x="T4" y="T5"/>
                  </a:cxn>
                  <a:cxn ang="0">
                    <a:pos x="T6" y="T7"/>
                  </a:cxn>
                  <a:cxn ang="0">
                    <a:pos x="T8" y="T9"/>
                  </a:cxn>
                  <a:cxn ang="0">
                    <a:pos x="T10" y="T11"/>
                  </a:cxn>
                </a:cxnLst>
                <a:rect l="0" t="0" r="r" b="b"/>
                <a:pathLst>
                  <a:path w="213" h="16">
                    <a:moveTo>
                      <a:pt x="0" y="16"/>
                    </a:moveTo>
                    <a:lnTo>
                      <a:pt x="18" y="16"/>
                    </a:lnTo>
                    <a:lnTo>
                      <a:pt x="18" y="0"/>
                    </a:lnTo>
                    <a:lnTo>
                      <a:pt x="195" y="0"/>
                    </a:lnTo>
                    <a:lnTo>
                      <a:pt x="195" y="16"/>
                    </a:lnTo>
                    <a:lnTo>
                      <a:pt x="213" y="16"/>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DEF6E43D-BB33-448F-9E9B-5E47DDCD8DF7}"/>
                  </a:ext>
                </a:extLst>
              </p:cNvPr>
              <p:cNvSpPr>
                <a:spLocks/>
              </p:cNvSpPr>
              <p:nvPr/>
            </p:nvSpPr>
            <p:spPr bwMode="auto">
              <a:xfrm>
                <a:off x="2758" y="1113"/>
                <a:ext cx="345" cy="332"/>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3" name="Rühm 72">
            <a:extLst>
              <a:ext uri="{FF2B5EF4-FFF2-40B4-BE49-F238E27FC236}">
                <a16:creationId xmlns:a16="http://schemas.microsoft.com/office/drawing/2014/main" id="{16BCE1EA-9405-415F-9F68-4E11CE880D0A}"/>
              </a:ext>
            </a:extLst>
          </p:cNvPr>
          <p:cNvGrpSpPr/>
          <p:nvPr/>
        </p:nvGrpSpPr>
        <p:grpSpPr>
          <a:xfrm>
            <a:off x="6357257" y="2868582"/>
            <a:ext cx="2380343" cy="1849652"/>
            <a:chOff x="6357257" y="2868582"/>
            <a:chExt cx="2380343" cy="1849652"/>
          </a:xfrm>
        </p:grpSpPr>
        <p:sp>
          <p:nvSpPr>
            <p:cNvPr id="95" name="TextBox 94">
              <a:extLst>
                <a:ext uri="{FF2B5EF4-FFF2-40B4-BE49-F238E27FC236}">
                  <a16:creationId xmlns:a16="http://schemas.microsoft.com/office/drawing/2014/main" id="{82EB066C-87CC-4DE9-91C4-BD91B3408B94}"/>
                </a:ext>
              </a:extLst>
            </p:cNvPr>
            <p:cNvSpPr txBox="1"/>
            <p:nvPr/>
          </p:nvSpPr>
          <p:spPr>
            <a:xfrm>
              <a:off x="6357257" y="3979570"/>
              <a:ext cx="2380343" cy="738664"/>
            </a:xfrm>
            <a:prstGeom prst="rect">
              <a:avLst/>
            </a:prstGeom>
            <a:noFill/>
          </p:spPr>
          <p:txBody>
            <a:bodyPr wrap="square" lIns="0" tIns="0" rIns="0" bIns="0" rtlCol="0" anchor="t">
              <a:spAutoFit/>
            </a:bodyPr>
            <a:lstStyle/>
            <a:p>
              <a:pPr algn="ctr"/>
              <a:r>
                <a:rPr lang="et-EE" sz="1600" b="1" dirty="0" err="1">
                  <a:solidFill>
                    <a:schemeClr val="bg1"/>
                  </a:solidFill>
                </a:rPr>
                <a:t>highly</a:t>
              </a:r>
              <a:r>
                <a:rPr lang="et-EE" sz="1600" b="1" dirty="0">
                  <a:solidFill>
                    <a:schemeClr val="bg1"/>
                  </a:solidFill>
                </a:rPr>
                <a:t> </a:t>
              </a:r>
              <a:r>
                <a:rPr lang="et-EE" sz="1600" b="1" dirty="0" err="1">
                  <a:solidFill>
                    <a:schemeClr val="bg1"/>
                  </a:solidFill>
                </a:rPr>
                <a:t>qualified</a:t>
              </a:r>
              <a:r>
                <a:rPr lang="et-EE" sz="1600" b="1" dirty="0">
                  <a:solidFill>
                    <a:schemeClr val="bg1"/>
                  </a:solidFill>
                </a:rPr>
                <a:t> </a:t>
              </a:r>
            </a:p>
            <a:p>
              <a:pPr algn="ctr"/>
              <a:r>
                <a:rPr lang="et-EE" sz="1600" dirty="0" err="1">
                  <a:solidFill>
                    <a:schemeClr val="bg1"/>
                  </a:solidFill>
                </a:rPr>
                <a:t>staff</a:t>
              </a:r>
              <a:r>
                <a:rPr lang="et-EE" sz="1600" dirty="0">
                  <a:solidFill>
                    <a:schemeClr val="bg1"/>
                  </a:solidFill>
                </a:rPr>
                <a:t> at </a:t>
              </a:r>
              <a:r>
                <a:rPr lang="et-EE" sz="1600" dirty="0" err="1">
                  <a:solidFill>
                    <a:schemeClr val="bg1"/>
                  </a:solidFill>
                </a:rPr>
                <a:t>the</a:t>
              </a:r>
              <a:r>
                <a:rPr lang="et-EE" sz="1600" dirty="0">
                  <a:solidFill>
                    <a:schemeClr val="bg1"/>
                  </a:solidFill>
                </a:rPr>
                <a:t> </a:t>
              </a:r>
            </a:p>
            <a:p>
              <a:pPr algn="ctr"/>
              <a:r>
                <a:rPr lang="et-EE" sz="1600" dirty="0" err="1">
                  <a:solidFill>
                    <a:schemeClr val="bg1"/>
                  </a:solidFill>
                </a:rPr>
                <a:t>research</a:t>
              </a:r>
              <a:r>
                <a:rPr lang="et-EE" sz="1600" dirty="0">
                  <a:solidFill>
                    <a:schemeClr val="bg1"/>
                  </a:solidFill>
                </a:rPr>
                <a:t> </a:t>
              </a:r>
              <a:r>
                <a:rPr lang="et-EE" sz="1600" dirty="0" err="1">
                  <a:solidFill>
                    <a:schemeClr val="bg1"/>
                  </a:solidFill>
                </a:rPr>
                <a:t>institutes</a:t>
              </a:r>
              <a:endParaRPr lang="en-GB" sz="1600" dirty="0">
                <a:solidFill>
                  <a:schemeClr val="bg1"/>
                </a:solidFill>
              </a:endParaRPr>
            </a:p>
          </p:txBody>
        </p:sp>
        <p:grpSp>
          <p:nvGrpSpPr>
            <p:cNvPr id="30" name="Group 19">
              <a:extLst>
                <a:ext uri="{FF2B5EF4-FFF2-40B4-BE49-F238E27FC236}">
                  <a16:creationId xmlns:a16="http://schemas.microsoft.com/office/drawing/2014/main" id="{CE861094-DF0C-40EC-88BD-FD7F3403151A}"/>
                </a:ext>
              </a:extLst>
            </p:cNvPr>
            <p:cNvGrpSpPr>
              <a:grpSpLocks noChangeAspect="1"/>
            </p:cNvGrpSpPr>
            <p:nvPr/>
          </p:nvGrpSpPr>
          <p:grpSpPr bwMode="auto">
            <a:xfrm>
              <a:off x="7067888" y="2868582"/>
              <a:ext cx="957600" cy="918853"/>
              <a:chOff x="3667" y="1988"/>
              <a:chExt cx="346" cy="332"/>
            </a:xfrm>
          </p:grpSpPr>
          <p:sp>
            <p:nvSpPr>
              <p:cNvPr id="35" name="Freeform 20">
                <a:extLst>
                  <a:ext uri="{FF2B5EF4-FFF2-40B4-BE49-F238E27FC236}">
                    <a16:creationId xmlns:a16="http://schemas.microsoft.com/office/drawing/2014/main" id="{54CF150D-08B4-406F-92D1-03EEA2BDD558}"/>
                  </a:ext>
                </a:extLst>
              </p:cNvPr>
              <p:cNvSpPr>
                <a:spLocks/>
              </p:cNvSpPr>
              <p:nvPr/>
            </p:nvSpPr>
            <p:spPr bwMode="auto">
              <a:xfrm>
                <a:off x="3763" y="2078"/>
                <a:ext cx="44" cy="176"/>
              </a:xfrm>
              <a:custGeom>
                <a:avLst/>
                <a:gdLst>
                  <a:gd name="T0" fmla="*/ 44 w 44"/>
                  <a:gd name="T1" fmla="*/ 176 h 176"/>
                  <a:gd name="T2" fmla="*/ 0 w 44"/>
                  <a:gd name="T3" fmla="*/ 176 h 176"/>
                  <a:gd name="T4" fmla="*/ 0 w 44"/>
                  <a:gd name="T5" fmla="*/ 0 h 176"/>
                </a:gdLst>
                <a:ahLst/>
                <a:cxnLst>
                  <a:cxn ang="0">
                    <a:pos x="T0" y="T1"/>
                  </a:cxn>
                  <a:cxn ang="0">
                    <a:pos x="T2" y="T3"/>
                  </a:cxn>
                  <a:cxn ang="0">
                    <a:pos x="T4" y="T5"/>
                  </a:cxn>
                </a:cxnLst>
                <a:rect l="0" t="0" r="r" b="b"/>
                <a:pathLst>
                  <a:path w="44" h="176">
                    <a:moveTo>
                      <a:pt x="44" y="176"/>
                    </a:moveTo>
                    <a:lnTo>
                      <a:pt x="0" y="176"/>
                    </a:lnTo>
                    <a:lnTo>
                      <a:pt x="0" y="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21">
                <a:extLst>
                  <a:ext uri="{FF2B5EF4-FFF2-40B4-BE49-F238E27FC236}">
                    <a16:creationId xmlns:a16="http://schemas.microsoft.com/office/drawing/2014/main" id="{324DE313-80D3-4EFA-A302-D3A07AD8AAC6}"/>
                  </a:ext>
                </a:extLst>
              </p:cNvPr>
              <p:cNvSpPr>
                <a:spLocks noChangeShapeType="1"/>
              </p:cNvSpPr>
              <p:nvPr/>
            </p:nvSpPr>
            <p:spPr bwMode="auto">
              <a:xfrm>
                <a:off x="3895" y="2119"/>
                <a:ext cx="0" cy="102"/>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22">
                <a:extLst>
                  <a:ext uri="{FF2B5EF4-FFF2-40B4-BE49-F238E27FC236}">
                    <a16:creationId xmlns:a16="http://schemas.microsoft.com/office/drawing/2014/main" id="{A3FD7996-38FF-41BB-B67B-E305D26EC10C}"/>
                  </a:ext>
                </a:extLst>
              </p:cNvPr>
              <p:cNvSpPr>
                <a:spLocks/>
              </p:cNvSpPr>
              <p:nvPr/>
            </p:nvSpPr>
            <p:spPr bwMode="auto">
              <a:xfrm>
                <a:off x="3763" y="2056"/>
                <a:ext cx="160" cy="44"/>
              </a:xfrm>
              <a:custGeom>
                <a:avLst/>
                <a:gdLst>
                  <a:gd name="T0" fmla="*/ 0 w 116"/>
                  <a:gd name="T1" fmla="*/ 16 h 32"/>
                  <a:gd name="T2" fmla="*/ 8 w 116"/>
                  <a:gd name="T3" fmla="*/ 0 h 32"/>
                  <a:gd name="T4" fmla="*/ 20 w 116"/>
                  <a:gd name="T5" fmla="*/ 16 h 32"/>
                  <a:gd name="T6" fmla="*/ 16 w 116"/>
                  <a:gd name="T7" fmla="*/ 32 h 32"/>
                  <a:gd name="T8" fmla="*/ 108 w 116"/>
                  <a:gd name="T9" fmla="*/ 32 h 32"/>
                  <a:gd name="T10" fmla="*/ 116 w 116"/>
                  <a:gd name="T11" fmla="*/ 16 h 32"/>
                  <a:gd name="T12" fmla="*/ 104 w 116"/>
                  <a:gd name="T13" fmla="*/ 0 h 32"/>
                  <a:gd name="T14" fmla="*/ 32 w 116"/>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32">
                    <a:moveTo>
                      <a:pt x="0" y="16"/>
                    </a:moveTo>
                    <a:cubicBezTo>
                      <a:pt x="0" y="7"/>
                      <a:pt x="4" y="0"/>
                      <a:pt x="8" y="0"/>
                    </a:cubicBezTo>
                    <a:cubicBezTo>
                      <a:pt x="16" y="0"/>
                      <a:pt x="20" y="7"/>
                      <a:pt x="20" y="16"/>
                    </a:cubicBezTo>
                    <a:cubicBezTo>
                      <a:pt x="20" y="22"/>
                      <a:pt x="20" y="32"/>
                      <a:pt x="16" y="32"/>
                    </a:cubicBezTo>
                    <a:cubicBezTo>
                      <a:pt x="108" y="32"/>
                      <a:pt x="108" y="32"/>
                      <a:pt x="108" y="32"/>
                    </a:cubicBezTo>
                    <a:cubicBezTo>
                      <a:pt x="112" y="32"/>
                      <a:pt x="116" y="22"/>
                      <a:pt x="116" y="16"/>
                    </a:cubicBezTo>
                    <a:cubicBezTo>
                      <a:pt x="116" y="7"/>
                      <a:pt x="112" y="0"/>
                      <a:pt x="104" y="0"/>
                    </a:cubicBezTo>
                    <a:cubicBezTo>
                      <a:pt x="32" y="0"/>
                      <a:pt x="32" y="0"/>
                      <a:pt x="32" y="0"/>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23">
                <a:extLst>
                  <a:ext uri="{FF2B5EF4-FFF2-40B4-BE49-F238E27FC236}">
                    <a16:creationId xmlns:a16="http://schemas.microsoft.com/office/drawing/2014/main" id="{EAFEB17A-E374-4BA4-9122-8A0C76F09E3D}"/>
                  </a:ext>
                </a:extLst>
              </p:cNvPr>
              <p:cNvSpPr>
                <a:spLocks noChangeShapeType="1"/>
              </p:cNvSpPr>
              <p:nvPr/>
            </p:nvSpPr>
            <p:spPr bwMode="auto">
              <a:xfrm>
                <a:off x="3790" y="2127"/>
                <a:ext cx="78"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24">
                <a:extLst>
                  <a:ext uri="{FF2B5EF4-FFF2-40B4-BE49-F238E27FC236}">
                    <a16:creationId xmlns:a16="http://schemas.microsoft.com/office/drawing/2014/main" id="{61324558-3526-4D14-8A04-C3FE60D76D00}"/>
                  </a:ext>
                </a:extLst>
              </p:cNvPr>
              <p:cNvSpPr>
                <a:spLocks noChangeShapeType="1"/>
              </p:cNvSpPr>
              <p:nvPr/>
            </p:nvSpPr>
            <p:spPr bwMode="auto">
              <a:xfrm>
                <a:off x="3790" y="2149"/>
                <a:ext cx="78"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25">
                <a:extLst>
                  <a:ext uri="{FF2B5EF4-FFF2-40B4-BE49-F238E27FC236}">
                    <a16:creationId xmlns:a16="http://schemas.microsoft.com/office/drawing/2014/main" id="{1A3A258E-3AC7-4F3B-BFCC-F4D2AF102594}"/>
                  </a:ext>
                </a:extLst>
              </p:cNvPr>
              <p:cNvSpPr>
                <a:spLocks noChangeShapeType="1"/>
              </p:cNvSpPr>
              <p:nvPr/>
            </p:nvSpPr>
            <p:spPr bwMode="auto">
              <a:xfrm>
                <a:off x="3790" y="2171"/>
                <a:ext cx="78"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6">
                <a:extLst>
                  <a:ext uri="{FF2B5EF4-FFF2-40B4-BE49-F238E27FC236}">
                    <a16:creationId xmlns:a16="http://schemas.microsoft.com/office/drawing/2014/main" id="{DF004C1B-054D-4ECD-B843-EF9B0878F7B2}"/>
                  </a:ext>
                </a:extLst>
              </p:cNvPr>
              <p:cNvSpPr>
                <a:spLocks/>
              </p:cNvSpPr>
              <p:nvPr/>
            </p:nvSpPr>
            <p:spPr bwMode="auto">
              <a:xfrm>
                <a:off x="3840" y="2193"/>
                <a:ext cx="33" cy="33"/>
              </a:xfrm>
              <a:custGeom>
                <a:avLst/>
                <a:gdLst>
                  <a:gd name="T0" fmla="*/ 24 w 24"/>
                  <a:gd name="T1" fmla="*/ 12 h 24"/>
                  <a:gd name="T2" fmla="*/ 12 w 24"/>
                  <a:gd name="T3" fmla="*/ 24 h 24"/>
                  <a:gd name="T4" fmla="*/ 0 w 24"/>
                  <a:gd name="T5" fmla="*/ 12 h 24"/>
                  <a:gd name="T6" fmla="*/ 12 w 24"/>
                  <a:gd name="T7" fmla="*/ 0 h 24"/>
                </a:gdLst>
                <a:ahLst/>
                <a:cxnLst>
                  <a:cxn ang="0">
                    <a:pos x="T0" y="T1"/>
                  </a:cxn>
                  <a:cxn ang="0">
                    <a:pos x="T2" y="T3"/>
                  </a:cxn>
                  <a:cxn ang="0">
                    <a:pos x="T4" y="T5"/>
                  </a:cxn>
                  <a:cxn ang="0">
                    <a:pos x="T6" y="T7"/>
                  </a:cxn>
                </a:cxnLst>
                <a:rect l="0" t="0" r="r" b="b"/>
                <a:pathLst>
                  <a:path w="24" h="24">
                    <a:moveTo>
                      <a:pt x="24" y="12"/>
                    </a:moveTo>
                    <a:cubicBezTo>
                      <a:pt x="24" y="19"/>
                      <a:pt x="19" y="24"/>
                      <a:pt x="12" y="24"/>
                    </a:cubicBezTo>
                    <a:cubicBezTo>
                      <a:pt x="5" y="24"/>
                      <a:pt x="0" y="19"/>
                      <a:pt x="0" y="12"/>
                    </a:cubicBezTo>
                    <a:cubicBezTo>
                      <a:pt x="0" y="5"/>
                      <a:pt x="5" y="0"/>
                      <a:pt x="12" y="0"/>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27">
                <a:extLst>
                  <a:ext uri="{FF2B5EF4-FFF2-40B4-BE49-F238E27FC236}">
                    <a16:creationId xmlns:a16="http://schemas.microsoft.com/office/drawing/2014/main" id="{F3453A3D-537A-42C5-9732-2D115F644F6E}"/>
                  </a:ext>
                </a:extLst>
              </p:cNvPr>
              <p:cNvSpPr>
                <a:spLocks noChangeShapeType="1"/>
              </p:cNvSpPr>
              <p:nvPr/>
            </p:nvSpPr>
            <p:spPr bwMode="auto">
              <a:xfrm flipV="1">
                <a:off x="3829" y="2243"/>
                <a:ext cx="17" cy="22"/>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28">
                <a:extLst>
                  <a:ext uri="{FF2B5EF4-FFF2-40B4-BE49-F238E27FC236}">
                    <a16:creationId xmlns:a16="http://schemas.microsoft.com/office/drawing/2014/main" id="{52199462-E7AF-4BA6-9651-0FD885B2DCE7}"/>
                  </a:ext>
                </a:extLst>
              </p:cNvPr>
              <p:cNvSpPr>
                <a:spLocks noChangeShapeType="1"/>
              </p:cNvSpPr>
              <p:nvPr/>
            </p:nvSpPr>
            <p:spPr bwMode="auto">
              <a:xfrm>
                <a:off x="3868" y="2243"/>
                <a:ext cx="16" cy="22"/>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29">
                <a:extLst>
                  <a:ext uri="{FF2B5EF4-FFF2-40B4-BE49-F238E27FC236}">
                    <a16:creationId xmlns:a16="http://schemas.microsoft.com/office/drawing/2014/main" id="{1C837CE1-0D17-47A9-8194-CB5FBA76F125}"/>
                  </a:ext>
                </a:extLst>
              </p:cNvPr>
              <p:cNvSpPr>
                <a:spLocks/>
              </p:cNvSpPr>
              <p:nvPr/>
            </p:nvSpPr>
            <p:spPr bwMode="auto">
              <a:xfrm>
                <a:off x="3667" y="1988"/>
                <a:ext cx="346" cy="332"/>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4" name="Rühm 73">
            <a:extLst>
              <a:ext uri="{FF2B5EF4-FFF2-40B4-BE49-F238E27FC236}">
                <a16:creationId xmlns:a16="http://schemas.microsoft.com/office/drawing/2014/main" id="{7133CDD0-7A9D-4215-B165-2818A19CBF94}"/>
              </a:ext>
            </a:extLst>
          </p:cNvPr>
          <p:cNvGrpSpPr/>
          <p:nvPr/>
        </p:nvGrpSpPr>
        <p:grpSpPr>
          <a:xfrm>
            <a:off x="9218637" y="2832827"/>
            <a:ext cx="2278743" cy="2377849"/>
            <a:chOff x="9218637" y="2832827"/>
            <a:chExt cx="2278743" cy="2377849"/>
          </a:xfrm>
        </p:grpSpPr>
        <p:sp>
          <p:nvSpPr>
            <p:cNvPr id="105" name="TextBox 104">
              <a:extLst>
                <a:ext uri="{FF2B5EF4-FFF2-40B4-BE49-F238E27FC236}">
                  <a16:creationId xmlns:a16="http://schemas.microsoft.com/office/drawing/2014/main" id="{FFBAA6DB-02AF-4C8B-BD32-9C1D64FFC6E4}"/>
                </a:ext>
              </a:extLst>
            </p:cNvPr>
            <p:cNvSpPr txBox="1"/>
            <p:nvPr/>
          </p:nvSpPr>
          <p:spPr>
            <a:xfrm>
              <a:off x="9218637" y="3979570"/>
              <a:ext cx="2278743" cy="1231106"/>
            </a:xfrm>
            <a:prstGeom prst="rect">
              <a:avLst/>
            </a:prstGeom>
            <a:noFill/>
          </p:spPr>
          <p:txBody>
            <a:bodyPr wrap="square" lIns="0" tIns="0" rIns="0" bIns="0" rtlCol="0" anchor="t">
              <a:spAutoFit/>
            </a:bodyPr>
            <a:lstStyle/>
            <a:p>
              <a:pPr algn="ctr"/>
              <a:r>
                <a:rPr lang="et-EE" sz="1600" b="1" dirty="0">
                  <a:solidFill>
                    <a:schemeClr val="bg1"/>
                  </a:solidFill>
                </a:rPr>
                <a:t>6x </a:t>
              </a:r>
              <a:r>
                <a:rPr lang="et-EE" sz="1600" b="1" dirty="0" err="1">
                  <a:solidFill>
                    <a:schemeClr val="bg1"/>
                  </a:solidFill>
                </a:rPr>
                <a:t>growth</a:t>
              </a:r>
              <a:endParaRPr lang="et-EE" sz="1600" b="1" dirty="0">
                <a:solidFill>
                  <a:schemeClr val="bg1"/>
                </a:solidFill>
              </a:endParaRPr>
            </a:p>
            <a:p>
              <a:pPr algn="ctr"/>
              <a:r>
                <a:rPr lang="et-EE" sz="1600" dirty="0">
                  <a:solidFill>
                    <a:schemeClr val="bg1"/>
                  </a:solidFill>
                </a:rPr>
                <a:t>in </a:t>
              </a:r>
              <a:r>
                <a:rPr lang="et-EE" sz="1600" dirty="0" err="1">
                  <a:solidFill>
                    <a:schemeClr val="bg1"/>
                  </a:solidFill>
                </a:rPr>
                <a:t>the</a:t>
              </a:r>
              <a:r>
                <a:rPr lang="et-EE" sz="1600" dirty="0">
                  <a:solidFill>
                    <a:schemeClr val="bg1"/>
                  </a:solidFill>
                </a:rPr>
                <a:t> number of </a:t>
              </a:r>
              <a:r>
                <a:rPr lang="et-EE" sz="1600" dirty="0" err="1">
                  <a:solidFill>
                    <a:schemeClr val="bg1"/>
                  </a:solidFill>
                </a:rPr>
                <a:t>international</a:t>
              </a:r>
              <a:r>
                <a:rPr lang="et-EE" sz="1600" dirty="0">
                  <a:solidFill>
                    <a:schemeClr val="bg1"/>
                  </a:solidFill>
                </a:rPr>
                <a:t> </a:t>
              </a:r>
              <a:r>
                <a:rPr lang="et-EE" sz="1600" dirty="0" err="1">
                  <a:solidFill>
                    <a:schemeClr val="bg1"/>
                  </a:solidFill>
                </a:rPr>
                <a:t>researchers</a:t>
              </a:r>
              <a:r>
                <a:rPr lang="et-EE" sz="1600" dirty="0">
                  <a:solidFill>
                    <a:schemeClr val="bg1"/>
                  </a:solidFill>
                </a:rPr>
                <a:t> </a:t>
              </a:r>
              <a:r>
                <a:rPr lang="et-EE" sz="1600" dirty="0" err="1">
                  <a:solidFill>
                    <a:schemeClr val="bg1"/>
                  </a:solidFill>
                </a:rPr>
                <a:t>employed</a:t>
              </a:r>
              <a:r>
                <a:rPr lang="et-EE" sz="1600" dirty="0">
                  <a:solidFill>
                    <a:schemeClr val="bg1"/>
                  </a:solidFill>
                </a:rPr>
                <a:t> in Estonia </a:t>
              </a:r>
              <a:r>
                <a:rPr lang="et-EE" sz="1600" dirty="0" err="1">
                  <a:solidFill>
                    <a:schemeClr val="bg1"/>
                  </a:solidFill>
                </a:rPr>
                <a:t>since</a:t>
              </a:r>
              <a:r>
                <a:rPr lang="et-EE" sz="1600" dirty="0">
                  <a:solidFill>
                    <a:schemeClr val="bg1"/>
                  </a:solidFill>
                </a:rPr>
                <a:t> 2005</a:t>
              </a:r>
              <a:endParaRPr lang="en-GB" sz="1600" dirty="0">
                <a:solidFill>
                  <a:schemeClr val="bg1"/>
                </a:solidFill>
              </a:endParaRPr>
            </a:p>
          </p:txBody>
        </p:sp>
        <p:grpSp>
          <p:nvGrpSpPr>
            <p:cNvPr id="66" name="Group 32">
              <a:extLst>
                <a:ext uri="{FF2B5EF4-FFF2-40B4-BE49-F238E27FC236}">
                  <a16:creationId xmlns:a16="http://schemas.microsoft.com/office/drawing/2014/main" id="{D3BA9490-88D3-4C84-8993-9905185181F7}"/>
                </a:ext>
              </a:extLst>
            </p:cNvPr>
            <p:cNvGrpSpPr>
              <a:grpSpLocks noChangeAspect="1"/>
            </p:cNvGrpSpPr>
            <p:nvPr/>
          </p:nvGrpSpPr>
          <p:grpSpPr bwMode="auto">
            <a:xfrm>
              <a:off x="9893841" y="2832827"/>
              <a:ext cx="957600" cy="954608"/>
              <a:chOff x="3680" y="2001"/>
              <a:chExt cx="320" cy="319"/>
            </a:xfrm>
          </p:grpSpPr>
          <p:sp>
            <p:nvSpPr>
              <p:cNvPr id="68" name="Freeform 33">
                <a:extLst>
                  <a:ext uri="{FF2B5EF4-FFF2-40B4-BE49-F238E27FC236}">
                    <a16:creationId xmlns:a16="http://schemas.microsoft.com/office/drawing/2014/main" id="{1CDF884E-270B-4B6C-8DD2-AA4A94EC48D4}"/>
                  </a:ext>
                </a:extLst>
              </p:cNvPr>
              <p:cNvSpPr>
                <a:spLocks/>
              </p:cNvSpPr>
              <p:nvPr/>
            </p:nvSpPr>
            <p:spPr bwMode="auto">
              <a:xfrm>
                <a:off x="3680" y="2001"/>
                <a:ext cx="320" cy="319"/>
              </a:xfrm>
              <a:custGeom>
                <a:avLst/>
                <a:gdLst>
                  <a:gd name="T0" fmla="*/ 136 w 232"/>
                  <a:gd name="T1" fmla="*/ 230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36" y="230"/>
                    </a:moveTo>
                    <a:cubicBezTo>
                      <a:pt x="190" y="221"/>
                      <a:pt x="232" y="173"/>
                      <a:pt x="232" y="116"/>
                    </a:cubicBezTo>
                    <a:cubicBezTo>
                      <a:pt x="232" y="52"/>
                      <a:pt x="180" y="0"/>
                      <a:pt x="116" y="0"/>
                    </a:cubicBezTo>
                    <a:cubicBezTo>
                      <a:pt x="52" y="0"/>
                      <a:pt x="0" y="52"/>
                      <a:pt x="0" y="116"/>
                    </a:cubicBezTo>
                    <a:cubicBezTo>
                      <a:pt x="0" y="180"/>
                      <a:pt x="52" y="232"/>
                      <a:pt x="116" y="232"/>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34">
                <a:extLst>
                  <a:ext uri="{FF2B5EF4-FFF2-40B4-BE49-F238E27FC236}">
                    <a16:creationId xmlns:a16="http://schemas.microsoft.com/office/drawing/2014/main" id="{0D7BE665-9304-4422-8536-E4B2E22B519C}"/>
                  </a:ext>
                </a:extLst>
              </p:cNvPr>
              <p:cNvSpPr>
                <a:spLocks/>
              </p:cNvSpPr>
              <p:nvPr/>
            </p:nvSpPr>
            <p:spPr bwMode="auto">
              <a:xfrm>
                <a:off x="3763" y="2054"/>
                <a:ext cx="154" cy="186"/>
              </a:xfrm>
              <a:custGeom>
                <a:avLst/>
                <a:gdLst>
                  <a:gd name="T0" fmla="*/ 121 w 154"/>
                  <a:gd name="T1" fmla="*/ 186 h 186"/>
                  <a:gd name="T2" fmla="*/ 121 w 154"/>
                  <a:gd name="T3" fmla="*/ 80 h 186"/>
                  <a:gd name="T4" fmla="*/ 154 w 154"/>
                  <a:gd name="T5" fmla="*/ 80 h 186"/>
                  <a:gd name="T6" fmla="*/ 77 w 154"/>
                  <a:gd name="T7" fmla="*/ 0 h 186"/>
                  <a:gd name="T8" fmla="*/ 0 w 154"/>
                  <a:gd name="T9" fmla="*/ 80 h 186"/>
                  <a:gd name="T10" fmla="*/ 33 w 154"/>
                  <a:gd name="T11" fmla="*/ 80 h 186"/>
                </a:gdLst>
                <a:ahLst/>
                <a:cxnLst>
                  <a:cxn ang="0">
                    <a:pos x="T0" y="T1"/>
                  </a:cxn>
                  <a:cxn ang="0">
                    <a:pos x="T2" y="T3"/>
                  </a:cxn>
                  <a:cxn ang="0">
                    <a:pos x="T4" y="T5"/>
                  </a:cxn>
                  <a:cxn ang="0">
                    <a:pos x="T6" y="T7"/>
                  </a:cxn>
                  <a:cxn ang="0">
                    <a:pos x="T8" y="T9"/>
                  </a:cxn>
                  <a:cxn ang="0">
                    <a:pos x="T10" y="T11"/>
                  </a:cxn>
                </a:cxnLst>
                <a:rect l="0" t="0" r="r" b="b"/>
                <a:pathLst>
                  <a:path w="154" h="186">
                    <a:moveTo>
                      <a:pt x="121" y="186"/>
                    </a:moveTo>
                    <a:lnTo>
                      <a:pt x="121" y="80"/>
                    </a:lnTo>
                    <a:lnTo>
                      <a:pt x="154" y="80"/>
                    </a:lnTo>
                    <a:lnTo>
                      <a:pt x="77" y="0"/>
                    </a:lnTo>
                    <a:lnTo>
                      <a:pt x="0" y="80"/>
                    </a:lnTo>
                    <a:lnTo>
                      <a:pt x="33" y="8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Freeform 35">
                <a:extLst>
                  <a:ext uri="{FF2B5EF4-FFF2-40B4-BE49-F238E27FC236}">
                    <a16:creationId xmlns:a16="http://schemas.microsoft.com/office/drawing/2014/main" id="{53529F44-C68E-4292-8C03-B9DAF8E3A936}"/>
                  </a:ext>
                </a:extLst>
              </p:cNvPr>
              <p:cNvSpPr>
                <a:spLocks/>
              </p:cNvSpPr>
              <p:nvPr/>
            </p:nvSpPr>
            <p:spPr bwMode="auto">
              <a:xfrm>
                <a:off x="3796" y="2164"/>
                <a:ext cx="88" cy="102"/>
              </a:xfrm>
              <a:custGeom>
                <a:avLst/>
                <a:gdLst>
                  <a:gd name="T0" fmla="*/ 0 w 88"/>
                  <a:gd name="T1" fmla="*/ 0 h 102"/>
                  <a:gd name="T2" fmla="*/ 0 w 88"/>
                  <a:gd name="T3" fmla="*/ 102 h 102"/>
                  <a:gd name="T4" fmla="*/ 88 w 88"/>
                  <a:gd name="T5" fmla="*/ 102 h 102"/>
                </a:gdLst>
                <a:ahLst/>
                <a:cxnLst>
                  <a:cxn ang="0">
                    <a:pos x="T0" y="T1"/>
                  </a:cxn>
                  <a:cxn ang="0">
                    <a:pos x="T2" y="T3"/>
                  </a:cxn>
                  <a:cxn ang="0">
                    <a:pos x="T4" y="T5"/>
                  </a:cxn>
                </a:cxnLst>
                <a:rect l="0" t="0" r="r" b="b"/>
                <a:pathLst>
                  <a:path w="88" h="102">
                    <a:moveTo>
                      <a:pt x="0" y="0"/>
                    </a:moveTo>
                    <a:lnTo>
                      <a:pt x="0" y="102"/>
                    </a:lnTo>
                    <a:lnTo>
                      <a:pt x="88" y="102"/>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924936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500"/>
                                        <p:tgtEl>
                                          <p:spTgt spid="72"/>
                                        </p:tgtEl>
                                      </p:cBhvr>
                                    </p:animEffect>
                                    <p:anim calcmode="lin" valueType="num">
                                      <p:cBhvr>
                                        <p:cTn id="14" dur="500" fill="hold"/>
                                        <p:tgtEl>
                                          <p:spTgt spid="72"/>
                                        </p:tgtEl>
                                        <p:attrNameLst>
                                          <p:attrName>ppt_x</p:attrName>
                                        </p:attrNameLst>
                                      </p:cBhvr>
                                      <p:tavLst>
                                        <p:tav tm="0">
                                          <p:val>
                                            <p:strVal val="#ppt_x"/>
                                          </p:val>
                                        </p:tav>
                                        <p:tav tm="100000">
                                          <p:val>
                                            <p:strVal val="#ppt_x"/>
                                          </p:val>
                                        </p:tav>
                                      </p:tavLst>
                                    </p:anim>
                                    <p:anim calcmode="lin" valueType="num">
                                      <p:cBhvr>
                                        <p:cTn id="15" dur="500" fill="hold"/>
                                        <p:tgtEl>
                                          <p:spTgt spid="7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500"/>
                                        <p:tgtEl>
                                          <p:spTgt spid="73"/>
                                        </p:tgtEl>
                                      </p:cBhvr>
                                    </p:animEffect>
                                    <p:anim calcmode="lin" valueType="num">
                                      <p:cBhvr>
                                        <p:cTn id="20" dur="500" fill="hold"/>
                                        <p:tgtEl>
                                          <p:spTgt spid="73"/>
                                        </p:tgtEl>
                                        <p:attrNameLst>
                                          <p:attrName>ppt_x</p:attrName>
                                        </p:attrNameLst>
                                      </p:cBhvr>
                                      <p:tavLst>
                                        <p:tav tm="0">
                                          <p:val>
                                            <p:strVal val="#ppt_x"/>
                                          </p:val>
                                        </p:tav>
                                        <p:tav tm="100000">
                                          <p:val>
                                            <p:strVal val="#ppt_x"/>
                                          </p:val>
                                        </p:tav>
                                      </p:tavLst>
                                    </p:anim>
                                    <p:anim calcmode="lin" valueType="num">
                                      <p:cBhvr>
                                        <p:cTn id="21" dur="500" fill="hold"/>
                                        <p:tgtEl>
                                          <p:spTgt spid="7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500"/>
                                        <p:tgtEl>
                                          <p:spTgt spid="74"/>
                                        </p:tgtEl>
                                      </p:cBhvr>
                                    </p:animEffect>
                                    <p:anim calcmode="lin" valueType="num">
                                      <p:cBhvr>
                                        <p:cTn id="26" dur="500" fill="hold"/>
                                        <p:tgtEl>
                                          <p:spTgt spid="74"/>
                                        </p:tgtEl>
                                        <p:attrNameLst>
                                          <p:attrName>ppt_x</p:attrName>
                                        </p:attrNameLst>
                                      </p:cBhvr>
                                      <p:tavLst>
                                        <p:tav tm="0">
                                          <p:val>
                                            <p:strVal val="#ppt_x"/>
                                          </p:val>
                                        </p:tav>
                                        <p:tav tm="100000">
                                          <p:val>
                                            <p:strVal val="#ppt_x"/>
                                          </p:val>
                                        </p:tav>
                                      </p:tavLst>
                                    </p:anim>
                                    <p:anim calcmode="lin" valueType="num">
                                      <p:cBhvr>
                                        <p:cTn id="27" dur="5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di kohatäide 6">
            <a:extLst>
              <a:ext uri="{FF2B5EF4-FFF2-40B4-BE49-F238E27FC236}">
                <a16:creationId xmlns:a16="http://schemas.microsoft.com/office/drawing/2014/main" id="{0CC36B78-29A4-41F6-9FEC-73FE30E036E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8" name="Rectangle 6">
            <a:extLst>
              <a:ext uri="{FF2B5EF4-FFF2-40B4-BE49-F238E27FC236}">
                <a16:creationId xmlns:a16="http://schemas.microsoft.com/office/drawing/2014/main" id="{474F7357-2819-4D58-950D-19D20D4692AE}"/>
              </a:ext>
            </a:extLst>
          </p:cNvPr>
          <p:cNvSpPr/>
          <p:nvPr/>
        </p:nvSpPr>
        <p:spPr>
          <a:xfrm>
            <a:off x="-10681" y="0"/>
            <a:ext cx="12192000" cy="6858000"/>
          </a:xfrm>
          <a:prstGeom prst="rect">
            <a:avLst/>
          </a:prstGeom>
          <a:gradFill>
            <a:gsLst>
              <a:gs pos="77000">
                <a:schemeClr val="bg1">
                  <a:alpha val="80000"/>
                </a:schemeClr>
              </a:gs>
              <a:gs pos="54000">
                <a:schemeClr val="bg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23888" y="658800"/>
            <a:ext cx="4293552" cy="2770199"/>
          </a:xfrm>
        </p:spPr>
        <p:txBody>
          <a:bodyPr/>
          <a:lstStyle/>
          <a:p>
            <a:r>
              <a:rPr lang="et-EE" dirty="0">
                <a:solidFill>
                  <a:srgbClr val="000096"/>
                </a:solidFill>
              </a:rPr>
              <a:t>3200 </a:t>
            </a:r>
            <a:r>
              <a:rPr lang="et-EE" dirty="0" err="1">
                <a:solidFill>
                  <a:srgbClr val="000096"/>
                </a:solidFill>
              </a:rPr>
              <a:t>researchers</a:t>
            </a:r>
            <a:r>
              <a:rPr lang="et-EE" dirty="0">
                <a:solidFill>
                  <a:srgbClr val="000096"/>
                </a:solidFill>
              </a:rPr>
              <a:t> </a:t>
            </a:r>
            <a:r>
              <a:rPr lang="et-EE" dirty="0" err="1">
                <a:solidFill>
                  <a:srgbClr val="000096"/>
                </a:solidFill>
              </a:rPr>
              <a:t>per</a:t>
            </a:r>
            <a:r>
              <a:rPr lang="et-EE" dirty="0">
                <a:solidFill>
                  <a:srgbClr val="000096"/>
                </a:solidFill>
              </a:rPr>
              <a:t> </a:t>
            </a:r>
            <a:r>
              <a:rPr lang="et-EE" dirty="0" err="1">
                <a:solidFill>
                  <a:srgbClr val="000096"/>
                </a:solidFill>
              </a:rPr>
              <a:t>million</a:t>
            </a:r>
            <a:endParaRPr lang="et-EE" dirty="0">
              <a:solidFill>
                <a:srgbClr val="000096"/>
              </a:solidFill>
            </a:endParaRPr>
          </a:p>
        </p:txBody>
      </p:sp>
      <p:sp>
        <p:nvSpPr>
          <p:cNvPr id="5" name="Teksti kohatäide 4">
            <a:extLst>
              <a:ext uri="{FF2B5EF4-FFF2-40B4-BE49-F238E27FC236}">
                <a16:creationId xmlns:a16="http://schemas.microsoft.com/office/drawing/2014/main" id="{E407FF7C-6393-4FF3-88B4-C74AED9FE05D}"/>
              </a:ext>
            </a:extLst>
          </p:cNvPr>
          <p:cNvSpPr>
            <a:spLocks noGrp="1"/>
          </p:cNvSpPr>
          <p:nvPr>
            <p:ph type="body" sz="quarter" idx="12"/>
          </p:nvPr>
        </p:nvSpPr>
        <p:spPr/>
        <p:txBody>
          <a:bodyPr/>
          <a:lstStyle/>
          <a:p>
            <a:r>
              <a:rPr lang="en-US" dirty="0"/>
              <a:t>© Renee </a:t>
            </a:r>
            <a:r>
              <a:rPr lang="en-US" dirty="0" err="1"/>
              <a:t>Altrov</a:t>
            </a:r>
            <a:endParaRPr lang="en-US" dirty="0"/>
          </a:p>
        </p:txBody>
      </p:sp>
    </p:spTree>
    <p:extLst>
      <p:ext uri="{BB962C8B-B14F-4D97-AF65-F5344CB8AC3E}">
        <p14:creationId xmlns:p14="http://schemas.microsoft.com/office/powerpoint/2010/main" val="1519612061"/>
      </p:ext>
    </p:extLst>
  </p:cSld>
  <p:clrMapOvr>
    <a:masterClrMapping/>
  </p:clrMapOvr>
  <p:transition spd="slow">
    <p:push dir="u"/>
  </p:transition>
</p:sld>
</file>

<file path=ppt/theme/theme1.xml><?xml version="1.0" encoding="utf-8"?>
<a:theme xmlns:a="http://schemas.openxmlformats.org/drawingml/2006/main" name="BrandEstonia">
  <a:themeElements>
    <a:clrScheme name="E-Estonia">
      <a:dk1>
        <a:srgbClr val="575A5D"/>
      </a:dk1>
      <a:lt1>
        <a:srgbClr val="FFFFFF"/>
      </a:lt1>
      <a:dk2>
        <a:srgbClr val="0000F0"/>
      </a:dk2>
      <a:lt2>
        <a:srgbClr val="BAE6E8"/>
      </a:lt2>
      <a:accent1>
        <a:srgbClr val="3C0078"/>
      </a:accent1>
      <a:accent2>
        <a:srgbClr val="51DE3E"/>
      </a:accent2>
      <a:accent3>
        <a:srgbClr val="FF2DB4"/>
      </a:accent3>
      <a:accent4>
        <a:srgbClr val="964542"/>
      </a:accent4>
      <a:accent5>
        <a:srgbClr val="C1BC76"/>
      </a:accent5>
      <a:accent6>
        <a:srgbClr val="FF4800"/>
      </a:accent6>
      <a:hlink>
        <a:srgbClr val="0000F0"/>
      </a:hlink>
      <a:folHlink>
        <a:srgbClr val="0000F0"/>
      </a:folHlink>
    </a:clrScheme>
    <a:fontScheme name="Aino">
      <a:majorFont>
        <a:latin typeface="Aino Headline"/>
        <a:ea typeface=""/>
        <a:cs typeface=""/>
      </a:majorFont>
      <a:minorFont>
        <a:latin typeface="Ain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2328</Words>
  <Application>Microsoft Office PowerPoint</Application>
  <PresentationFormat>Laiekraan</PresentationFormat>
  <Paragraphs>306</Paragraphs>
  <Slides>30</Slides>
  <Notes>30</Notes>
  <HiddenSlides>0</HiddenSlides>
  <MMClips>1</MMClips>
  <ScaleCrop>false</ScaleCrop>
  <HeadingPairs>
    <vt:vector size="6" baseType="variant">
      <vt:variant>
        <vt:lpstr>Kasutatud fondid</vt:lpstr>
      </vt:variant>
      <vt:variant>
        <vt:i4>4</vt:i4>
      </vt:variant>
      <vt:variant>
        <vt:lpstr>Kujundus</vt:lpstr>
      </vt:variant>
      <vt:variant>
        <vt:i4>1</vt:i4>
      </vt:variant>
      <vt:variant>
        <vt:lpstr>Slaidipealkirjad</vt:lpstr>
      </vt:variant>
      <vt:variant>
        <vt:i4>30</vt:i4>
      </vt:variant>
    </vt:vector>
  </HeadingPairs>
  <TitlesOfParts>
    <vt:vector size="35" baseType="lpstr">
      <vt:lpstr>Aino</vt:lpstr>
      <vt:lpstr>Aino Headline</vt:lpstr>
      <vt:lpstr>Arial</vt:lpstr>
      <vt:lpstr>Calibri</vt:lpstr>
      <vt:lpstr>BrandEstonia</vt:lpstr>
      <vt:lpstr>research estonia</vt:lpstr>
      <vt:lpstr>northern europe’s  hub for knowledge  and digital business</vt:lpstr>
      <vt:lpstr>we are a digital society</vt:lpstr>
      <vt:lpstr>information society indicators</vt:lpstr>
      <vt:lpstr>international rankings</vt:lpstr>
      <vt:lpstr>#3 in Europe in the number of start-ups per capita</vt:lpstr>
      <vt:lpstr>research &amp; innovation</vt:lpstr>
      <vt:lpstr>broad, innovative and diverse</vt:lpstr>
      <vt:lpstr>3200 researchers per million</vt:lpstr>
      <vt:lpstr>excellent conditions</vt:lpstr>
      <vt:lpstr>science for business</vt:lpstr>
      <vt:lpstr>Starship Technologies  </vt:lpstr>
      <vt:lpstr>Skeleton Technologies  </vt:lpstr>
      <vt:lpstr>scientific publications and citations </vt:lpstr>
      <vt:lpstr>10 most cited fields</vt:lpstr>
      <vt:lpstr>TOP 20 in the world</vt:lpstr>
      <vt:lpstr>one of the world`s best-educated country</vt:lpstr>
      <vt:lpstr>overview</vt:lpstr>
      <vt:lpstr>tertiary  educational attainment</vt:lpstr>
      <vt:lpstr>growth in doctoral degree defenders</vt:lpstr>
      <vt:lpstr>international research cooperation</vt:lpstr>
      <vt:lpstr>active partners </vt:lpstr>
      <vt:lpstr>7-th framework programme</vt:lpstr>
      <vt:lpstr>Horizon 2020</vt:lpstr>
      <vt:lpstr>funding</vt:lpstr>
      <vt:lpstr>financed based on quality</vt:lpstr>
      <vt:lpstr>EU contribution</vt:lpstr>
      <vt:lpstr>smart specialisation</vt:lpstr>
      <vt:lpstr>focused 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2017-03-07T11:48:55Z</dcterms:created>
  <dcterms:modified xsi:type="dcterms:W3CDTF">2018-06-21T09:05:59Z</dcterms:modified>
</cp:coreProperties>
</file>