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4"/>
  </p:sldMasterIdLst>
  <p:notesMasterIdLst>
    <p:notesMasterId r:id="rId38"/>
  </p:notesMasterIdLst>
  <p:sldIdLst>
    <p:sldId id="350" r:id="rId5"/>
    <p:sldId id="298" r:id="rId6"/>
    <p:sldId id="388" r:id="rId7"/>
    <p:sldId id="389" r:id="rId8"/>
    <p:sldId id="305" r:id="rId9"/>
    <p:sldId id="390" r:id="rId10"/>
    <p:sldId id="400" r:id="rId11"/>
    <p:sldId id="401" r:id="rId12"/>
    <p:sldId id="403" r:id="rId13"/>
    <p:sldId id="415" r:id="rId14"/>
    <p:sldId id="304" r:id="rId15"/>
    <p:sldId id="418" r:id="rId16"/>
    <p:sldId id="422" r:id="rId17"/>
    <p:sldId id="391" r:id="rId18"/>
    <p:sldId id="395" r:id="rId19"/>
    <p:sldId id="394" r:id="rId20"/>
    <p:sldId id="397" r:id="rId21"/>
    <p:sldId id="398" r:id="rId22"/>
    <p:sldId id="356" r:id="rId23"/>
    <p:sldId id="399" r:id="rId24"/>
    <p:sldId id="419" r:id="rId25"/>
    <p:sldId id="423" r:id="rId26"/>
    <p:sldId id="408" r:id="rId27"/>
    <p:sldId id="407" r:id="rId28"/>
    <p:sldId id="424" r:id="rId29"/>
    <p:sldId id="410" r:id="rId30"/>
    <p:sldId id="413" r:id="rId31"/>
    <p:sldId id="409" r:id="rId32"/>
    <p:sldId id="411" r:id="rId33"/>
    <p:sldId id="412" r:id="rId34"/>
    <p:sldId id="416" r:id="rId35"/>
    <p:sldId id="417" r:id="rId36"/>
    <p:sldId id="284" r:id="rId37"/>
  </p:sldIdLst>
  <p:sldSz cx="12192000" cy="6858000"/>
  <p:notesSz cx="6858000" cy="9144000"/>
  <p:embeddedFontLst>
    <p:embeddedFont>
      <p:font typeface="Aino" panose="02000603040504020204" pitchFamily="50" charset="-70"/>
      <p:regular r:id="rId39"/>
      <p:bold r:id="rId40"/>
    </p:embeddedFont>
    <p:embeddedFont>
      <p:font typeface="Aino Headline" panose="020B0303040504020204" pitchFamily="34" charset="0"/>
      <p:regular r:id="rId41"/>
    </p:embeddedFont>
    <p:embeddedFont>
      <p:font typeface="Calibri" panose="020F050202020403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FF"/>
    <a:srgbClr val="FFCA9F"/>
    <a:srgbClr val="D2C3D4"/>
    <a:srgbClr val="0000B4"/>
    <a:srgbClr val="000096"/>
    <a:srgbClr val="EEE2D2"/>
    <a:srgbClr val="C6C6C6"/>
    <a:srgbClr val="3C0078"/>
    <a:srgbClr val="0000F0"/>
    <a:srgbClr val="2B7A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28D3E0-E088-409E-A1FC-71AFC97E0E68}" v="95" dt="2023-10-18T11:49:15.9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80964" autoAdjust="0"/>
  </p:normalViewPr>
  <p:slideViewPr>
    <p:cSldViewPr snapToGrid="0" showGuides="1">
      <p:cViewPr varScale="1">
        <p:scale>
          <a:sx n="92" d="100"/>
          <a:sy n="92" d="100"/>
        </p:scale>
        <p:origin x="576" y="90"/>
      </p:cViewPr>
      <p:guideLst/>
    </p:cSldViewPr>
  </p:slideViewPr>
  <p:outlineViewPr>
    <p:cViewPr>
      <p:scale>
        <a:sx n="33" d="100"/>
        <a:sy n="33" d="100"/>
      </p:scale>
      <p:origin x="0" y="0"/>
    </p:cViewPr>
  </p:outlineViewPr>
  <p:notesTextViewPr>
    <p:cViewPr>
      <p:scale>
        <a:sx n="150" d="100"/>
        <a:sy n="150" d="100"/>
      </p:scale>
      <p:origin x="0" y="0"/>
    </p:cViewPr>
  </p:notesTextViewPr>
  <p:notesViewPr>
    <p:cSldViewPr snapToGrid="0" showGuides="1">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bg1"/>
                </a:solidFill>
              </a:rPr>
              <a:t>International PhD Students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t-EE"/>
        </a:p>
      </c:txPr>
    </c:title>
    <c:autoTitleDeleted val="0"/>
    <c:plotArea>
      <c:layout/>
      <c:pieChart>
        <c:varyColors val="1"/>
        <c:ser>
          <c:idx val="0"/>
          <c:order val="0"/>
          <c:tx>
            <c:strRef>
              <c:f>Leht1!$B$1</c:f>
              <c:strCache>
                <c:ptCount val="1"/>
                <c:pt idx="0">
                  <c:v>International PhD Students</c:v>
                </c:pt>
              </c:strCache>
            </c:strRef>
          </c:tx>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2-BE15-45F6-B324-425F74193CF0}"/>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1-BE15-45F6-B324-425F74193CF0}"/>
              </c:ext>
            </c:extLst>
          </c:dPt>
          <c:dLbls>
            <c:dLbl>
              <c:idx val="0"/>
              <c:layout>
                <c:manualLayout>
                  <c:x val="-0.11741746935900702"/>
                  <c:y val="0.15825710475282354"/>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t-EE"/>
                </a:p>
              </c:txPr>
              <c:dLblPos val="bestFit"/>
              <c:showLegendKey val="0"/>
              <c:showVal val="0"/>
              <c:showCatName val="0"/>
              <c:showSerName val="0"/>
              <c:showPercent val="1"/>
              <c:showBubbleSize val="0"/>
              <c:extLst>
                <c:ext xmlns:c15="http://schemas.microsoft.com/office/drawing/2012/chart" uri="{CE6537A1-D6FC-4f65-9D91-7224C49458BB}">
                  <c15:layout>
                    <c:manualLayout>
                      <c:w val="9.9950681460670224E-2"/>
                      <c:h val="9.4145722329959464E-2"/>
                    </c:manualLayout>
                  </c15:layout>
                  <c15:showDataLabelsRange val="0"/>
                </c:ext>
                <c:ext xmlns:c16="http://schemas.microsoft.com/office/drawing/2014/chart" uri="{C3380CC4-5D6E-409C-BE32-E72D297353CC}">
                  <c16:uniqueId val="{00000002-BE15-45F6-B324-425F74193CF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t-EE"/>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numRef>
              <c:f>Leht1!$A$2:$A$3</c:f>
              <c:numCache>
                <c:formatCode>General</c:formatCode>
                <c:ptCount val="2"/>
              </c:numCache>
            </c:numRef>
          </c:cat>
          <c:val>
            <c:numRef>
              <c:f>Leht1!$B$2:$B$3</c:f>
              <c:numCache>
                <c:formatCode>General</c:formatCode>
                <c:ptCount val="2"/>
                <c:pt idx="0">
                  <c:v>33.299999999999997</c:v>
                </c:pt>
                <c:pt idx="1">
                  <c:v>66.599999999999994</c:v>
                </c:pt>
              </c:numCache>
            </c:numRef>
          </c:val>
          <c:extLst>
            <c:ext xmlns:c16="http://schemas.microsoft.com/office/drawing/2014/chart" uri="{C3380CC4-5D6E-409C-BE32-E72D297353CC}">
              <c16:uniqueId val="{00000000-BE15-45F6-B324-425F74193CF0}"/>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t-E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35489831066872E-2"/>
          <c:y val="6.5663898518983771E-2"/>
          <c:w val="0.91680856299212599"/>
          <c:h val="0.85271506811546083"/>
        </c:manualLayout>
      </c:layout>
      <c:barChart>
        <c:barDir val="col"/>
        <c:grouping val="clustered"/>
        <c:varyColors val="0"/>
        <c:ser>
          <c:idx val="0"/>
          <c:order val="0"/>
          <c:tx>
            <c:strRef>
              <c:f>Sheet1!$B$1</c:f>
              <c:strCache>
                <c:ptCount val="1"/>
                <c:pt idx="0">
                  <c:v>Series 1</c:v>
                </c:pt>
              </c:strCache>
            </c:strRef>
          </c:tx>
          <c:spPr>
            <a:solidFill>
              <a:srgbClr val="0078FF"/>
            </a:solidFill>
            <a:ln>
              <a:solidFill>
                <a:srgbClr val="0078FF"/>
              </a:solid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t-E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Sheet1!$B$2:$B$13</c:f>
              <c:numCache>
                <c:formatCode>General</c:formatCode>
                <c:ptCount val="12"/>
                <c:pt idx="0">
                  <c:v>295</c:v>
                </c:pt>
                <c:pt idx="1">
                  <c:v>351</c:v>
                </c:pt>
                <c:pt idx="2">
                  <c:v>393</c:v>
                </c:pt>
                <c:pt idx="3">
                  <c:v>426</c:v>
                </c:pt>
                <c:pt idx="4">
                  <c:v>386</c:v>
                </c:pt>
                <c:pt idx="5">
                  <c:v>402</c:v>
                </c:pt>
                <c:pt idx="6">
                  <c:v>502</c:v>
                </c:pt>
                <c:pt idx="7">
                  <c:v>570</c:v>
                </c:pt>
                <c:pt idx="8">
                  <c:v>562</c:v>
                </c:pt>
                <c:pt idx="9">
                  <c:v>774</c:v>
                </c:pt>
                <c:pt idx="10">
                  <c:v>928</c:v>
                </c:pt>
                <c:pt idx="11">
                  <c:v>1129</c:v>
                </c:pt>
              </c:numCache>
            </c:numRef>
          </c:val>
          <c:extLst>
            <c:ext xmlns:c16="http://schemas.microsoft.com/office/drawing/2014/chart" uri="{C3380CC4-5D6E-409C-BE32-E72D297353CC}">
              <c16:uniqueId val="{00000000-880A-48C3-8454-CEDBE4FBC878}"/>
            </c:ext>
          </c:extLst>
        </c:ser>
        <c:dLbls>
          <c:dLblPos val="outEnd"/>
          <c:showLegendKey val="0"/>
          <c:showVal val="1"/>
          <c:showCatName val="0"/>
          <c:showSerName val="0"/>
          <c:showPercent val="0"/>
          <c:showBubbleSize val="0"/>
        </c:dLbls>
        <c:gapWidth val="20"/>
        <c:overlap val="-90"/>
        <c:axId val="844836527"/>
        <c:axId val="851825231"/>
      </c:barChart>
      <c:catAx>
        <c:axId val="844836527"/>
        <c:scaling>
          <c:orientation val="minMax"/>
        </c:scaling>
        <c:delete val="0"/>
        <c:axPos val="b"/>
        <c:numFmt formatCode="General" sourceLinked="1"/>
        <c:majorTickMark val="none"/>
        <c:minorTickMark val="none"/>
        <c:tickLblPos val="nextTo"/>
        <c:spPr>
          <a:noFill/>
          <a:ln w="9525" cap="flat" cmpd="sng" algn="ctr">
            <a:solidFill>
              <a:srgbClr val="0078FF"/>
            </a:solidFill>
            <a:round/>
          </a:ln>
          <a:effectLst/>
        </c:spPr>
        <c:txPr>
          <a:bodyPr rot="-60000000" spcFirstLastPara="1" vertOverflow="ellipsis" vert="horz" wrap="square" anchor="ctr" anchorCtr="1"/>
          <a:lstStyle/>
          <a:p>
            <a:pPr>
              <a:defRPr sz="1100" b="0" i="0" u="none" strike="noStrike" kern="1200" cap="all" spc="120" normalizeH="0" baseline="0">
                <a:solidFill>
                  <a:schemeClr val="bg1"/>
                </a:solidFill>
                <a:latin typeface="+mn-lt"/>
                <a:ea typeface="+mn-ea"/>
                <a:cs typeface="+mn-cs"/>
              </a:defRPr>
            </a:pPr>
            <a:endParaRPr lang="et-EE"/>
          </a:p>
        </c:txPr>
        <c:crossAx val="851825231"/>
        <c:crosses val="autoZero"/>
        <c:auto val="1"/>
        <c:lblAlgn val="ctr"/>
        <c:lblOffset val="100"/>
        <c:noMultiLvlLbl val="0"/>
      </c:catAx>
      <c:valAx>
        <c:axId val="851825231"/>
        <c:scaling>
          <c:orientation val="minMax"/>
        </c:scaling>
        <c:delete val="0"/>
        <c:axPos val="l"/>
        <c:majorGridlines>
          <c:spPr>
            <a:ln w="9525" cap="flat" cmpd="sng" algn="ctr">
              <a:solidFill>
                <a:srgbClr val="0078FF"/>
              </a:solidFill>
              <a:round/>
            </a:ln>
            <a:effectLst/>
          </c:spPr>
        </c:majorGridlines>
        <c:numFmt formatCode="General" sourceLinked="1"/>
        <c:majorTickMark val="out"/>
        <c:minorTickMark val="none"/>
        <c:tickLblPos val="nextTo"/>
        <c:spPr>
          <a:noFill/>
          <a:ln w="9525" cap="flat" cmpd="sng" algn="ctr">
            <a:solidFill>
              <a:srgbClr val="0078FF"/>
            </a:solidFill>
            <a:round/>
          </a:ln>
          <a:effectLst/>
        </c:spPr>
        <c:txPr>
          <a:bodyPr rot="-60000000" spcFirstLastPara="1" vertOverflow="ellipsis" vert="horz" wrap="square" anchor="ctr" anchorCtr="1"/>
          <a:lstStyle/>
          <a:p>
            <a:pPr>
              <a:defRPr sz="1197" b="0" i="0" u="none" strike="noStrike" kern="1200" baseline="0">
                <a:solidFill>
                  <a:srgbClr val="0078FF"/>
                </a:solidFill>
                <a:latin typeface="+mn-lt"/>
                <a:ea typeface="+mn-ea"/>
                <a:cs typeface="+mn-cs"/>
              </a:defRPr>
            </a:pPr>
            <a:endParaRPr lang="et-EE"/>
          </a:p>
        </c:txPr>
        <c:crossAx val="844836527"/>
        <c:crosses val="autoZero"/>
        <c:crossBetween val="between"/>
      </c:valAx>
      <c:spPr>
        <a:noFill/>
        <a:ln>
          <a:solidFill>
            <a:srgbClr val="0078FF"/>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542610578091159E-2"/>
          <c:y val="3.4375000000000003E-2"/>
          <c:w val="0.9034573894219089"/>
          <c:h val="0.83609350393700788"/>
        </c:manualLayout>
      </c:layout>
      <c:barChart>
        <c:barDir val="col"/>
        <c:grouping val="clustered"/>
        <c:varyColors val="0"/>
        <c:ser>
          <c:idx val="0"/>
          <c:order val="0"/>
          <c:tx>
            <c:strRef>
              <c:f>Sheet1!$B$1</c:f>
              <c:strCache>
                <c:ptCount val="1"/>
                <c:pt idx="0">
                  <c:v>Series 1</c:v>
                </c:pt>
              </c:strCache>
            </c:strRef>
          </c:tx>
          <c:spPr>
            <a:solidFill>
              <a:srgbClr val="0078FF"/>
            </a:solidFill>
            <a:ln>
              <a:noFill/>
            </a:ln>
            <a:effectLst/>
          </c:spPr>
          <c:invertIfNegative val="0"/>
          <c:dPt>
            <c:idx val="1"/>
            <c:invertIfNegative val="0"/>
            <c:bubble3D val="0"/>
            <c:spPr>
              <a:solidFill>
                <a:srgbClr val="0078FF"/>
              </a:solidFill>
              <a:ln>
                <a:noFill/>
              </a:ln>
              <a:effectLst/>
            </c:spPr>
            <c:extLst>
              <c:ext xmlns:c16="http://schemas.microsoft.com/office/drawing/2014/chart" uri="{C3380CC4-5D6E-409C-BE32-E72D297353CC}">
                <c16:uniqueId val="{00000003-2B43-46A8-B2B9-C79962B1BE84}"/>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4-104B-4CD6-BD0B-25172724D461}"/>
              </c:ext>
            </c:extLst>
          </c:dPt>
          <c:dPt>
            <c:idx val="4"/>
            <c:invertIfNegative val="0"/>
            <c:bubble3D val="0"/>
            <c:spPr>
              <a:solidFill>
                <a:srgbClr val="0078FF"/>
              </a:solidFill>
              <a:ln>
                <a:noFill/>
              </a:ln>
              <a:effectLst/>
            </c:spPr>
            <c:extLst>
              <c:ext xmlns:c16="http://schemas.microsoft.com/office/drawing/2014/chart" uri="{C3380CC4-5D6E-409C-BE32-E72D297353CC}">
                <c16:uniqueId val="{00000001-2B43-46A8-B2B9-C79962B1BE84}"/>
              </c:ext>
            </c:extLst>
          </c:dPt>
          <c:dLbls>
            <c:spPr>
              <a:noFill/>
              <a:ln>
                <a:noFill/>
              </a:ln>
              <a:effectLst/>
            </c:spPr>
            <c:txPr>
              <a:bodyPr rot="-5400000" spcFirstLastPara="1" vertOverflow="ellipsis"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t-E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CY</c:v>
                </c:pt>
                <c:pt idx="1">
                  <c:v>SI</c:v>
                </c:pt>
                <c:pt idx="2">
                  <c:v>EE</c:v>
                </c:pt>
                <c:pt idx="3">
                  <c:v>GR</c:v>
                </c:pt>
                <c:pt idx="4">
                  <c:v>BE</c:v>
                </c:pt>
                <c:pt idx="5">
                  <c:v>FI</c:v>
                </c:pt>
                <c:pt idx="6">
                  <c:v>PT</c:v>
                </c:pt>
                <c:pt idx="7">
                  <c:v>NE</c:v>
                </c:pt>
              </c:strCache>
            </c:strRef>
          </c:cat>
          <c:val>
            <c:numRef>
              <c:f>Sheet1!$B$2:$B$9</c:f>
              <c:numCache>
                <c:formatCode>0%</c:formatCode>
                <c:ptCount val="8"/>
                <c:pt idx="0">
                  <c:v>3.22</c:v>
                </c:pt>
                <c:pt idx="1">
                  <c:v>3.06</c:v>
                </c:pt>
                <c:pt idx="2">
                  <c:v>2.73</c:v>
                </c:pt>
                <c:pt idx="3">
                  <c:v>2.64</c:v>
                </c:pt>
                <c:pt idx="4">
                  <c:v>2.4900000000000002</c:v>
                </c:pt>
                <c:pt idx="5">
                  <c:v>1.9</c:v>
                </c:pt>
                <c:pt idx="6">
                  <c:v>1.88</c:v>
                </c:pt>
                <c:pt idx="7">
                  <c:v>1.68</c:v>
                </c:pt>
              </c:numCache>
            </c:numRef>
          </c:val>
          <c:extLst>
            <c:ext xmlns:c16="http://schemas.microsoft.com/office/drawing/2014/chart" uri="{C3380CC4-5D6E-409C-BE32-E72D297353CC}">
              <c16:uniqueId val="{00000002-2B43-46A8-B2B9-C79962B1BE84}"/>
            </c:ext>
          </c:extLst>
        </c:ser>
        <c:dLbls>
          <c:showLegendKey val="0"/>
          <c:showVal val="0"/>
          <c:showCatName val="0"/>
          <c:showSerName val="0"/>
          <c:showPercent val="0"/>
          <c:showBubbleSize val="0"/>
        </c:dLbls>
        <c:gapWidth val="25"/>
        <c:overlap val="5"/>
        <c:axId val="404156648"/>
        <c:axId val="404161896"/>
      </c:barChart>
      <c:catAx>
        <c:axId val="40415664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solidFill>
                      <a:schemeClr val="bg1"/>
                    </a:solidFill>
                  </a:rPr>
                  <a:t>country</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t-EE"/>
            </a:p>
          </c:txPr>
        </c:title>
        <c:numFmt formatCode="General"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1197" b="0" i="0" u="none" strike="noStrike" kern="1200" baseline="0">
                <a:solidFill>
                  <a:schemeClr val="bg1"/>
                </a:solidFill>
                <a:latin typeface="+mn-lt"/>
                <a:ea typeface="+mn-ea"/>
                <a:cs typeface="+mn-cs"/>
              </a:defRPr>
            </a:pPr>
            <a:endParaRPr lang="et-EE"/>
          </a:p>
        </c:txPr>
        <c:crossAx val="404161896"/>
        <c:crosses val="autoZero"/>
        <c:auto val="1"/>
        <c:lblAlgn val="ctr"/>
        <c:lblOffset val="100"/>
        <c:tickMarkSkip val="2"/>
        <c:noMultiLvlLbl val="0"/>
      </c:catAx>
      <c:valAx>
        <c:axId val="404161896"/>
        <c:scaling>
          <c:orientation val="minMax"/>
        </c:scaling>
        <c:delete val="0"/>
        <c:axPos val="l"/>
        <c:majorGridlines>
          <c:spPr>
            <a:ln w="9525" cap="flat" cmpd="sng" algn="ctr">
              <a:solidFill>
                <a:srgbClr val="003CFF"/>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solidFill>
                      <a:schemeClr val="bg1"/>
                    </a:solidFill>
                  </a:rPr>
                  <a:t>%</a:t>
                </a:r>
                <a:r>
                  <a:rPr lang="en-US" baseline="0" dirty="0">
                    <a:solidFill>
                      <a:schemeClr val="bg1"/>
                    </a:solidFill>
                  </a:rPr>
                  <a:t> EU2</a:t>
                </a:r>
                <a:r>
                  <a:rPr lang="et-EE" baseline="0" dirty="0">
                    <a:solidFill>
                      <a:schemeClr val="bg1"/>
                    </a:solidFill>
                  </a:rPr>
                  <a:t>7</a:t>
                </a:r>
                <a:r>
                  <a:rPr lang="en-US" baseline="0" dirty="0">
                    <a:solidFill>
                      <a:schemeClr val="bg1"/>
                    </a:solidFill>
                  </a:rPr>
                  <a:t> per GDP</a:t>
                </a:r>
                <a:endParaRPr lang="en-US" dirty="0">
                  <a:solidFill>
                    <a:schemeClr val="bg1"/>
                  </a:solidFill>
                </a:endParaRPr>
              </a:p>
            </c:rich>
          </c:tx>
          <c:layout>
            <c:manualLayout>
              <c:xMode val="edge"/>
              <c:yMode val="edge"/>
              <c:x val="0"/>
              <c:y val="0.26208562992125983"/>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t-EE"/>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78FF"/>
                </a:solidFill>
                <a:latin typeface="+mn-lt"/>
                <a:ea typeface="+mn-ea"/>
                <a:cs typeface="+mn-cs"/>
              </a:defRPr>
            </a:pPr>
            <a:endParaRPr lang="et-EE"/>
          </a:p>
        </c:txPr>
        <c:crossAx val="404156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t-E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Leht1!$B$1</c:f>
              <c:strCache>
                <c:ptCount val="1"/>
                <c:pt idx="0">
                  <c:v>Müük</c:v>
                </c:pt>
              </c:strCache>
            </c:strRef>
          </c:tx>
          <c:spPr>
            <a:solidFill>
              <a:srgbClr val="0078FF"/>
            </a:solidFill>
          </c:spPr>
          <c:dPt>
            <c:idx val="0"/>
            <c:bubble3D val="0"/>
            <c:spPr>
              <a:solidFill>
                <a:srgbClr val="0078FF"/>
              </a:solidFill>
              <a:ln w="19050">
                <a:solidFill>
                  <a:srgbClr val="000096"/>
                </a:solidFill>
              </a:ln>
              <a:effectLst/>
            </c:spPr>
            <c:extLst>
              <c:ext xmlns:c16="http://schemas.microsoft.com/office/drawing/2014/chart" uri="{C3380CC4-5D6E-409C-BE32-E72D297353CC}">
                <c16:uniqueId val="{00000001-B59B-47CD-8D4F-3EA32E0B0BC7}"/>
              </c:ext>
            </c:extLst>
          </c:dPt>
          <c:dPt>
            <c:idx val="1"/>
            <c:bubble3D val="0"/>
            <c:spPr>
              <a:solidFill>
                <a:srgbClr val="0078FF"/>
              </a:solidFill>
              <a:ln w="19050">
                <a:solidFill>
                  <a:srgbClr val="000096"/>
                </a:solidFill>
              </a:ln>
              <a:effectLst/>
            </c:spPr>
            <c:extLst>
              <c:ext xmlns:c16="http://schemas.microsoft.com/office/drawing/2014/chart" uri="{C3380CC4-5D6E-409C-BE32-E72D297353CC}">
                <c16:uniqueId val="{00000003-B59B-47CD-8D4F-3EA32E0B0BC7}"/>
              </c:ext>
            </c:extLst>
          </c:dPt>
          <c:dPt>
            <c:idx val="2"/>
            <c:bubble3D val="0"/>
            <c:spPr>
              <a:solidFill>
                <a:srgbClr val="0078FF"/>
              </a:solidFill>
              <a:ln w="19050">
                <a:solidFill>
                  <a:srgbClr val="000096"/>
                </a:solidFill>
              </a:ln>
              <a:effectLst/>
            </c:spPr>
            <c:extLst>
              <c:ext xmlns:c16="http://schemas.microsoft.com/office/drawing/2014/chart" uri="{C3380CC4-5D6E-409C-BE32-E72D297353CC}">
                <c16:uniqueId val="{00000005-B59B-47CD-8D4F-3EA32E0B0BC7}"/>
              </c:ext>
            </c:extLst>
          </c:dPt>
          <c:dPt>
            <c:idx val="3"/>
            <c:bubble3D val="0"/>
            <c:spPr>
              <a:solidFill>
                <a:srgbClr val="0078FF"/>
              </a:solidFill>
              <a:ln w="19050">
                <a:solidFill>
                  <a:srgbClr val="000096"/>
                </a:solidFill>
              </a:ln>
              <a:effectLst/>
            </c:spPr>
            <c:extLst>
              <c:ext xmlns:c16="http://schemas.microsoft.com/office/drawing/2014/chart" uri="{C3380CC4-5D6E-409C-BE32-E72D297353CC}">
                <c16:uniqueId val="{00000007-B59B-47CD-8D4F-3EA32E0B0BC7}"/>
              </c:ext>
            </c:extLst>
          </c:dPt>
          <c:dPt>
            <c:idx val="4"/>
            <c:bubble3D val="0"/>
            <c:spPr>
              <a:solidFill>
                <a:srgbClr val="0078FF"/>
              </a:solidFill>
              <a:ln w="19050">
                <a:solidFill>
                  <a:srgbClr val="000096"/>
                </a:solidFill>
              </a:ln>
              <a:effectLst/>
            </c:spPr>
            <c:extLst>
              <c:ext xmlns:c16="http://schemas.microsoft.com/office/drawing/2014/chart" uri="{C3380CC4-5D6E-409C-BE32-E72D297353CC}">
                <c16:uniqueId val="{00000009-B59B-47CD-8D4F-3EA32E0B0BC7}"/>
              </c:ext>
            </c:extLst>
          </c:dPt>
          <c:cat>
            <c:numRef>
              <c:f>Leht1!$A$2:$A$6</c:f>
              <c:numCache>
                <c:formatCode>General</c:formatCode>
                <c:ptCount val="5"/>
                <c:pt idx="0">
                  <c:v>1</c:v>
                </c:pt>
                <c:pt idx="1">
                  <c:v>2</c:v>
                </c:pt>
                <c:pt idx="2">
                  <c:v>3</c:v>
                </c:pt>
                <c:pt idx="3">
                  <c:v>4</c:v>
                </c:pt>
                <c:pt idx="4">
                  <c:v>5</c:v>
                </c:pt>
              </c:numCache>
            </c:numRef>
          </c:cat>
          <c:val>
            <c:numRef>
              <c:f>Leht1!$B$2:$B$6</c:f>
              <c:numCache>
                <c:formatCode>0%</c:formatCode>
                <c:ptCount val="5"/>
                <c:pt idx="0">
                  <c:v>0.37</c:v>
                </c:pt>
                <c:pt idx="1">
                  <c:v>0.51</c:v>
                </c:pt>
                <c:pt idx="2" formatCode="0.00%">
                  <c:v>2E-3</c:v>
                </c:pt>
                <c:pt idx="3" formatCode="0.00%">
                  <c:v>1.4E-2</c:v>
                </c:pt>
                <c:pt idx="4" formatCode="0.00%">
                  <c:v>0.105</c:v>
                </c:pt>
              </c:numCache>
            </c:numRef>
          </c:val>
          <c:extLst>
            <c:ext xmlns:c16="http://schemas.microsoft.com/office/drawing/2014/chart" uri="{C3380CC4-5D6E-409C-BE32-E72D297353CC}">
              <c16:uniqueId val="{0000000C-B59B-47CD-8D4F-3EA32E0B0BC7}"/>
            </c:ext>
          </c:extLst>
        </c:ser>
        <c:dLbls>
          <c:showLegendKey val="0"/>
          <c:showVal val="0"/>
          <c:showCatName val="0"/>
          <c:showSerName val="0"/>
          <c:showPercent val="0"/>
          <c:showBubbleSize val="0"/>
          <c:showLeaderLines val="1"/>
        </c:dLbls>
        <c:firstSliceAng val="28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Kuupäeva kohatäid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F95A3A-4AC0-4C1D-8A85-CCED08C92F9F}" type="datetimeFigureOut">
              <a:rPr lang="en-US" smtClean="0"/>
              <a:t>10/18/2023</a:t>
            </a:fld>
            <a:endParaRPr lang="en-US"/>
          </a:p>
        </p:txBody>
      </p:sp>
      <p:sp>
        <p:nvSpPr>
          <p:cNvPr id="4" name="Slaidi pildi kohatä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ärkmete kohatäid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6" name="Jaluse kohatäid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idinumbri kohatä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529E33-65E5-403A-9340-77D2DF082C6D}" type="slidenum">
              <a:rPr lang="en-US" smtClean="0"/>
              <a:t>‹#›</a:t>
            </a:fld>
            <a:endParaRPr lang="en-US"/>
          </a:p>
        </p:txBody>
      </p:sp>
    </p:spTree>
    <p:extLst>
      <p:ext uri="{BB962C8B-B14F-4D97-AF65-F5344CB8AC3E}">
        <p14:creationId xmlns:p14="http://schemas.microsoft.com/office/powerpoint/2010/main" val="2402549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etis.ee/CV/Leho_Tedersoo/eng?lang=ENG"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etis.ee/CV/Ulo_Niinemets/eng?lang=ENG" TargetMode="External"/><Relationship Id="rId5" Type="http://schemas.openxmlformats.org/officeDocument/2006/relationships/hyperlink" Target="https://www.etis.ee/CV/Mohammad_Bahram/eng?lang=ENG" TargetMode="External"/><Relationship Id="rId4" Type="http://schemas.openxmlformats.org/officeDocument/2006/relationships/hyperlink" Target="https://www.etis.ee/CV/Linda_Hollebeek/est?tabId=CV_ENG"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estonia.com/solution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axfoundation.org/tax-basics/territorial-taxatio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1</a:t>
            </a:fld>
            <a:endParaRPr lang="en-US"/>
          </a:p>
        </p:txBody>
      </p:sp>
    </p:spTree>
    <p:extLst>
      <p:ext uri="{BB962C8B-B14F-4D97-AF65-F5344CB8AC3E}">
        <p14:creationId xmlns:p14="http://schemas.microsoft.com/office/powerpoint/2010/main" val="3091871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endParaRPr lang="et-EE" sz="1000" b="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29E33-65E5-403A-9340-77D2DF082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110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noProof="0" dirty="0">
                <a:solidFill>
                  <a:schemeClr val="tx1"/>
                </a:solidFill>
                <a:effectLst/>
                <a:latin typeface="Aino" panose="02000603040504020204" pitchFamily="50" charset="0"/>
              </a:rPr>
              <a:t>Estonia </a:t>
            </a:r>
            <a:r>
              <a:rPr lang="et-EE" sz="1000" kern="1200" noProof="0" dirty="0" err="1">
                <a:solidFill>
                  <a:schemeClr val="tx1"/>
                </a:solidFill>
                <a:effectLst/>
                <a:latin typeface="Aino" panose="02000603040504020204" pitchFamily="50" charset="0"/>
              </a:rPr>
              <a:t>has</a:t>
            </a:r>
            <a:r>
              <a:rPr lang="et-EE" sz="1000" kern="1200" noProof="0" dirty="0">
                <a:solidFill>
                  <a:schemeClr val="tx1"/>
                </a:solidFill>
                <a:effectLst/>
                <a:latin typeface="Aino" panose="02000603040504020204" pitchFamily="50" charset="0"/>
              </a:rPr>
              <a:t> a </a:t>
            </a:r>
            <a:r>
              <a:rPr lang="et-EE" sz="1000" b="1" kern="1200" noProof="0" dirty="0" err="1">
                <a:solidFill>
                  <a:schemeClr val="tx1"/>
                </a:solidFill>
                <a:effectLst/>
                <a:latin typeface="Aino" panose="02000603040504020204" pitchFamily="50" charset="0"/>
              </a:rPr>
              <a:t>broad</a:t>
            </a:r>
            <a:r>
              <a:rPr lang="et-EE" sz="1000" kern="1200" noProof="0" dirty="0">
                <a:solidFill>
                  <a:schemeClr val="tx1"/>
                </a:solidFill>
                <a:effectLst/>
                <a:latin typeface="Aino" panose="02000603040504020204" pitchFamily="50" charset="0"/>
              </a:rPr>
              <a:t>, </a:t>
            </a:r>
            <a:r>
              <a:rPr lang="et-EE" sz="1000" b="1" kern="1200" noProof="0" dirty="0" err="1">
                <a:solidFill>
                  <a:schemeClr val="tx1"/>
                </a:solidFill>
                <a:effectLst/>
                <a:latin typeface="Aino" panose="02000603040504020204" pitchFamily="50" charset="0"/>
              </a:rPr>
              <a:t>innovative</a:t>
            </a:r>
            <a:r>
              <a:rPr lang="et-EE" sz="1000" kern="1200" noProof="0" dirty="0">
                <a:solidFill>
                  <a:schemeClr val="tx1"/>
                </a:solidFill>
                <a:effectLst/>
                <a:latin typeface="Aino" panose="02000603040504020204" pitchFamily="50" charset="0"/>
              </a:rPr>
              <a:t> and </a:t>
            </a:r>
            <a:r>
              <a:rPr lang="et-EE" sz="1000" b="1" kern="1200" noProof="0" dirty="0" err="1">
                <a:solidFill>
                  <a:schemeClr val="tx1"/>
                </a:solidFill>
                <a:effectLst/>
                <a:latin typeface="Aino" panose="02000603040504020204" pitchFamily="50" charset="0"/>
              </a:rPr>
              <a:t>diverse</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research</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landscape</a:t>
            </a:r>
            <a:r>
              <a:rPr lang="et-EE" sz="1000" kern="1200" noProof="0" dirty="0">
                <a:solidFill>
                  <a:schemeClr val="tx1"/>
                </a:solidFill>
                <a:effectLst/>
                <a:latin typeface="Aino" panose="02000603040504020204" pitchFamily="50" charset="0"/>
              </a:rPr>
              <a:t>. Research </a:t>
            </a:r>
            <a:r>
              <a:rPr lang="et-EE" sz="1000" kern="1200" noProof="0" dirty="0" err="1">
                <a:solidFill>
                  <a:schemeClr val="tx1"/>
                </a:solidFill>
                <a:effectLst/>
                <a:latin typeface="Aino" panose="02000603040504020204" pitchFamily="50" charset="0"/>
              </a:rPr>
              <a:t>is</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primarly</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carried</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out</a:t>
            </a:r>
            <a:r>
              <a:rPr lang="et-EE" sz="1000" kern="1200" noProof="0" dirty="0">
                <a:solidFill>
                  <a:schemeClr val="tx1"/>
                </a:solidFill>
                <a:effectLst/>
                <a:latin typeface="Aino" panose="02000603040504020204" pitchFamily="50" charset="0"/>
              </a:rPr>
              <a:t> by </a:t>
            </a:r>
            <a:r>
              <a:rPr lang="et-EE" sz="1000" kern="1200" noProof="0" dirty="0" err="1">
                <a:solidFill>
                  <a:schemeClr val="tx1"/>
                </a:solidFill>
                <a:effectLst/>
                <a:latin typeface="Aino" panose="02000603040504020204" pitchFamily="50" charset="0"/>
              </a:rPr>
              <a:t>universities</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other</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public</a:t>
            </a:r>
            <a:r>
              <a:rPr lang="et-EE" sz="1000" kern="1200" noProof="0" dirty="0">
                <a:solidFill>
                  <a:schemeClr val="tx1"/>
                </a:solidFill>
                <a:effectLst/>
                <a:latin typeface="Aino" panose="02000603040504020204" pitchFamily="50" charset="0"/>
              </a:rPr>
              <a:t> and </a:t>
            </a:r>
            <a:r>
              <a:rPr lang="et-EE" sz="1000" kern="1200" noProof="0" dirty="0" err="1">
                <a:solidFill>
                  <a:schemeClr val="tx1"/>
                </a:solidFill>
                <a:effectLst/>
                <a:latin typeface="Aino" panose="02000603040504020204" pitchFamily="50" charset="0"/>
              </a:rPr>
              <a:t>private</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sector</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education</a:t>
            </a:r>
            <a:r>
              <a:rPr lang="et-EE" sz="1000" kern="1200" noProof="0" dirty="0">
                <a:solidFill>
                  <a:schemeClr val="tx1"/>
                </a:solidFill>
                <a:effectLst/>
                <a:latin typeface="Aino" panose="02000603040504020204" pitchFamily="50" charset="0"/>
              </a:rPr>
              <a:t> and </a:t>
            </a:r>
            <a:r>
              <a:rPr lang="et-EE" sz="1000" kern="1200" noProof="0" dirty="0" err="1">
                <a:solidFill>
                  <a:schemeClr val="tx1"/>
                </a:solidFill>
                <a:effectLst/>
                <a:latin typeface="Aino" panose="02000603040504020204" pitchFamily="50" charset="0"/>
              </a:rPr>
              <a:t>research</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institutions</a:t>
            </a:r>
            <a:r>
              <a:rPr lang="et-EE" sz="1000" kern="1200" noProof="0" dirty="0">
                <a:solidFill>
                  <a:schemeClr val="tx1"/>
                </a:solidFill>
                <a:effectLst/>
                <a:latin typeface="Aino" panose="02000603040504020204" pitchFamily="50"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Estonian science is internationally competitive and forward-looking.</a:t>
            </a:r>
            <a:r>
              <a:rPr lang="et-EE" sz="1000" dirty="0"/>
              <a:t> General </a:t>
            </a:r>
            <a:r>
              <a:rPr lang="et-EE" sz="1000" dirty="0" err="1"/>
              <a:t>publishing</a:t>
            </a:r>
            <a:r>
              <a:rPr lang="et-EE" sz="1000" dirty="0"/>
              <a:t> </a:t>
            </a:r>
            <a:r>
              <a:rPr lang="et-EE" sz="1000" dirty="0" err="1"/>
              <a:t>activity</a:t>
            </a:r>
            <a:r>
              <a:rPr lang="et-EE" sz="1000" dirty="0"/>
              <a:t> </a:t>
            </a:r>
            <a:r>
              <a:rPr lang="et-EE" sz="1000" dirty="0" err="1"/>
              <a:t>has</a:t>
            </a:r>
            <a:r>
              <a:rPr lang="et-EE" sz="1000" dirty="0"/>
              <a:t> </a:t>
            </a:r>
            <a:r>
              <a:rPr lang="et-EE" sz="1000" dirty="0" err="1"/>
              <a:t>improved</a:t>
            </a:r>
            <a:r>
              <a:rPr lang="et-EE" sz="1000" dirty="0"/>
              <a:t> (</a:t>
            </a:r>
            <a:r>
              <a:rPr lang="et-EE" sz="1000" dirty="0" err="1"/>
              <a:t>already</a:t>
            </a:r>
            <a:r>
              <a:rPr lang="et-EE" sz="1000" dirty="0"/>
              <a:t> in 2016 </a:t>
            </a:r>
            <a:r>
              <a:rPr lang="et-EE" sz="1000" dirty="0" err="1"/>
              <a:t>accomplished</a:t>
            </a:r>
            <a:r>
              <a:rPr lang="et-EE" sz="1000" dirty="0"/>
              <a:t> </a:t>
            </a:r>
            <a:r>
              <a:rPr lang="et-EE" sz="1000" dirty="0" err="1"/>
              <a:t>the</a:t>
            </a:r>
            <a:r>
              <a:rPr lang="et-EE" sz="1000" dirty="0"/>
              <a:t> </a:t>
            </a:r>
            <a:r>
              <a:rPr lang="et-EE" sz="1000" dirty="0" err="1"/>
              <a:t>published</a:t>
            </a:r>
            <a:r>
              <a:rPr lang="et-EE" sz="1000" dirty="0"/>
              <a:t> </a:t>
            </a:r>
            <a:r>
              <a:rPr lang="et-EE" sz="1000" dirty="0" err="1"/>
              <a:t>science</a:t>
            </a:r>
            <a:r>
              <a:rPr lang="et-EE" sz="1000" dirty="0"/>
              <a:t> </a:t>
            </a:r>
            <a:r>
              <a:rPr lang="et-EE" sz="1000" dirty="0" err="1"/>
              <a:t>articles</a:t>
            </a:r>
            <a:r>
              <a:rPr lang="et-EE" sz="1000" dirty="0"/>
              <a:t> </a:t>
            </a:r>
            <a:r>
              <a:rPr lang="et-EE" sz="1000" dirty="0" err="1"/>
              <a:t>target</a:t>
            </a:r>
            <a:r>
              <a:rPr lang="et-EE" sz="1000" dirty="0"/>
              <a:t> (1600) </a:t>
            </a:r>
            <a:r>
              <a:rPr lang="et-EE" sz="1000" dirty="0" err="1"/>
              <a:t>set</a:t>
            </a:r>
            <a:r>
              <a:rPr lang="et-EE" sz="1000" dirty="0"/>
              <a:t> </a:t>
            </a:r>
            <a:r>
              <a:rPr lang="et-EE" sz="1000" dirty="0" err="1"/>
              <a:t>for</a:t>
            </a:r>
            <a:r>
              <a:rPr lang="et-EE" sz="1000" dirty="0"/>
              <a:t> 2020 by </a:t>
            </a:r>
            <a:r>
              <a:rPr lang="et-EE" sz="1000" dirty="0" err="1"/>
              <a:t>publishing</a:t>
            </a:r>
            <a:r>
              <a:rPr lang="et-EE" sz="1000" dirty="0"/>
              <a:t> 1659 </a:t>
            </a:r>
            <a:r>
              <a:rPr lang="et-EE" sz="1000" dirty="0" err="1"/>
              <a:t>high</a:t>
            </a:r>
            <a:r>
              <a:rPr lang="et-EE" sz="1000" dirty="0"/>
              <a:t> </a:t>
            </a:r>
            <a:r>
              <a:rPr lang="et-EE" sz="1000" dirty="0" err="1"/>
              <a:t>quality</a:t>
            </a:r>
            <a:r>
              <a:rPr lang="et-EE" sz="1000" dirty="0"/>
              <a:t> </a:t>
            </a:r>
            <a:r>
              <a:rPr lang="et-EE" sz="1000" dirty="0" err="1"/>
              <a:t>science</a:t>
            </a:r>
            <a:r>
              <a:rPr lang="et-EE" sz="1000" dirty="0"/>
              <a:t> </a:t>
            </a:r>
            <a:r>
              <a:rPr lang="et-EE" sz="1000" dirty="0" err="1"/>
              <a:t>articles</a:t>
            </a:r>
            <a:r>
              <a:rPr lang="et-EE" sz="1000" dirty="0"/>
              <a:t> </a:t>
            </a:r>
            <a:r>
              <a:rPr lang="et-EE" sz="1000" dirty="0" err="1"/>
              <a:t>per</a:t>
            </a:r>
            <a:r>
              <a:rPr lang="et-EE" sz="1000" dirty="0"/>
              <a:t> mln </a:t>
            </a:r>
            <a:r>
              <a:rPr lang="et-EE" sz="1000" dirty="0" err="1"/>
              <a:t>people</a:t>
            </a:r>
            <a:r>
              <a:rPr lang="et-EE" sz="1000" dirty="0"/>
              <a:t>) as </a:t>
            </a:r>
            <a:r>
              <a:rPr lang="et-EE" sz="1000" dirty="0" err="1"/>
              <a:t>well</a:t>
            </a:r>
            <a:r>
              <a:rPr lang="et-EE" sz="1000" dirty="0"/>
              <a:t> as </a:t>
            </a:r>
            <a:r>
              <a:rPr lang="en-US" sz="1000" dirty="0"/>
              <a:t>the proportion of high-level, highly cited articles</a:t>
            </a:r>
            <a:r>
              <a:rPr lang="et-EE" sz="1000" dirty="0"/>
              <a:t>. </a:t>
            </a:r>
            <a:r>
              <a:rPr lang="en-US" sz="1000" dirty="0"/>
              <a:t>There is more and more international cooperation.</a:t>
            </a:r>
            <a:r>
              <a:rPr lang="et-EE" sz="1000" dirty="0"/>
              <a:t> </a:t>
            </a:r>
          </a:p>
        </p:txBody>
      </p:sp>
      <p:sp>
        <p:nvSpPr>
          <p:cNvPr id="4" name="Slide Number Placeholder 3"/>
          <p:cNvSpPr>
            <a:spLocks noGrp="1"/>
          </p:cNvSpPr>
          <p:nvPr>
            <p:ph type="sldNum" sz="quarter" idx="10"/>
          </p:nvPr>
        </p:nvSpPr>
        <p:spPr/>
        <p:txBody>
          <a:bodyPr/>
          <a:lstStyle/>
          <a:p>
            <a:fld id="{CA529E33-65E5-403A-9340-77D2DF082C6D}" type="slidenum">
              <a:rPr lang="en-US" smtClean="0"/>
              <a:t>11</a:t>
            </a:fld>
            <a:endParaRPr lang="en-US"/>
          </a:p>
        </p:txBody>
      </p:sp>
    </p:spTree>
    <p:extLst>
      <p:ext uri="{BB962C8B-B14F-4D97-AF65-F5344CB8AC3E}">
        <p14:creationId xmlns:p14="http://schemas.microsoft.com/office/powerpoint/2010/main" val="2345571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r>
              <a:rPr lang="en-US" sz="1000" dirty="0"/>
              <a:t>Estonia is becoming more and more attractive to foreign researchers.</a:t>
            </a:r>
            <a:r>
              <a:rPr lang="et-EE" sz="1000" dirty="0"/>
              <a:t> </a:t>
            </a:r>
            <a:r>
              <a:rPr lang="en-US" sz="1000" dirty="0"/>
              <a:t>The number of foreign researchers in Estonian public research institutions has </a:t>
            </a:r>
            <a:r>
              <a:rPr lang="et-EE" sz="1000" dirty="0" err="1"/>
              <a:t>been</a:t>
            </a:r>
            <a:r>
              <a:rPr lang="et-EE" sz="1000" dirty="0"/>
              <a:t> </a:t>
            </a:r>
            <a:r>
              <a:rPr lang="et-EE" sz="1000" dirty="0" err="1"/>
              <a:t>continiously</a:t>
            </a:r>
            <a:r>
              <a:rPr lang="et-EE" sz="1000" dirty="0"/>
              <a:t> </a:t>
            </a:r>
            <a:r>
              <a:rPr lang="en-US" sz="1000" dirty="0" err="1"/>
              <a:t>increas</a:t>
            </a:r>
            <a:r>
              <a:rPr lang="et-EE" sz="1000" dirty="0" err="1"/>
              <a:t>ing</a:t>
            </a:r>
            <a:r>
              <a:rPr lang="et-EE" sz="1000" dirty="0"/>
              <a:t>: in 2022, 1,129 </a:t>
            </a:r>
            <a:r>
              <a:rPr lang="et-EE" sz="1000" dirty="0" err="1"/>
              <a:t>foreign</a:t>
            </a:r>
            <a:r>
              <a:rPr lang="et-EE" sz="1000" dirty="0"/>
              <a:t> </a:t>
            </a:r>
            <a:r>
              <a:rPr lang="et-EE" sz="1000" dirty="0" err="1"/>
              <a:t>researchers</a:t>
            </a:r>
            <a:r>
              <a:rPr lang="et-EE" sz="1000" dirty="0"/>
              <a:t> </a:t>
            </a:r>
            <a:r>
              <a:rPr lang="et-EE" sz="1000" dirty="0" err="1"/>
              <a:t>were</a:t>
            </a:r>
            <a:r>
              <a:rPr lang="et-EE" sz="1000" dirty="0"/>
              <a:t> </a:t>
            </a:r>
            <a:r>
              <a:rPr lang="et-EE" sz="1000" dirty="0" err="1"/>
              <a:t>employed</a:t>
            </a:r>
            <a:r>
              <a:rPr lang="et-EE" sz="1000" dirty="0"/>
              <a:t> in Estonia, </a:t>
            </a:r>
            <a:r>
              <a:rPr lang="et-EE" sz="1000" dirty="0" err="1">
                <a:highlight>
                  <a:srgbClr val="FFFF00"/>
                </a:highlight>
              </a:rPr>
              <a:t>making</a:t>
            </a:r>
            <a:r>
              <a:rPr lang="et-EE" sz="1000" dirty="0">
                <a:highlight>
                  <a:srgbClr val="FFFF00"/>
                </a:highlight>
              </a:rPr>
              <a:t> </a:t>
            </a:r>
            <a:r>
              <a:rPr lang="et-EE" sz="1000" dirty="0" err="1">
                <a:highlight>
                  <a:srgbClr val="FFFF00"/>
                </a:highlight>
              </a:rPr>
              <a:t>over</a:t>
            </a:r>
            <a:r>
              <a:rPr lang="en-US" sz="1000" dirty="0">
                <a:highlight>
                  <a:srgbClr val="FFFF00"/>
                </a:highlight>
              </a:rPr>
              <a:t> 1</a:t>
            </a:r>
            <a:r>
              <a:rPr lang="et-EE" sz="1000" dirty="0">
                <a:highlight>
                  <a:srgbClr val="FFFF00"/>
                </a:highlight>
              </a:rPr>
              <a:t>2</a:t>
            </a:r>
            <a:r>
              <a:rPr lang="en-US" sz="1000" dirty="0">
                <a:highlight>
                  <a:srgbClr val="FFFF00"/>
                </a:highlight>
              </a:rPr>
              <a:t>% </a:t>
            </a:r>
            <a:r>
              <a:rPr lang="et-EE" sz="1000" dirty="0">
                <a:highlight>
                  <a:srgbClr val="FFFF00"/>
                </a:highlight>
              </a:rPr>
              <a:t>(12,50 </a:t>
            </a:r>
            <a:r>
              <a:rPr lang="et-EE" sz="1000" dirty="0" err="1">
                <a:highlight>
                  <a:srgbClr val="FFFF00"/>
                </a:highlight>
              </a:rPr>
              <a:t>per</a:t>
            </a:r>
            <a:r>
              <a:rPr lang="et-EE" sz="1000" dirty="0">
                <a:highlight>
                  <a:srgbClr val="FFFF00"/>
                </a:highlight>
              </a:rPr>
              <a:t> </a:t>
            </a:r>
            <a:r>
              <a:rPr lang="et-EE" sz="1000" dirty="0" err="1">
                <a:highlight>
                  <a:srgbClr val="FFFF00"/>
                </a:highlight>
              </a:rPr>
              <a:t>cent</a:t>
            </a:r>
            <a:r>
              <a:rPr lang="et-EE" sz="1000" dirty="0">
                <a:highlight>
                  <a:srgbClr val="FFFF00"/>
                </a:highlight>
              </a:rPr>
              <a:t>) </a:t>
            </a:r>
            <a:r>
              <a:rPr lang="en-US" sz="1000" dirty="0">
                <a:highlight>
                  <a:srgbClr val="FFFF00"/>
                </a:highlight>
              </a:rPr>
              <a:t>of the total number of scientists and engineers</a:t>
            </a:r>
            <a:r>
              <a:rPr lang="et-EE" sz="1000" dirty="0">
                <a:highlight>
                  <a:srgbClr val="FFFF00"/>
                </a:highlight>
              </a:rPr>
              <a:t> (</a:t>
            </a:r>
            <a:r>
              <a:rPr lang="et-EE" sz="1000" dirty="0" err="1">
                <a:highlight>
                  <a:srgbClr val="FFFF00"/>
                </a:highlight>
              </a:rPr>
              <a:t>Statistics</a:t>
            </a:r>
            <a:r>
              <a:rPr lang="et-EE" sz="1000" dirty="0">
                <a:highlight>
                  <a:srgbClr val="FFFF00"/>
                </a:highlight>
              </a:rPr>
              <a:t> Estonia)</a:t>
            </a:r>
            <a:r>
              <a:rPr lang="en-US" sz="1000" dirty="0">
                <a:highlight>
                  <a:srgbClr val="FFFF00"/>
                </a:highlight>
              </a:rPr>
              <a:t>.</a:t>
            </a:r>
            <a:r>
              <a:rPr lang="et-EE" sz="1000" dirty="0">
                <a:highlight>
                  <a:srgbClr val="FFFF00"/>
                </a:highlight>
              </a:rPr>
              <a:t> </a:t>
            </a:r>
          </a:p>
          <a:p>
            <a:endParaRPr lang="et-EE" sz="1000" kern="1200" dirty="0">
              <a:solidFill>
                <a:schemeClr val="tx1"/>
              </a:solidFill>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12</a:t>
            </a:fld>
            <a:endParaRPr lang="en-US"/>
          </a:p>
        </p:txBody>
      </p:sp>
    </p:spTree>
    <p:extLst>
      <p:ext uri="{BB962C8B-B14F-4D97-AF65-F5344CB8AC3E}">
        <p14:creationId xmlns:p14="http://schemas.microsoft.com/office/powerpoint/2010/main" val="3629548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dirty="0"/>
              <a:t>The </a:t>
            </a:r>
            <a:r>
              <a:rPr lang="et-EE" sz="1200" dirty="0" err="1"/>
              <a:t>proportion</a:t>
            </a:r>
            <a:r>
              <a:rPr lang="et-EE" sz="1200" dirty="0"/>
              <a:t> of </a:t>
            </a:r>
            <a:r>
              <a:rPr lang="et-EE" sz="1200" dirty="0" err="1"/>
              <a:t>foreign</a:t>
            </a:r>
            <a:r>
              <a:rPr lang="et-EE" sz="1200" dirty="0"/>
              <a:t> </a:t>
            </a:r>
            <a:r>
              <a:rPr lang="et-EE" sz="1200" dirty="0" err="1"/>
              <a:t>researchers</a:t>
            </a:r>
            <a:r>
              <a:rPr lang="et-EE" sz="1200" dirty="0"/>
              <a:t> </a:t>
            </a:r>
            <a:r>
              <a:rPr lang="et-EE" sz="1200" dirty="0" err="1"/>
              <a:t>among</a:t>
            </a:r>
            <a:r>
              <a:rPr lang="et-EE" sz="1200" dirty="0"/>
              <a:t> all </a:t>
            </a:r>
            <a:r>
              <a:rPr lang="et-EE" sz="1200" dirty="0" err="1"/>
              <a:t>researchers</a:t>
            </a:r>
            <a:r>
              <a:rPr lang="et-EE" sz="1200" dirty="0"/>
              <a:t> </a:t>
            </a:r>
            <a:r>
              <a:rPr lang="et-EE" sz="1200" dirty="0" err="1"/>
              <a:t>working</a:t>
            </a:r>
            <a:r>
              <a:rPr lang="et-EE" sz="1200" dirty="0"/>
              <a:t> in Estonia </a:t>
            </a:r>
            <a:r>
              <a:rPr lang="et-EE" sz="1200" dirty="0" err="1"/>
              <a:t>has</a:t>
            </a:r>
            <a:r>
              <a:rPr lang="et-EE" sz="1200" dirty="0"/>
              <a:t> </a:t>
            </a:r>
            <a:r>
              <a:rPr lang="et-EE" sz="1200" dirty="0" err="1"/>
              <a:t>increased</a:t>
            </a:r>
            <a:r>
              <a:rPr lang="et-EE" sz="1200" dirty="0"/>
              <a:t>. </a:t>
            </a:r>
            <a:r>
              <a:rPr lang="en-US" sz="1200" dirty="0"/>
              <a:t>The facilitating factor is the modern buildings and laboratories of universities and research institutions, which create internationally attractive conditions for research.</a:t>
            </a:r>
            <a:endParaRPr lang="et-EE" dirty="0"/>
          </a:p>
        </p:txBody>
      </p:sp>
      <p:sp>
        <p:nvSpPr>
          <p:cNvPr id="4" name="Slide Number Placeholder 3"/>
          <p:cNvSpPr>
            <a:spLocks noGrp="1"/>
          </p:cNvSpPr>
          <p:nvPr>
            <p:ph type="sldNum" sz="quarter" idx="5"/>
          </p:nvPr>
        </p:nvSpPr>
        <p:spPr/>
        <p:txBody>
          <a:bodyPr/>
          <a:lstStyle/>
          <a:p>
            <a:fld id="{CA529E33-65E5-403A-9340-77D2DF082C6D}" type="slidenum">
              <a:rPr lang="en-US" smtClean="0"/>
              <a:t>13</a:t>
            </a:fld>
            <a:endParaRPr lang="en-US"/>
          </a:p>
        </p:txBody>
      </p:sp>
    </p:spTree>
    <p:extLst>
      <p:ext uri="{BB962C8B-B14F-4D97-AF65-F5344CB8AC3E}">
        <p14:creationId xmlns:p14="http://schemas.microsoft.com/office/powerpoint/2010/main" val="1738963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b="0" i="0" kern="1200" dirty="0">
                <a:solidFill>
                  <a:schemeClr val="tx1"/>
                </a:solidFill>
                <a:effectLst/>
                <a:latin typeface="+mn-lt"/>
                <a:ea typeface="+mn-ea"/>
                <a:cs typeface="+mn-cs"/>
              </a:rPr>
              <a:t>I</a:t>
            </a:r>
            <a:r>
              <a:rPr lang="en-US" sz="1200" b="0" i="0" kern="1200" dirty="0">
                <a:solidFill>
                  <a:schemeClr val="tx1"/>
                </a:solidFill>
                <a:effectLst/>
                <a:latin typeface="+mn-lt"/>
                <a:ea typeface="+mn-ea"/>
                <a:cs typeface="+mn-cs"/>
              </a:rPr>
              <a:t>n 20</a:t>
            </a:r>
            <a:r>
              <a:rPr lang="et-EE" sz="1200" b="0" i="0" kern="1200" dirty="0">
                <a:solidFill>
                  <a:schemeClr val="tx1"/>
                </a:solidFill>
                <a:effectLst/>
                <a:latin typeface="+mn-lt"/>
                <a:ea typeface="+mn-ea"/>
                <a:cs typeface="+mn-cs"/>
              </a:rPr>
              <a:t>20</a:t>
            </a:r>
            <a:r>
              <a:rPr lang="en-US" sz="1200" b="0" i="0" kern="1200" dirty="0">
                <a:solidFill>
                  <a:schemeClr val="tx1"/>
                </a:solidFill>
                <a:effectLst/>
                <a:latin typeface="+mn-lt"/>
                <a:ea typeface="+mn-ea"/>
                <a:cs typeface="+mn-cs"/>
              </a:rPr>
              <a:t>, number of researchers in R&amp;D for Estonia was 3,</a:t>
            </a:r>
            <a:r>
              <a:rPr lang="et-EE" sz="1200" b="0" i="0" kern="1200" dirty="0">
                <a:solidFill>
                  <a:schemeClr val="tx1"/>
                </a:solidFill>
                <a:effectLst/>
                <a:latin typeface="+mn-lt"/>
                <a:ea typeface="+mn-ea"/>
                <a:cs typeface="+mn-cs"/>
              </a:rPr>
              <a:t>846</a:t>
            </a:r>
            <a:r>
              <a:rPr lang="en-US" sz="1200" b="0" i="0" kern="1200" dirty="0">
                <a:solidFill>
                  <a:schemeClr val="tx1"/>
                </a:solidFill>
                <a:effectLst/>
                <a:latin typeface="+mn-lt"/>
                <a:ea typeface="+mn-ea"/>
                <a:cs typeface="+mn-cs"/>
              </a:rPr>
              <a:t>.</a:t>
            </a:r>
            <a:r>
              <a:rPr lang="et-EE" sz="1200" b="0" i="0" kern="12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per million people. Number of researchers in R&amp;D of Estonia increased from 2,138.5 per million people in 1999 to 3,</a:t>
            </a:r>
            <a:r>
              <a:rPr lang="et-EE" sz="1200" b="0" i="0" kern="1200" dirty="0">
                <a:solidFill>
                  <a:schemeClr val="tx1"/>
                </a:solidFill>
                <a:effectLst/>
                <a:latin typeface="+mn-lt"/>
                <a:ea typeface="+mn-ea"/>
                <a:cs typeface="+mn-cs"/>
              </a:rPr>
              <a:t>846</a:t>
            </a:r>
            <a:r>
              <a:rPr lang="en-US" sz="1200" b="0" i="0" kern="1200" dirty="0">
                <a:solidFill>
                  <a:schemeClr val="tx1"/>
                </a:solidFill>
                <a:effectLst/>
                <a:latin typeface="+mn-lt"/>
                <a:ea typeface="+mn-ea"/>
                <a:cs typeface="+mn-cs"/>
              </a:rPr>
              <a:t>.</a:t>
            </a:r>
            <a:r>
              <a:rPr lang="et-EE" sz="1200" b="0" i="0" kern="12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per million people in 20</a:t>
            </a:r>
            <a:r>
              <a:rPr lang="et-EE" sz="1200" b="0" i="0" kern="1200" dirty="0">
                <a:solidFill>
                  <a:schemeClr val="tx1"/>
                </a:solidFill>
                <a:effectLst/>
                <a:latin typeface="+mn-lt"/>
                <a:ea typeface="+mn-ea"/>
                <a:cs typeface="+mn-cs"/>
              </a:rPr>
              <a:t>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What is number of researchers in R&amp;D?</a:t>
            </a:r>
          </a:p>
          <a:p>
            <a:r>
              <a:rPr lang="en-US" sz="1200" b="0" i="0" kern="1200" dirty="0">
                <a:solidFill>
                  <a:schemeClr val="tx1"/>
                </a:solidFill>
                <a:effectLst/>
                <a:latin typeface="+mn-lt"/>
                <a:ea typeface="+mn-ea"/>
                <a:cs typeface="+mn-cs"/>
              </a:rPr>
              <a:t>Researchers in R&amp;D are professionals engaged in the conception or creation of new knowledge, products, processes, methods, or systems and in the management of the projects concerned. Postgraduate PhD students (ISCED97 level 6) engaged in R&amp;D are included.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noProof="0" dirty="0" err="1">
                <a:solidFill>
                  <a:schemeClr val="tx1"/>
                </a:solidFill>
                <a:effectLst/>
                <a:latin typeface="Aino" panose="02000603040504020204" pitchFamily="50" charset="0"/>
              </a:rPr>
              <a:t>Learn</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more</a:t>
            </a:r>
            <a:r>
              <a:rPr lang="et-EE" sz="1000" kern="1200" noProof="0" dirty="0">
                <a:solidFill>
                  <a:schemeClr val="tx1"/>
                </a:solidFill>
                <a:effectLst/>
                <a:latin typeface="Aino" panose="02000603040504020204" pitchFamily="50" charset="0"/>
              </a:rPr>
              <a:t>: </a:t>
            </a:r>
            <a:r>
              <a:rPr lang="et-EE" sz="1000" dirty="0"/>
              <a:t>https://knoema.com/atlas/Estonia/Number-of-researchers-in-RandD</a:t>
            </a:r>
            <a:endParaRPr lang="en-US" sz="1000" noProof="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14</a:t>
            </a:fld>
            <a:endParaRPr lang="en-US"/>
          </a:p>
        </p:txBody>
      </p:sp>
    </p:spTree>
    <p:extLst>
      <p:ext uri="{BB962C8B-B14F-4D97-AF65-F5344CB8AC3E}">
        <p14:creationId xmlns:p14="http://schemas.microsoft.com/office/powerpoint/2010/main" val="2731493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noProof="0" dirty="0">
                <a:solidFill>
                  <a:schemeClr val="tx1"/>
                </a:solidFill>
                <a:effectLst/>
                <a:latin typeface="Aino" panose="02000603040504020204" pitchFamily="50" charset="0"/>
              </a:rPr>
              <a:t>Solutions for global problems are sought through the development of science and technology and they are applied ever increasingly in cooperation between the public and private sectors.</a:t>
            </a: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noProof="0" dirty="0" err="1">
                <a:solidFill>
                  <a:schemeClr val="tx1"/>
                </a:solidFill>
                <a:effectLst/>
                <a:latin typeface="Aino" panose="02000603040504020204" pitchFamily="50" charset="0"/>
              </a:rPr>
              <a:t>Examples</a:t>
            </a:r>
            <a:r>
              <a:rPr lang="et-EE" sz="1000" kern="1200" noProof="0" dirty="0">
                <a:solidFill>
                  <a:schemeClr val="tx1"/>
                </a:solidFill>
                <a:effectLst/>
                <a:latin typeface="Aino" panose="02000603040504020204" pitchFamily="50"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noProof="0" dirty="0">
              <a:solidFill>
                <a:schemeClr val="tx1"/>
              </a:solidFill>
              <a:effectLst/>
              <a:latin typeface="Aino" panose="02000603040504020204" pitchFamily="50"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t-EE" sz="1000" b="0" i="0" kern="1200" dirty="0">
                <a:solidFill>
                  <a:schemeClr val="tx1"/>
                </a:solidFill>
                <a:effectLst/>
                <a:latin typeface="+mn-lt"/>
                <a:ea typeface="+mn-ea"/>
                <a:cs typeface="+mn-cs"/>
              </a:rPr>
              <a:t>In </a:t>
            </a:r>
            <a:r>
              <a:rPr lang="et-EE" sz="1000" b="0" i="0" kern="1200" dirty="0" err="1">
                <a:solidFill>
                  <a:schemeClr val="tx1"/>
                </a:solidFill>
                <a:effectLst/>
                <a:latin typeface="+mn-lt"/>
                <a:ea typeface="+mn-ea"/>
                <a:cs typeface="+mn-cs"/>
              </a:rPr>
              <a:t>collaboration</a:t>
            </a:r>
            <a:r>
              <a:rPr lang="et-EE" sz="1000" b="0" i="0" kern="1200" dirty="0">
                <a:solidFill>
                  <a:schemeClr val="tx1"/>
                </a:solidFill>
                <a:effectLst/>
                <a:latin typeface="+mn-lt"/>
                <a:ea typeface="+mn-ea"/>
                <a:cs typeface="+mn-cs"/>
              </a:rPr>
              <a:t> </a:t>
            </a:r>
            <a:r>
              <a:rPr lang="et-EE" sz="1000" b="0" i="0" kern="1200" dirty="0" err="1">
                <a:solidFill>
                  <a:schemeClr val="tx1"/>
                </a:solidFill>
                <a:effectLst/>
                <a:latin typeface="+mn-lt"/>
                <a:ea typeface="+mn-ea"/>
                <a:cs typeface="+mn-cs"/>
              </a:rPr>
              <a:t>with</a:t>
            </a:r>
            <a:r>
              <a:rPr lang="et-EE" sz="1000" b="0" i="0" kern="1200" dirty="0">
                <a:solidFill>
                  <a:schemeClr val="tx1"/>
                </a:solidFill>
                <a:effectLst/>
                <a:latin typeface="+mn-lt"/>
                <a:ea typeface="+mn-ea"/>
                <a:cs typeface="+mn-cs"/>
              </a:rPr>
              <a:t> </a:t>
            </a:r>
            <a:r>
              <a:rPr lang="et-EE" sz="1000" b="1" i="0" kern="1200" dirty="0">
                <a:solidFill>
                  <a:schemeClr val="tx1"/>
                </a:solidFill>
                <a:effectLst/>
                <a:latin typeface="+mn-lt"/>
                <a:ea typeface="+mn-ea"/>
                <a:cs typeface="+mn-cs"/>
              </a:rPr>
              <a:t>Tallinn University of Technology </a:t>
            </a:r>
            <a:r>
              <a:rPr lang="et-EE" sz="1000" b="0" i="0" kern="1200" dirty="0">
                <a:solidFill>
                  <a:schemeClr val="tx1"/>
                </a:solidFill>
                <a:effectLst/>
                <a:latin typeface="+mn-lt"/>
                <a:ea typeface="+mn-ea"/>
                <a:cs typeface="+mn-cs"/>
              </a:rPr>
              <a:t>and </a:t>
            </a:r>
            <a:r>
              <a:rPr lang="et-EE" sz="1000" b="1" i="0" kern="1200" dirty="0">
                <a:solidFill>
                  <a:schemeClr val="tx1"/>
                </a:solidFill>
                <a:effectLst/>
                <a:latin typeface="+mn-lt"/>
                <a:ea typeface="+mn-ea"/>
                <a:cs typeface="+mn-cs"/>
              </a:rPr>
              <a:t>Silberauto</a:t>
            </a:r>
            <a:r>
              <a:rPr lang="et-EE" sz="1000" b="0" i="0" kern="1200" dirty="0">
                <a:solidFill>
                  <a:schemeClr val="tx1"/>
                </a:solidFill>
                <a:effectLst/>
                <a:latin typeface="+mn-lt"/>
                <a:ea typeface="+mn-ea"/>
                <a:cs typeface="+mn-cs"/>
              </a:rPr>
              <a:t>, </a:t>
            </a:r>
            <a:r>
              <a:rPr lang="et-EE" sz="1000" b="0" i="0" kern="1200" dirty="0" err="1">
                <a:solidFill>
                  <a:schemeClr val="tx1"/>
                </a:solidFill>
                <a:effectLst/>
                <a:latin typeface="+mn-lt"/>
                <a:ea typeface="+mn-ea"/>
                <a:cs typeface="+mn-cs"/>
              </a:rPr>
              <a:t>an</a:t>
            </a:r>
            <a:r>
              <a:rPr lang="et-EE" sz="1000" b="0" i="0" kern="1200" dirty="0">
                <a:solidFill>
                  <a:schemeClr val="tx1"/>
                </a:solidFill>
                <a:effectLst/>
                <a:latin typeface="+mn-lt"/>
                <a:ea typeface="+mn-ea"/>
                <a:cs typeface="+mn-cs"/>
              </a:rPr>
              <a:t> </a:t>
            </a:r>
            <a:r>
              <a:rPr lang="et-EE" sz="1000" b="0" i="0" kern="1200" dirty="0" err="1">
                <a:solidFill>
                  <a:schemeClr val="tx1"/>
                </a:solidFill>
                <a:effectLst/>
                <a:latin typeface="+mn-lt"/>
                <a:ea typeface="+mn-ea"/>
                <a:cs typeface="+mn-cs"/>
              </a:rPr>
              <a:t>autonomous</a:t>
            </a:r>
            <a:r>
              <a:rPr lang="et-EE" sz="1000" b="0" i="0" kern="1200" dirty="0">
                <a:solidFill>
                  <a:schemeClr val="tx1"/>
                </a:solidFill>
                <a:effectLst/>
                <a:latin typeface="+mn-lt"/>
                <a:ea typeface="+mn-ea"/>
                <a:cs typeface="+mn-cs"/>
              </a:rPr>
              <a:t> </a:t>
            </a:r>
            <a:r>
              <a:rPr lang="et-EE" sz="1000" b="0" i="0" kern="1200" dirty="0" err="1">
                <a:solidFill>
                  <a:schemeClr val="tx1"/>
                </a:solidFill>
                <a:effectLst/>
                <a:latin typeface="+mn-lt"/>
                <a:ea typeface="+mn-ea"/>
                <a:cs typeface="+mn-cs"/>
              </a:rPr>
              <a:t>vehicle</a:t>
            </a:r>
            <a:r>
              <a:rPr lang="et-EE" sz="1000" b="0" i="0" kern="1200" dirty="0">
                <a:solidFill>
                  <a:schemeClr val="tx1"/>
                </a:solidFill>
                <a:effectLst/>
                <a:latin typeface="+mn-lt"/>
                <a:ea typeface="+mn-ea"/>
                <a:cs typeface="+mn-cs"/>
              </a:rPr>
              <a:t> </a:t>
            </a:r>
            <a:r>
              <a:rPr lang="et-EE" sz="1000" b="0" i="0" kern="1200" dirty="0" err="1">
                <a:solidFill>
                  <a:schemeClr val="tx1"/>
                </a:solidFill>
                <a:effectLst/>
                <a:latin typeface="+mn-lt"/>
                <a:ea typeface="+mn-ea"/>
                <a:cs typeface="+mn-cs"/>
              </a:rPr>
              <a:t>called</a:t>
            </a:r>
            <a:r>
              <a:rPr lang="en-US" sz="1000" b="0" i="0" kern="1200" dirty="0">
                <a:solidFill>
                  <a:schemeClr val="tx1"/>
                </a:solidFill>
                <a:effectLst/>
                <a:latin typeface="+mn-lt"/>
                <a:ea typeface="+mn-ea"/>
                <a:cs typeface="+mn-cs"/>
              </a:rPr>
              <a:t> </a:t>
            </a:r>
            <a:r>
              <a:rPr lang="et-EE" sz="1000" b="0" i="0" kern="1200" dirty="0">
                <a:solidFill>
                  <a:schemeClr val="tx1"/>
                </a:solidFill>
                <a:effectLst/>
                <a:latin typeface="+mn-lt"/>
                <a:ea typeface="+mn-ea"/>
                <a:cs typeface="+mn-cs"/>
              </a:rPr>
              <a:t>‘</a:t>
            </a:r>
            <a:r>
              <a:rPr lang="en-US" sz="1000" b="1" i="0" kern="1200" dirty="0" err="1">
                <a:solidFill>
                  <a:schemeClr val="tx1"/>
                </a:solidFill>
                <a:effectLst/>
                <a:latin typeface="+mn-lt"/>
                <a:ea typeface="+mn-ea"/>
                <a:cs typeface="+mn-cs"/>
              </a:rPr>
              <a:t>Iseauto</a:t>
            </a:r>
            <a:r>
              <a:rPr lang="et-EE" sz="1000" b="0" i="0" kern="1200" dirty="0">
                <a:solidFill>
                  <a:schemeClr val="tx1"/>
                </a:solidFill>
                <a:effectLst/>
                <a:latin typeface="+mn-lt"/>
                <a:ea typeface="+mn-ea"/>
                <a:cs typeface="+mn-cs"/>
              </a:rPr>
              <a:t>’ </a:t>
            </a:r>
            <a:r>
              <a:rPr lang="et-EE" sz="1000" b="0" i="0" kern="1200" dirty="0" err="1">
                <a:solidFill>
                  <a:schemeClr val="tx1"/>
                </a:solidFill>
                <a:effectLst/>
                <a:latin typeface="+mn-lt"/>
                <a:ea typeface="+mn-ea"/>
                <a:cs typeface="+mn-cs"/>
              </a:rPr>
              <a:t>was</a:t>
            </a:r>
            <a:r>
              <a:rPr lang="et-EE" sz="1000" b="0" i="0" kern="1200" dirty="0">
                <a:solidFill>
                  <a:schemeClr val="tx1"/>
                </a:solidFill>
                <a:effectLst/>
                <a:latin typeface="+mn-lt"/>
                <a:ea typeface="+mn-ea"/>
                <a:cs typeface="+mn-cs"/>
              </a:rPr>
              <a:t> </a:t>
            </a:r>
            <a:r>
              <a:rPr lang="et-EE" sz="1000" b="0" i="0" kern="1200" dirty="0" err="1">
                <a:solidFill>
                  <a:schemeClr val="tx1"/>
                </a:solidFill>
                <a:effectLst/>
                <a:latin typeface="+mn-lt"/>
                <a:ea typeface="+mn-ea"/>
                <a:cs typeface="+mn-cs"/>
              </a:rPr>
              <a:t>built</a:t>
            </a:r>
            <a:r>
              <a:rPr lang="et-EE" sz="1000" b="0" i="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t-EE" sz="1200" b="1" i="0" kern="1200" dirty="0">
                <a:solidFill>
                  <a:schemeClr val="tx1"/>
                </a:solidFill>
                <a:effectLst/>
                <a:latin typeface="+mn-lt"/>
                <a:ea typeface="+mn-ea"/>
                <a:cs typeface="+mn-cs"/>
              </a:rPr>
              <a:t>Tallinn University of Technology</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with</a:t>
            </a:r>
            <a:r>
              <a:rPr lang="et-EE" sz="1200" b="0" i="0" kern="1200" dirty="0">
                <a:solidFill>
                  <a:schemeClr val="tx1"/>
                </a:solidFill>
                <a:effectLst/>
                <a:latin typeface="+mn-lt"/>
                <a:ea typeface="+mn-ea"/>
                <a:cs typeface="+mn-cs"/>
              </a:rPr>
              <a:t> </a:t>
            </a:r>
            <a:r>
              <a:rPr lang="et-EE" sz="1200" b="1" i="0" kern="1200" dirty="0" err="1">
                <a:solidFill>
                  <a:schemeClr val="tx1"/>
                </a:solidFill>
                <a:effectLst/>
                <a:latin typeface="+mn-lt"/>
                <a:ea typeface="+mn-ea"/>
                <a:cs typeface="+mn-cs"/>
              </a:rPr>
              <a:t>Skeleton</a:t>
            </a:r>
            <a:r>
              <a:rPr lang="et-EE" sz="1200" b="1" i="0" kern="1200" dirty="0">
                <a:solidFill>
                  <a:schemeClr val="tx1"/>
                </a:solidFill>
                <a:effectLst/>
                <a:latin typeface="+mn-lt"/>
                <a:ea typeface="+mn-ea"/>
                <a:cs typeface="+mn-cs"/>
              </a:rPr>
              <a:t> Technologies </a:t>
            </a:r>
            <a:r>
              <a:rPr lang="et-EE" sz="1200" b="0" i="0" kern="1200" dirty="0">
                <a:solidFill>
                  <a:schemeClr val="tx1"/>
                </a:solidFill>
                <a:effectLst/>
                <a:latin typeface="+mn-lt"/>
                <a:ea typeface="+mn-ea"/>
                <a:cs typeface="+mn-cs"/>
              </a:rPr>
              <a:t>and </a:t>
            </a:r>
            <a:r>
              <a:rPr lang="et-EE" sz="1200" b="1" i="0" kern="1200" dirty="0">
                <a:solidFill>
                  <a:schemeClr val="tx1"/>
                </a:solidFill>
                <a:effectLst/>
                <a:latin typeface="+mn-lt"/>
                <a:ea typeface="+mn-ea"/>
                <a:cs typeface="+mn-cs"/>
              </a:rPr>
              <a:t>University of Tartu </a:t>
            </a:r>
            <a:r>
              <a:rPr lang="et-EE" sz="1200" b="0" i="0" kern="1200" dirty="0">
                <a:solidFill>
                  <a:schemeClr val="tx1"/>
                </a:solidFill>
                <a:effectLst/>
                <a:latin typeface="+mn-lt"/>
                <a:ea typeface="+mn-ea"/>
                <a:cs typeface="+mn-cs"/>
              </a:rPr>
              <a:t>are </a:t>
            </a:r>
            <a:r>
              <a:rPr lang="et-EE" sz="1200" b="0" i="0" kern="1200" dirty="0" err="1">
                <a:solidFill>
                  <a:schemeClr val="tx1"/>
                </a:solidFill>
                <a:effectLst/>
                <a:latin typeface="+mn-lt"/>
                <a:ea typeface="+mn-ea"/>
                <a:cs typeface="+mn-cs"/>
              </a:rPr>
              <a:t>developing</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ultracapacitors</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with</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special</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durability</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properties</a:t>
            </a:r>
            <a:r>
              <a:rPr lang="et-EE"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The project is supported by the</a:t>
            </a:r>
            <a:r>
              <a:rPr lang="et-EE" sz="1200" b="0" i="0" kern="1200" dirty="0">
                <a:solidFill>
                  <a:schemeClr val="tx1"/>
                </a:solidFill>
                <a:effectLst/>
                <a:latin typeface="+mn-lt"/>
                <a:ea typeface="+mn-ea"/>
                <a:cs typeface="+mn-cs"/>
              </a:rPr>
              <a:t> </a:t>
            </a:r>
            <a:r>
              <a:rPr lang="et-EE" sz="1200" b="1" i="0" kern="1200" dirty="0" err="1">
                <a:solidFill>
                  <a:schemeClr val="tx1"/>
                </a:solidFill>
                <a:effectLst/>
                <a:latin typeface="+mn-lt"/>
                <a:ea typeface="+mn-ea"/>
                <a:cs typeface="+mn-cs"/>
              </a:rPr>
              <a:t>European</a:t>
            </a:r>
            <a:r>
              <a:rPr lang="et-EE" sz="1200" b="1" i="0" kern="1200" dirty="0">
                <a:solidFill>
                  <a:schemeClr val="tx1"/>
                </a:solidFill>
                <a:effectLst/>
                <a:latin typeface="+mn-lt"/>
                <a:ea typeface="+mn-ea"/>
                <a:cs typeface="+mn-cs"/>
              </a:rPr>
              <a:t> Space Agency </a:t>
            </a:r>
            <a:r>
              <a:rPr lang="et-EE" sz="1200" b="0" i="0" kern="1200" dirty="0">
                <a:solidFill>
                  <a:schemeClr val="tx1"/>
                </a:solidFill>
                <a:effectLst/>
                <a:latin typeface="+mn-lt"/>
                <a:ea typeface="+mn-ea"/>
                <a:cs typeface="+mn-cs"/>
              </a:rPr>
              <a:t>(ESA).</a:t>
            </a:r>
            <a:r>
              <a:rPr lang="en-US" sz="1200" b="0" i="0" kern="1200" dirty="0">
                <a:solidFill>
                  <a:schemeClr val="tx1"/>
                </a:solidFill>
                <a:effectLst/>
                <a:latin typeface="+mn-lt"/>
                <a:ea typeface="+mn-ea"/>
                <a:cs typeface="+mn-cs"/>
              </a:rPr>
              <a:t> </a:t>
            </a:r>
            <a:endParaRPr lang="et-EE"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t-EE" sz="1200" b="0" i="0"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scanner using natural radiation</a:t>
            </a:r>
            <a:r>
              <a:rPr lang="et-EE"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is being developed in a cooperation between </a:t>
            </a:r>
            <a:r>
              <a:rPr lang="en-US" sz="1200" b="1" i="0" kern="1200" dirty="0">
                <a:solidFill>
                  <a:schemeClr val="tx1"/>
                </a:solidFill>
                <a:effectLst/>
                <a:latin typeface="+mn-lt"/>
                <a:ea typeface="+mn-ea"/>
                <a:cs typeface="+mn-cs"/>
              </a:rPr>
              <a:t>University of Tartu</a:t>
            </a:r>
            <a:r>
              <a:rPr lang="en-US" sz="1200" b="0" i="0" kern="1200" dirty="0">
                <a:solidFill>
                  <a:schemeClr val="tx1"/>
                </a:solidFill>
                <a:effectLst/>
                <a:latin typeface="+mn-lt"/>
                <a:ea typeface="+mn-ea"/>
                <a:cs typeface="+mn-cs"/>
              </a:rPr>
              <a:t> and a start-up company</a:t>
            </a:r>
            <a:r>
              <a:rPr lang="et-EE" sz="1200" b="0" i="0" kern="1200" dirty="0">
                <a:solidFill>
                  <a:schemeClr val="tx1"/>
                </a:solidFill>
                <a:effectLst/>
                <a:latin typeface="+mn-lt"/>
                <a:ea typeface="+mn-ea"/>
                <a:cs typeface="+mn-cs"/>
              </a:rPr>
              <a:t> </a:t>
            </a:r>
            <a:r>
              <a:rPr lang="et-EE" sz="1200" b="1" i="0" kern="1200" dirty="0" err="1">
                <a:solidFill>
                  <a:schemeClr val="tx1"/>
                </a:solidFill>
                <a:effectLst/>
                <a:latin typeface="+mn-lt"/>
                <a:ea typeface="+mn-ea"/>
                <a:cs typeface="+mn-cs"/>
              </a:rPr>
              <a:t>GScan</a:t>
            </a:r>
            <a:r>
              <a:rPr lang="et-EE"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t-EE" sz="1200" b="0" i="0" kern="1200" dirty="0">
                <a:solidFill>
                  <a:schemeClr val="tx1"/>
                </a:solidFill>
                <a:effectLst/>
                <a:latin typeface="+mn-lt"/>
                <a:ea typeface="+mn-ea"/>
                <a:cs typeface="+mn-cs"/>
              </a:rPr>
              <a:t>The aim of </a:t>
            </a:r>
            <a:r>
              <a:rPr lang="et-EE" sz="1200" b="0" i="0" kern="1200" dirty="0" err="1">
                <a:solidFill>
                  <a:schemeClr val="tx1"/>
                </a:solidFill>
                <a:effectLst/>
                <a:latin typeface="+mn-lt"/>
                <a:ea typeface="+mn-ea"/>
                <a:cs typeface="+mn-cs"/>
              </a:rPr>
              <a:t>the</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scanner</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is</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to</a:t>
            </a:r>
            <a:r>
              <a:rPr lang="et-EE"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make travelling, and being in public spaces in general, safer</a:t>
            </a:r>
            <a:r>
              <a:rPr lang="et-EE" sz="1200" b="0" i="0" kern="1200" dirty="0">
                <a:solidFill>
                  <a:schemeClr val="tx1"/>
                </a:solidFill>
                <a:effectLst/>
                <a:latin typeface="+mn-lt"/>
                <a:ea typeface="+mn-ea"/>
                <a:cs typeface="+mn-cs"/>
              </a:rPr>
              <a:t>.</a:t>
            </a:r>
            <a:endParaRPr lang="en-GB" sz="1000" kern="1200" noProof="0" dirty="0">
              <a:solidFill>
                <a:schemeClr val="tx1"/>
              </a:solidFill>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15</a:t>
            </a:fld>
            <a:endParaRPr lang="en-US"/>
          </a:p>
        </p:txBody>
      </p:sp>
    </p:spTree>
    <p:extLst>
      <p:ext uri="{BB962C8B-B14F-4D97-AF65-F5344CB8AC3E}">
        <p14:creationId xmlns:p14="http://schemas.microsoft.com/office/powerpoint/2010/main" val="2557931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r>
              <a:rPr lang="en-US" sz="1200" b="0" i="0" kern="1200" dirty="0">
                <a:solidFill>
                  <a:schemeClr val="tx1"/>
                </a:solidFill>
                <a:effectLst/>
                <a:latin typeface="+mn-lt"/>
                <a:ea typeface="+mn-ea"/>
                <a:cs typeface="+mn-cs"/>
              </a:rPr>
              <a:t>The original version of this vehicle was created with only 400,000 euros for the 100th birthday of Tallinn University of Technology </a:t>
            </a:r>
            <a:r>
              <a:rPr lang="et-EE"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Taltech</a:t>
            </a:r>
            <a:r>
              <a:rPr lang="et-EE"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Around 20 students and university researchers were given one year to make it happen.</a:t>
            </a:r>
            <a:endParaRPr lang="et-EE" sz="1200" b="0" i="0" kern="1200" dirty="0">
              <a:solidFill>
                <a:schemeClr val="tx1"/>
              </a:solidFill>
              <a:effectLst/>
              <a:latin typeface="+mn-lt"/>
              <a:ea typeface="+mn-ea"/>
              <a:cs typeface="+mn-cs"/>
            </a:endParaRPr>
          </a:p>
          <a:p>
            <a:endParaRPr lang="et-E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b="0" i="0" kern="1200" dirty="0" err="1">
                <a:solidFill>
                  <a:schemeClr val="tx1"/>
                </a:solidFill>
                <a:effectLst/>
                <a:latin typeface="+mn-lt"/>
                <a:ea typeface="+mn-ea"/>
                <a:cs typeface="+mn-cs"/>
              </a:rPr>
              <a:t>It</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is</a:t>
            </a:r>
            <a:r>
              <a:rPr lang="et-EE" sz="1200" b="0" i="0" kern="1200" dirty="0">
                <a:solidFill>
                  <a:schemeClr val="tx1"/>
                </a:solidFill>
                <a:effectLst/>
                <a:latin typeface="+mn-lt"/>
                <a:ea typeface="+mn-ea"/>
                <a:cs typeface="+mn-cs"/>
              </a:rPr>
              <a:t> a</a:t>
            </a:r>
            <a:r>
              <a:rPr lang="en-US" sz="1200" b="0" i="0" kern="1200" dirty="0">
                <a:solidFill>
                  <a:schemeClr val="tx1"/>
                </a:solidFill>
                <a:effectLst/>
                <a:latin typeface="+mn-lt"/>
                <a:ea typeface="+mn-ea"/>
                <a:cs typeface="+mn-cs"/>
              </a:rPr>
              <a:t> unique and innovative autonomous vehicle that can operate in winter conditions.</a:t>
            </a:r>
            <a:r>
              <a:rPr lang="et-EE"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Other than the maximum speed of 30 km/h, the bus named </a:t>
            </a:r>
            <a:r>
              <a:rPr lang="en-US" sz="1200" b="0" i="0" kern="1200" dirty="0" err="1">
                <a:solidFill>
                  <a:schemeClr val="tx1"/>
                </a:solidFill>
                <a:effectLst/>
                <a:latin typeface="+mn-lt"/>
                <a:ea typeface="+mn-ea"/>
                <a:cs typeface="+mn-cs"/>
              </a:rPr>
              <a:t>Iseauto</a:t>
            </a:r>
            <a:r>
              <a:rPr lang="en-US" sz="1200" b="0" i="0" kern="1200" dirty="0">
                <a:solidFill>
                  <a:schemeClr val="tx1"/>
                </a:solidFill>
                <a:effectLst/>
                <a:latin typeface="+mn-lt"/>
                <a:ea typeface="+mn-ea"/>
                <a:cs typeface="+mn-cs"/>
              </a:rPr>
              <a:t> doesn’t differ much from the other vehicles in Tallinn, the capital of Estonia. Officially, it is now part of Estonian public transportation. Anyone can hop on and ride for free, because public transportation in Tallinn is free of charge for locals.</a:t>
            </a:r>
            <a:endParaRPr lang="et-EE"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br>
              <a:rPr lang="en-US" sz="1000" dirty="0"/>
            </a:br>
            <a:endParaRPr lang="en-GB" sz="1000" noProof="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29E33-65E5-403A-9340-77D2DF082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328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noProof="0" dirty="0">
                <a:solidFill>
                  <a:schemeClr val="tx1"/>
                </a:solidFill>
                <a:effectLst/>
                <a:latin typeface="Aino" panose="02000603040504020204" pitchFamily="50" charset="0"/>
              </a:rPr>
              <a:t>Global Cleantech 100</a:t>
            </a:r>
            <a:r>
              <a:rPr lang="en-GB" sz="1000" kern="1200" noProof="0" dirty="0">
                <a:solidFill>
                  <a:schemeClr val="tx1"/>
                </a:solidFill>
                <a:effectLst/>
                <a:latin typeface="Aino" panose="02000603040504020204" pitchFamily="50" charset="0"/>
              </a:rPr>
              <a:t> club member and </a:t>
            </a:r>
            <a:r>
              <a:rPr lang="en-GB" sz="1000" b="1" kern="1200" noProof="0" dirty="0">
                <a:solidFill>
                  <a:schemeClr val="tx1"/>
                </a:solidFill>
                <a:effectLst/>
                <a:latin typeface="Aino" panose="02000603040504020204" pitchFamily="50" charset="0"/>
              </a:rPr>
              <a:t>European Space Agency</a:t>
            </a:r>
            <a:r>
              <a:rPr lang="en-GB" sz="1000" kern="1200" noProof="0" dirty="0">
                <a:solidFill>
                  <a:schemeClr val="tx1"/>
                </a:solidFill>
                <a:effectLst/>
                <a:latin typeface="Aino" panose="02000603040504020204" pitchFamily="50" charset="0"/>
              </a:rPr>
              <a:t>'s supplier </a:t>
            </a:r>
            <a:r>
              <a:rPr lang="en-GB" sz="1000" b="1" kern="1200" noProof="0" dirty="0">
                <a:solidFill>
                  <a:schemeClr val="tx1"/>
                </a:solidFill>
                <a:effectLst/>
                <a:latin typeface="Aino" panose="02000603040504020204" pitchFamily="50" charset="0"/>
              </a:rPr>
              <a:t>Skeleton Technologies </a:t>
            </a:r>
            <a:r>
              <a:rPr lang="en-GB" sz="1000" kern="1200" noProof="0" dirty="0">
                <a:solidFill>
                  <a:schemeClr val="tx1"/>
                </a:solidFill>
                <a:effectLst/>
                <a:latin typeface="Aino" panose="02000603040504020204" pitchFamily="50" charset="0"/>
              </a:rPr>
              <a:t>is European market leader in ultracapacitor-based energy storage that was created by </a:t>
            </a:r>
            <a:r>
              <a:rPr lang="en-GB" sz="1000" b="1" kern="1200" noProof="0" dirty="0">
                <a:solidFill>
                  <a:schemeClr val="tx1"/>
                </a:solidFill>
                <a:effectLst/>
                <a:latin typeface="Aino" panose="02000603040504020204" pitchFamily="50" charset="0"/>
              </a:rPr>
              <a:t>University of Tartu</a:t>
            </a:r>
            <a:r>
              <a:rPr lang="en-GB" sz="1000" kern="1200" noProof="0" dirty="0">
                <a:solidFill>
                  <a:schemeClr val="tx1"/>
                </a:solidFill>
                <a:effectLst/>
                <a:latin typeface="Aino" panose="02000603040504020204" pitchFamily="50" charset="0"/>
              </a:rPr>
              <a:t> scientists. </a:t>
            </a: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Skeleton Technologies' battery can be charged in just 15 seconds, and can go through hundreds of thousands of recharge cycles.</a:t>
            </a:r>
            <a:r>
              <a:rPr lang="et-EE"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Skeleton’s graphene-based battery is hoping to help bridge the gap where lithium-ion batteries or hydrogen fuel cells are still not quite meeting energy requirements.</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endParaRPr lang="en-GB" sz="1000" kern="1200" noProof="0" dirty="0">
              <a:solidFill>
                <a:schemeClr val="tx1"/>
              </a:solidFill>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29E33-65E5-403A-9340-77D2DF082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473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noProof="0" dirty="0">
                <a:solidFill>
                  <a:schemeClr val="tx1"/>
                </a:solidFill>
                <a:effectLst/>
                <a:latin typeface="Aino" panose="02000603040504020204" pitchFamily="50" charset="0"/>
              </a:rPr>
              <a:t>The high quality of Estonian research and researchers is also visible in research output.</a:t>
            </a: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800" kern="1200" dirty="0" err="1">
                <a:solidFill>
                  <a:schemeClr val="tx1"/>
                </a:solidFill>
                <a:effectLst/>
                <a:latin typeface="Aino" panose="02000603040504020204" pitchFamily="50" charset="0"/>
              </a:rPr>
              <a:t>According</a:t>
            </a:r>
            <a:r>
              <a:rPr lang="et-EE" sz="800" kern="1200" dirty="0">
                <a:solidFill>
                  <a:schemeClr val="tx1"/>
                </a:solidFill>
                <a:effectLst/>
                <a:latin typeface="Aino" panose="02000603040504020204" pitchFamily="50" charset="0"/>
              </a:rPr>
              <a:t> </a:t>
            </a:r>
            <a:r>
              <a:rPr lang="et-EE" sz="800" kern="1200" dirty="0" err="1">
                <a:solidFill>
                  <a:schemeClr val="tx1"/>
                </a:solidFill>
                <a:effectLst/>
                <a:latin typeface="Aino" panose="02000603040504020204" pitchFamily="50" charset="0"/>
              </a:rPr>
              <a:t>to</a:t>
            </a:r>
            <a:r>
              <a:rPr lang="et-EE" sz="800" kern="1200" dirty="0">
                <a:solidFill>
                  <a:schemeClr val="tx1"/>
                </a:solidFill>
                <a:effectLst/>
                <a:latin typeface="Aino" panose="02000603040504020204" pitchFamily="50" charset="0"/>
              </a:rPr>
              <a:t> </a:t>
            </a:r>
            <a:r>
              <a:rPr lang="et-EE" sz="800" kern="1200" dirty="0" err="1">
                <a:solidFill>
                  <a:schemeClr val="tx1"/>
                </a:solidFill>
                <a:effectLst/>
                <a:latin typeface="Aino" panose="02000603040504020204" pitchFamily="50" charset="0"/>
              </a:rPr>
              <a:t>Clarivate</a:t>
            </a:r>
            <a:r>
              <a:rPr lang="et-EE" sz="800" kern="1200" dirty="0">
                <a:solidFill>
                  <a:schemeClr val="tx1"/>
                </a:solidFill>
                <a:effectLst/>
                <a:latin typeface="Aino" panose="02000603040504020204" pitchFamily="50" charset="0"/>
              </a:rPr>
              <a:t> (2022) </a:t>
            </a:r>
            <a:r>
              <a:rPr lang="et-EE" sz="800" kern="1200" dirty="0" err="1">
                <a:solidFill>
                  <a:schemeClr val="tx1"/>
                </a:solidFill>
                <a:effectLst/>
                <a:latin typeface="Aino" panose="02000603040504020204" pitchFamily="50" charset="0"/>
              </a:rPr>
              <a:t>influential</a:t>
            </a:r>
            <a:r>
              <a:rPr lang="et-EE" sz="800" kern="1200" dirty="0">
                <a:solidFill>
                  <a:schemeClr val="tx1"/>
                </a:solidFill>
                <a:effectLst/>
                <a:latin typeface="Aino" panose="02000603040504020204" pitchFamily="50" charset="0"/>
              </a:rPr>
              <a:t> Estonian </a:t>
            </a:r>
            <a:r>
              <a:rPr lang="et-EE" sz="800" kern="1200" dirty="0" err="1">
                <a:solidFill>
                  <a:schemeClr val="tx1"/>
                </a:solidFill>
                <a:effectLst/>
                <a:latin typeface="Aino" panose="02000603040504020204" pitchFamily="50" charset="0"/>
              </a:rPr>
              <a:t>researchers</a:t>
            </a:r>
            <a:r>
              <a:rPr lang="et-EE" sz="800" kern="1200" dirty="0">
                <a:solidFill>
                  <a:schemeClr val="tx1"/>
                </a:solidFill>
                <a:effectLst/>
                <a:latin typeface="Aino" panose="02000603040504020204" pitchFamily="50" charset="0"/>
              </a:rPr>
              <a:t> </a:t>
            </a:r>
            <a:r>
              <a:rPr lang="et-EE" sz="800" kern="1200" dirty="0" err="1">
                <a:solidFill>
                  <a:schemeClr val="tx1"/>
                </a:solidFill>
                <a:effectLst/>
                <a:latin typeface="Aino" panose="02000603040504020204" pitchFamily="50" charset="0"/>
              </a:rPr>
              <a:t>among</a:t>
            </a:r>
            <a:r>
              <a:rPr lang="et-EE" sz="800" kern="1200" dirty="0">
                <a:solidFill>
                  <a:schemeClr val="tx1"/>
                </a:solidFill>
                <a:effectLst/>
                <a:latin typeface="Aino" panose="02000603040504020204" pitchFamily="50" charset="0"/>
              </a:rPr>
              <a:t> </a:t>
            </a:r>
            <a:r>
              <a:rPr lang="et-EE" sz="800" kern="1200" dirty="0" err="1">
                <a:solidFill>
                  <a:schemeClr val="tx1"/>
                </a:solidFill>
                <a:effectLst/>
                <a:latin typeface="Aino" panose="02000603040504020204" pitchFamily="50" charset="0"/>
              </a:rPr>
              <a:t>the</a:t>
            </a:r>
            <a:r>
              <a:rPr lang="et-EE" sz="800" kern="1200" dirty="0">
                <a:solidFill>
                  <a:schemeClr val="tx1"/>
                </a:solidFill>
                <a:effectLst/>
                <a:latin typeface="Aino" panose="02000603040504020204" pitchFamily="50" charset="0"/>
              </a:rPr>
              <a:t> </a:t>
            </a:r>
            <a:r>
              <a:rPr lang="et-EE" sz="800" kern="1200" dirty="0" err="1">
                <a:solidFill>
                  <a:schemeClr val="tx1"/>
                </a:solidFill>
                <a:effectLst/>
                <a:latin typeface="Aino" panose="02000603040504020204" pitchFamily="50" charset="0"/>
              </a:rPr>
              <a:t>world’s</a:t>
            </a:r>
            <a:r>
              <a:rPr lang="et-EE" sz="800" kern="1200" dirty="0">
                <a:solidFill>
                  <a:schemeClr val="tx1"/>
                </a:solidFill>
                <a:effectLst/>
                <a:latin typeface="Aino" panose="02000603040504020204" pitchFamily="50" charset="0"/>
              </a:rPr>
              <a:t> TOP 1%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800" kern="120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000" b="0" i="0" u="none" kern="1200" dirty="0">
                <a:solidFill>
                  <a:schemeClr val="tx1"/>
                </a:solidFill>
                <a:effectLst/>
                <a:latin typeface="+mn-lt"/>
                <a:ea typeface="+mn-ea"/>
                <a:cs typeface="+mn-cs"/>
              </a:rPr>
              <a:t>Professor </a:t>
            </a:r>
            <a:r>
              <a:rPr lang="et-EE" sz="1000" b="0" i="0" u="sng" kern="1200" dirty="0">
                <a:solidFill>
                  <a:schemeClr val="tx2"/>
                </a:solidFill>
                <a:effectLst/>
                <a:latin typeface="+mn-lt"/>
                <a:ea typeface="+mn-ea"/>
                <a:cs typeface="+mn-cs"/>
              </a:rPr>
              <a:t>Elin Org </a:t>
            </a:r>
            <a:r>
              <a:rPr lang="et-EE" sz="1000" b="0" i="0" u="none" kern="1200" dirty="0">
                <a:solidFill>
                  <a:schemeClr val="tx2"/>
                </a:solidFill>
                <a:effectLst/>
                <a:latin typeface="+mn-lt"/>
                <a:ea typeface="+mn-ea"/>
                <a:cs typeface="+mn-cs"/>
              </a:rPr>
              <a:t>(University of Tartu)</a:t>
            </a:r>
            <a:endParaRPr lang="et-EE" sz="800" u="none" kern="1200" dirty="0">
              <a:solidFill>
                <a:schemeClr val="tx2"/>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Professor in Mycorrhizal Studies, </a:t>
            </a:r>
            <a:r>
              <a:rPr lang="en-US" sz="1000" b="0" i="0" u="none" strike="noStrike" kern="1200" dirty="0" err="1">
                <a:solidFill>
                  <a:schemeClr val="tx1"/>
                </a:solidFill>
                <a:effectLst/>
                <a:latin typeface="+mn-lt"/>
                <a:ea typeface="+mn-ea"/>
                <a:cs typeface="+mn-cs"/>
                <a:hlinkClick r:id="rId3"/>
              </a:rPr>
              <a:t>Leho</a:t>
            </a:r>
            <a:r>
              <a:rPr lang="en-US" sz="1000" b="0" i="0" u="none" strike="noStrike" kern="1200" dirty="0">
                <a:solidFill>
                  <a:schemeClr val="tx1"/>
                </a:solidFill>
                <a:effectLst/>
                <a:latin typeface="+mn-lt"/>
                <a:ea typeface="+mn-ea"/>
                <a:cs typeface="+mn-cs"/>
                <a:hlinkClick r:id="rId3"/>
              </a:rPr>
              <a:t> </a:t>
            </a:r>
            <a:r>
              <a:rPr lang="en-US" sz="1000" b="0" i="0" u="none" strike="noStrike" kern="1200" dirty="0" err="1">
                <a:solidFill>
                  <a:schemeClr val="tx1"/>
                </a:solidFill>
                <a:effectLst/>
                <a:latin typeface="+mn-lt"/>
                <a:ea typeface="+mn-ea"/>
                <a:cs typeface="+mn-cs"/>
                <a:hlinkClick r:id="rId3"/>
              </a:rPr>
              <a:t>Tedersoo</a:t>
            </a:r>
            <a:r>
              <a:rPr lang="et-EE" sz="1000" b="0" i="0" u="none" strike="noStrike" kern="1200" dirty="0">
                <a:solidFill>
                  <a:schemeClr val="tx1"/>
                </a:solidFill>
                <a:effectLst/>
                <a:latin typeface="+mn-lt"/>
                <a:ea typeface="+mn-ea"/>
                <a:cs typeface="+mn-cs"/>
              </a:rPr>
              <a:t> (University of Tartu)</a:t>
            </a:r>
          </a:p>
          <a:p>
            <a:pPr marL="0" marR="0" lvl="0" indent="0" algn="l" defTabSz="914400" rtl="0" eaLnBrk="1" fontAlgn="auto" latinLnBrk="0" hangingPunct="1">
              <a:lnSpc>
                <a:spcPct val="100000"/>
              </a:lnSpc>
              <a:spcBef>
                <a:spcPts val="0"/>
              </a:spcBef>
              <a:spcAft>
                <a:spcPts val="0"/>
              </a:spcAft>
              <a:buClrTx/>
              <a:buSzTx/>
              <a:buFontTx/>
              <a:buNone/>
              <a:tabLst/>
              <a:defRPr/>
            </a:pPr>
            <a:r>
              <a:rPr lang="et-EE" sz="1000" b="0" i="0" kern="1200" dirty="0" err="1">
                <a:solidFill>
                  <a:schemeClr val="tx1"/>
                </a:solidFill>
                <a:effectLst/>
                <a:latin typeface="+mn-lt"/>
                <a:ea typeface="+mn-ea"/>
                <a:cs typeface="+mn-cs"/>
              </a:rPr>
              <a:t>Adjunct</a:t>
            </a:r>
            <a:r>
              <a:rPr lang="et-EE" sz="1000" b="0" i="0" kern="1200" dirty="0">
                <a:solidFill>
                  <a:schemeClr val="tx1"/>
                </a:solidFill>
                <a:effectLst/>
                <a:latin typeface="+mn-lt"/>
                <a:ea typeface="+mn-ea"/>
                <a:cs typeface="+mn-cs"/>
              </a:rPr>
              <a:t> Professor of Marketing, </a:t>
            </a:r>
            <a:r>
              <a:rPr lang="et-EE" sz="1000" b="0" i="0" u="sng" kern="1200" dirty="0">
                <a:solidFill>
                  <a:schemeClr val="tx1"/>
                </a:solidFill>
                <a:effectLst/>
                <a:latin typeface="+mn-lt"/>
                <a:ea typeface="+mn-ea"/>
                <a:cs typeface="+mn-cs"/>
                <a:hlinkClick r:id="rId4"/>
              </a:rPr>
              <a:t>Linda </a:t>
            </a:r>
            <a:r>
              <a:rPr lang="et-EE" sz="1000" b="0" i="0" u="sng" kern="1200" dirty="0" err="1">
                <a:solidFill>
                  <a:schemeClr val="tx1"/>
                </a:solidFill>
                <a:effectLst/>
                <a:latin typeface="+mn-lt"/>
                <a:ea typeface="+mn-ea"/>
                <a:cs typeface="+mn-cs"/>
                <a:hlinkClick r:id="rId4"/>
              </a:rPr>
              <a:t>Hollebeek</a:t>
            </a:r>
            <a:r>
              <a:rPr lang="et-EE" sz="1000" b="0" i="0" u="sng" kern="1200" dirty="0">
                <a:solidFill>
                  <a:schemeClr val="tx1"/>
                </a:solidFill>
                <a:effectLst/>
                <a:latin typeface="+mn-lt"/>
                <a:ea typeface="+mn-ea"/>
                <a:cs typeface="+mn-cs"/>
              </a:rPr>
              <a:t> (</a:t>
            </a:r>
            <a:r>
              <a:rPr lang="et-EE" sz="1000" b="0" i="0" u="none" kern="1200" dirty="0">
                <a:solidFill>
                  <a:schemeClr val="tx1"/>
                </a:solidFill>
                <a:effectLst/>
                <a:latin typeface="+mn-lt"/>
                <a:ea typeface="+mn-ea"/>
                <a:cs typeface="+mn-cs"/>
              </a:rPr>
              <a:t>Tallinn University of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Associate Professor in Molecular Ecology, </a:t>
            </a:r>
            <a:r>
              <a:rPr lang="en-US" sz="1000" b="0" i="0" u="none" strike="noStrike" kern="1200" dirty="0">
                <a:solidFill>
                  <a:schemeClr val="tx1"/>
                </a:solidFill>
                <a:effectLst/>
                <a:latin typeface="+mn-lt"/>
                <a:ea typeface="+mn-ea"/>
                <a:cs typeface="+mn-cs"/>
                <a:hlinkClick r:id="rId5"/>
              </a:rPr>
              <a:t>Mohammad Bahram</a:t>
            </a:r>
            <a:r>
              <a:rPr lang="en-US" sz="1000" b="0" i="0" kern="1200" dirty="0">
                <a:solidFill>
                  <a:schemeClr val="tx1"/>
                </a:solidFill>
                <a:effectLst/>
                <a:latin typeface="+mn-lt"/>
                <a:ea typeface="+mn-ea"/>
                <a:cs typeface="+mn-cs"/>
              </a:rPr>
              <a:t> </a:t>
            </a:r>
            <a:r>
              <a:rPr lang="et-EE" sz="1000" b="0" i="0" kern="1200" dirty="0">
                <a:solidFill>
                  <a:schemeClr val="tx1"/>
                </a:solidFill>
                <a:effectLst/>
                <a:latin typeface="+mn-lt"/>
                <a:ea typeface="+mn-ea"/>
                <a:cs typeface="+mn-cs"/>
              </a:rPr>
              <a:t>(University of Tartu)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Professor of Crop Science and Plant Biology</a:t>
            </a:r>
            <a:r>
              <a:rPr lang="et-EE" sz="1000" b="0" i="0" kern="1200" dirty="0">
                <a:solidFill>
                  <a:schemeClr val="tx1"/>
                </a:solidFill>
                <a:effectLst/>
                <a:latin typeface="+mn-lt"/>
                <a:ea typeface="+mn-ea"/>
                <a:cs typeface="+mn-cs"/>
              </a:rPr>
              <a:t>, </a:t>
            </a:r>
            <a:r>
              <a:rPr lang="en-US" sz="1000" b="0" i="0" u="none" strike="noStrike" kern="1200" dirty="0">
                <a:solidFill>
                  <a:schemeClr val="tx1"/>
                </a:solidFill>
                <a:effectLst/>
                <a:latin typeface="+mn-lt"/>
                <a:ea typeface="+mn-ea"/>
                <a:cs typeface="+mn-cs"/>
                <a:hlinkClick r:id="rId6"/>
              </a:rPr>
              <a:t>Ülo Niinemets</a:t>
            </a:r>
            <a:r>
              <a:rPr lang="en-US" sz="1000" b="0" i="0" kern="1200" dirty="0">
                <a:solidFill>
                  <a:schemeClr val="tx1"/>
                </a:solidFill>
                <a:effectLst/>
                <a:latin typeface="+mn-lt"/>
                <a:ea typeface="+mn-ea"/>
                <a:cs typeface="+mn-cs"/>
              </a:rPr>
              <a:t> </a:t>
            </a:r>
            <a:r>
              <a:rPr lang="et-EE" sz="1000" b="0" i="0" kern="1200" dirty="0">
                <a:solidFill>
                  <a:schemeClr val="tx1"/>
                </a:solidFill>
                <a:effectLst/>
                <a:latin typeface="+mn-lt"/>
                <a:ea typeface="+mn-ea"/>
                <a:cs typeface="+mn-cs"/>
              </a:rPr>
              <a:t>(Estonian University of Life </a:t>
            </a:r>
            <a:r>
              <a:rPr lang="et-EE" sz="1000" b="0" i="0" kern="1200" dirty="0" err="1">
                <a:solidFill>
                  <a:schemeClr val="tx1"/>
                </a:solidFill>
                <a:effectLst/>
                <a:latin typeface="+mn-lt"/>
                <a:ea typeface="+mn-ea"/>
                <a:cs typeface="+mn-cs"/>
              </a:rPr>
              <a:t>Sciences</a:t>
            </a:r>
            <a:r>
              <a:rPr lang="et-EE" sz="10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800" kern="120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The list ranks the influence of researchers based on how much their research has been used by other researchers, i.e., the number of citations.</a:t>
            </a:r>
            <a:endParaRPr lang="et-EE" sz="800" kern="1200" dirty="0">
              <a:solidFill>
                <a:schemeClr val="tx1"/>
              </a:solidFill>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18</a:t>
            </a:fld>
            <a:endParaRPr lang="en-US"/>
          </a:p>
        </p:txBody>
      </p:sp>
    </p:spTree>
    <p:extLst>
      <p:ext uri="{BB962C8B-B14F-4D97-AF65-F5344CB8AC3E}">
        <p14:creationId xmlns:p14="http://schemas.microsoft.com/office/powerpoint/2010/main" val="1403466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ino" panose="02000603040504020204" pitchFamily="50" charset="0"/>
              </a:rPr>
              <a:t>The most cited fields (compared to global average of the field) according to </a:t>
            </a:r>
            <a:r>
              <a:rPr lang="en-GB" sz="1000" kern="1200" dirty="0" err="1">
                <a:solidFill>
                  <a:schemeClr val="tx1"/>
                </a:solidFill>
                <a:effectLst/>
                <a:latin typeface="Aino" panose="02000603040504020204" pitchFamily="50" charset="0"/>
              </a:rPr>
              <a:t>WoS</a:t>
            </a:r>
            <a:r>
              <a:rPr lang="en-GB" sz="1000" kern="1200" dirty="0">
                <a:solidFill>
                  <a:schemeClr val="tx1"/>
                </a:solidFill>
                <a:effectLst/>
                <a:latin typeface="Aino" panose="02000603040504020204" pitchFamily="50" charset="0"/>
              </a:rPr>
              <a:t> are </a:t>
            </a:r>
            <a:r>
              <a:rPr lang="et-EE" sz="1000" kern="1200" dirty="0" err="1">
                <a:solidFill>
                  <a:schemeClr val="tx1"/>
                </a:solidFill>
                <a:effectLst/>
                <a:latin typeface="Aino" panose="02000603040504020204" pitchFamily="50" charset="0"/>
              </a:rPr>
              <a:t>biology</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biochemistry</a:t>
            </a:r>
            <a:r>
              <a:rPr lang="et-EE" sz="1000" kern="1200" dirty="0">
                <a:solidFill>
                  <a:schemeClr val="tx1"/>
                </a:solidFill>
                <a:effectLst/>
                <a:latin typeface="Aino" panose="02000603040504020204" pitchFamily="50" charset="0"/>
              </a:rPr>
              <a:t>; </a:t>
            </a:r>
            <a:r>
              <a:rPr lang="en-GB" sz="1000" kern="1200" dirty="0">
                <a:solidFill>
                  <a:schemeClr val="tx1"/>
                </a:solidFill>
                <a:effectLst/>
                <a:latin typeface="Aino" panose="02000603040504020204" pitchFamily="50" charset="0"/>
              </a:rPr>
              <a:t>clinical medicine; </a:t>
            </a:r>
            <a:r>
              <a:rPr lang="et-EE" sz="1000" kern="1200" dirty="0" err="1">
                <a:solidFill>
                  <a:schemeClr val="tx1"/>
                </a:solidFill>
                <a:effectLst/>
                <a:latin typeface="Aino" panose="02000603040504020204" pitchFamily="50" charset="0"/>
              </a:rPr>
              <a:t>microbiology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plant</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animal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science</a:t>
            </a:r>
            <a:r>
              <a:rPr lang="et-EE" sz="1000" kern="1200" dirty="0">
                <a:solidFill>
                  <a:schemeClr val="tx1"/>
                </a:solidFill>
                <a:effectLst/>
                <a:latin typeface="Aino" panose="02000603040504020204" pitchFamily="50" charset="0"/>
              </a:rPr>
              <a:t>. </a:t>
            </a:r>
            <a:r>
              <a:rPr lang="en-GB" sz="1000" kern="1200" dirty="0">
                <a:solidFill>
                  <a:schemeClr val="tx1"/>
                </a:solidFill>
                <a:effectLst/>
                <a:latin typeface="Aino" panose="02000603040504020204" pitchFamily="50" charset="0"/>
              </a:rPr>
              <a:t>Among recent notable discoveries are Estonian researchers Ülo Niinemets, who found that stressed plants emit a stress response, thus helping to create clouds, while researcher Tuul Sepp studied the colour of House Finch plumage, finding that birds with poor digestion basically lose their colour.</a:t>
            </a:r>
            <a:endParaRPr lang="et-EE" sz="1000" kern="120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dirty="0">
              <a:solidFill>
                <a:schemeClr val="tx1"/>
              </a:solidFill>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29E33-65E5-403A-9340-77D2DF082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48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lIns="0" tIns="0" rIns="0" bIns="0"/>
          <a:lstStyle/>
          <a:p>
            <a:endParaRPr lang="en-US" sz="1000" dirty="0">
              <a:latin typeface="Aino" panose="02000603040504020204" pitchFamily="50" charset="0"/>
            </a:endParaRPr>
          </a:p>
        </p:txBody>
      </p:sp>
      <p:sp>
        <p:nvSpPr>
          <p:cNvPr id="4" name="Slaidinumbri kohatäide 3"/>
          <p:cNvSpPr>
            <a:spLocks noGrp="1"/>
          </p:cNvSpPr>
          <p:nvPr>
            <p:ph type="sldNum" sz="quarter" idx="10"/>
          </p:nvPr>
        </p:nvSpPr>
        <p:spPr/>
        <p:txBody>
          <a:bodyPr/>
          <a:lstStyle/>
          <a:p>
            <a:fld id="{CA529E33-65E5-403A-9340-77D2DF082C6D}" type="slidenum">
              <a:rPr lang="en-US" smtClean="0"/>
              <a:t>2</a:t>
            </a:fld>
            <a:endParaRPr lang="en-US"/>
          </a:p>
        </p:txBody>
      </p:sp>
    </p:spTree>
    <p:extLst>
      <p:ext uri="{BB962C8B-B14F-4D97-AF65-F5344CB8AC3E}">
        <p14:creationId xmlns:p14="http://schemas.microsoft.com/office/powerpoint/2010/main" val="3330225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ino" panose="02000603040504020204" pitchFamily="50" charset="0"/>
              </a:rPr>
              <a:t>For the publications published in 20</a:t>
            </a:r>
            <a:r>
              <a:rPr lang="et-EE" sz="1000" kern="1200" dirty="0">
                <a:solidFill>
                  <a:schemeClr val="tx1"/>
                </a:solidFill>
                <a:effectLst/>
                <a:latin typeface="Aino" panose="02000603040504020204" pitchFamily="50" charset="0"/>
              </a:rPr>
              <a:t>13</a:t>
            </a:r>
            <a:r>
              <a:rPr lang="en-GB" sz="1000" kern="1200" dirty="0">
                <a:solidFill>
                  <a:schemeClr val="tx1"/>
                </a:solidFill>
                <a:effectLst/>
                <a:latin typeface="Aino" panose="02000603040504020204" pitchFamily="50" charset="0"/>
              </a:rPr>
              <a:t>-20</a:t>
            </a:r>
            <a:r>
              <a:rPr lang="et-EE" sz="1000" kern="1200" dirty="0">
                <a:solidFill>
                  <a:schemeClr val="tx1"/>
                </a:solidFill>
                <a:effectLst/>
                <a:latin typeface="Aino" panose="02000603040504020204" pitchFamily="50" charset="0"/>
              </a:rPr>
              <a:t>23</a:t>
            </a:r>
            <a:r>
              <a:rPr lang="en-GB" sz="1000" kern="1200" dirty="0">
                <a:solidFill>
                  <a:schemeClr val="tx1"/>
                </a:solidFill>
                <a:effectLst/>
                <a:latin typeface="Aino" panose="02000603040504020204" pitchFamily="50" charset="0"/>
              </a:rPr>
              <a:t> by Estonian authors, </a:t>
            </a:r>
            <a:r>
              <a:rPr lang="et-EE" sz="1000" kern="1200" dirty="0">
                <a:solidFill>
                  <a:schemeClr val="tx1"/>
                </a:solidFill>
                <a:effectLst/>
                <a:latin typeface="Aino" panose="02000603040504020204" pitchFamily="50" charset="0"/>
              </a:rPr>
              <a:t>15.5</a:t>
            </a:r>
            <a:r>
              <a:rPr lang="en-GB" sz="1000" kern="1200" dirty="0">
                <a:solidFill>
                  <a:schemeClr val="tx1"/>
                </a:solidFill>
                <a:effectLst/>
                <a:latin typeface="Aino" panose="02000603040504020204" pitchFamily="50" charset="0"/>
              </a:rPr>
              <a:t>% reached the 10% of the world`s most cited publications. This indicator places Estonia #</a:t>
            </a:r>
            <a:r>
              <a:rPr lang="et-EE" sz="1000" kern="1200" dirty="0">
                <a:solidFill>
                  <a:schemeClr val="tx1"/>
                </a:solidFill>
                <a:effectLst/>
                <a:latin typeface="Aino" panose="02000603040504020204" pitchFamily="50" charset="0"/>
              </a:rPr>
              <a:t>9</a:t>
            </a:r>
            <a:r>
              <a:rPr lang="en-GB" sz="1000" kern="1200" dirty="0">
                <a:solidFill>
                  <a:schemeClr val="tx1"/>
                </a:solidFill>
                <a:effectLst/>
                <a:latin typeface="Aino" panose="02000603040504020204" pitchFamily="50" charset="0"/>
              </a:rPr>
              <a:t> in the EU in terms of scientific impact.</a:t>
            </a:r>
            <a:endParaRPr lang="et-EE" sz="1000" kern="120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dirty="0">
              <a:solidFill>
                <a:srgbClr val="FF0000"/>
              </a:solidFill>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29E33-65E5-403A-9340-77D2DF082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670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The Estonian Research Information System </a:t>
            </a:r>
            <a:r>
              <a:rPr lang="en-US" sz="1200" b="0" i="0" kern="1200" dirty="0">
                <a:solidFill>
                  <a:schemeClr val="tx1"/>
                </a:solidFill>
                <a:effectLst/>
                <a:latin typeface="+mn-lt"/>
                <a:ea typeface="+mn-ea"/>
                <a:cs typeface="+mn-cs"/>
              </a:rPr>
              <a:t>concentrates information on research- and development institutions, researchers, research projects and various research results. The Estonian Research Information System is also an information channel for submitting and processing grant applications and for submitting and confirming project reports.</a:t>
            </a:r>
            <a:endParaRPr lang="et-EE"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Estonian Research Information System is an information channel and a tool for researchers as well as R&amp;D institutions. Researchers can use the Estonian Research Information System as a place, where they can submit applications for grant competitions, read news and chat in the forum about research. R&amp;D institutions can submit through the Estonian Research Information System applications and introduce their research results more widely. Several R&amp;D institutions use ETIS also as their internal research information system. Research funding </a:t>
            </a:r>
            <a:r>
              <a:rPr lang="en-US" sz="1200" b="0" i="0" kern="1200" dirty="0" err="1">
                <a:solidFill>
                  <a:schemeClr val="tx1"/>
                </a:solidFill>
                <a:effectLst/>
                <a:latin typeface="+mn-lt"/>
                <a:ea typeface="+mn-ea"/>
                <a:cs typeface="+mn-cs"/>
              </a:rPr>
              <a:t>organisations</a:t>
            </a:r>
            <a:r>
              <a:rPr lang="en-US" sz="1200" b="0" i="0" kern="1200" dirty="0">
                <a:solidFill>
                  <a:schemeClr val="tx1"/>
                </a:solidFill>
                <a:effectLst/>
                <a:latin typeface="+mn-lt"/>
                <a:ea typeface="+mn-ea"/>
                <a:cs typeface="+mn-cs"/>
              </a:rPr>
              <a:t> use ETIS for evaluating and processing applications and giving feedback.</a:t>
            </a:r>
          </a:p>
          <a:p>
            <a:r>
              <a:rPr lang="en-US" sz="1200" b="0" i="0" kern="1200" dirty="0">
                <a:solidFill>
                  <a:schemeClr val="tx1"/>
                </a:solidFill>
                <a:effectLst/>
                <a:latin typeface="+mn-lt"/>
                <a:ea typeface="+mn-ea"/>
                <a:cs typeface="+mn-cs"/>
              </a:rPr>
              <a:t>The Estonian Research Information System has been established by the Estonian Ministry of Education and Research and is operated by the Estonian Research Council.</a:t>
            </a:r>
            <a:endParaRPr lang="et-EE" sz="1200" b="0" i="0" kern="1200" dirty="0">
              <a:solidFill>
                <a:schemeClr val="tx1"/>
              </a:solidFill>
              <a:effectLst/>
              <a:latin typeface="+mn-lt"/>
              <a:ea typeface="+mn-ea"/>
              <a:cs typeface="+mn-cs"/>
            </a:endParaRPr>
          </a:p>
          <a:p>
            <a:endParaRPr lang="et-EE" sz="1200" b="0" i="0" kern="1200" dirty="0">
              <a:solidFill>
                <a:schemeClr val="tx1"/>
              </a:solidFill>
              <a:effectLst/>
              <a:latin typeface="+mn-lt"/>
              <a:ea typeface="+mn-ea"/>
              <a:cs typeface="+mn-cs"/>
            </a:endParaRPr>
          </a:p>
          <a:p>
            <a:r>
              <a:rPr lang="et-EE" sz="1200" b="0" i="0" kern="1200" dirty="0" err="1">
                <a:solidFill>
                  <a:schemeClr val="tx1"/>
                </a:solidFill>
                <a:effectLst/>
                <a:latin typeface="+mn-lt"/>
                <a:ea typeface="+mn-ea"/>
                <a:cs typeface="+mn-cs"/>
              </a:rPr>
              <a:t>Learn</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more</a:t>
            </a:r>
            <a:r>
              <a:rPr lang="et-EE" sz="1200" b="0" i="0" kern="1200" dirty="0">
                <a:solidFill>
                  <a:schemeClr val="tx1"/>
                </a:solidFill>
                <a:effectLst/>
                <a:latin typeface="+mn-lt"/>
                <a:ea typeface="+mn-ea"/>
                <a:cs typeface="+mn-cs"/>
              </a:rPr>
              <a:t>: etis.ee</a:t>
            </a:r>
            <a:endParaRPr lang="en-US" sz="1200" b="0" i="0" kern="1200" dirty="0">
              <a:solidFill>
                <a:schemeClr val="tx1"/>
              </a:solidFill>
              <a:effectLst/>
              <a:latin typeface="+mn-lt"/>
              <a:ea typeface="+mn-ea"/>
              <a:cs typeface="+mn-cs"/>
            </a:endParaRPr>
          </a:p>
          <a:p>
            <a:endParaRPr lang="et-EE" dirty="0"/>
          </a:p>
        </p:txBody>
      </p:sp>
      <p:sp>
        <p:nvSpPr>
          <p:cNvPr id="4" name="Slide Number Placeholder 3"/>
          <p:cNvSpPr>
            <a:spLocks noGrp="1"/>
          </p:cNvSpPr>
          <p:nvPr>
            <p:ph type="sldNum" sz="quarter" idx="5"/>
          </p:nvPr>
        </p:nvSpPr>
        <p:spPr/>
        <p:txBody>
          <a:bodyPr/>
          <a:lstStyle/>
          <a:p>
            <a:fld id="{CA529E33-65E5-403A-9340-77D2DF082C6D}" type="slidenum">
              <a:rPr lang="en-US" smtClean="0"/>
              <a:t>21</a:t>
            </a:fld>
            <a:endParaRPr lang="en-US"/>
          </a:p>
        </p:txBody>
      </p:sp>
    </p:spTree>
    <p:extLst>
      <p:ext uri="{BB962C8B-B14F-4D97-AF65-F5344CB8AC3E}">
        <p14:creationId xmlns:p14="http://schemas.microsoft.com/office/powerpoint/2010/main" val="3400427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noProof="0" dirty="0">
                <a:solidFill>
                  <a:schemeClr val="tx1"/>
                </a:solidFill>
                <a:effectLst/>
                <a:latin typeface="Aino" panose="02000603040504020204" pitchFamily="50" charset="0"/>
              </a:rPr>
              <a:t>More than 2/3 of the publications by Estonian researchers have been published in collaboration with foreign colleagues. Being highly valued partners in the international cooperation projects when theory goes to practice they are actively participating in </a:t>
            </a:r>
            <a:r>
              <a:rPr lang="en-GB" sz="1000" b="1" kern="1200" noProof="0" dirty="0">
                <a:solidFill>
                  <a:schemeClr val="tx1"/>
                </a:solidFill>
                <a:effectLst/>
                <a:latin typeface="Aino" panose="02000603040504020204" pitchFamily="50" charset="0"/>
              </a:rPr>
              <a:t>European Organization for Nuclear Research</a:t>
            </a:r>
            <a:r>
              <a:rPr lang="en-GB" sz="1000" kern="1200" noProof="0" dirty="0">
                <a:solidFill>
                  <a:schemeClr val="tx1"/>
                </a:solidFill>
                <a:effectLst/>
                <a:latin typeface="Aino" panose="02000603040504020204" pitchFamily="50" charset="0"/>
              </a:rPr>
              <a:t> (CERN), </a:t>
            </a:r>
            <a:r>
              <a:rPr lang="en-GB" sz="1000" b="1" kern="1200" noProof="0" dirty="0">
                <a:solidFill>
                  <a:schemeClr val="tx1"/>
                </a:solidFill>
                <a:effectLst/>
                <a:latin typeface="Aino" panose="02000603040504020204" pitchFamily="50" charset="0"/>
              </a:rPr>
              <a:t>European Space Agency</a:t>
            </a:r>
            <a:r>
              <a:rPr lang="en-GB" sz="1000" kern="1200" noProof="0" dirty="0">
                <a:solidFill>
                  <a:schemeClr val="tx1"/>
                </a:solidFill>
                <a:effectLst/>
                <a:latin typeface="Aino" panose="02000603040504020204" pitchFamily="50" charset="0"/>
              </a:rPr>
              <a:t>, </a:t>
            </a:r>
            <a:r>
              <a:rPr lang="en-GB" sz="1000" b="1" kern="1200" noProof="0" dirty="0">
                <a:solidFill>
                  <a:schemeClr val="tx1"/>
                </a:solidFill>
                <a:effectLst/>
                <a:latin typeface="Aino" panose="02000603040504020204" pitchFamily="50" charset="0"/>
              </a:rPr>
              <a:t>European Social Survey</a:t>
            </a:r>
            <a:r>
              <a:rPr lang="en-GB" sz="1000" kern="1200" noProof="0" dirty="0">
                <a:solidFill>
                  <a:schemeClr val="tx1"/>
                </a:solidFill>
                <a:effectLst/>
                <a:latin typeface="Aino" panose="02000603040504020204" pitchFamily="50" charset="0"/>
              </a:rPr>
              <a:t>,</a:t>
            </a:r>
            <a:r>
              <a:rPr lang="en-GB" sz="1000" b="1" kern="1200" noProof="0" dirty="0">
                <a:solidFill>
                  <a:schemeClr val="tx1"/>
                </a:solidFill>
                <a:effectLst/>
                <a:latin typeface="Aino" panose="02000603040504020204" pitchFamily="50" charset="0"/>
              </a:rPr>
              <a:t> European Spallation Source</a:t>
            </a:r>
            <a:r>
              <a:rPr lang="en-GB" sz="1000" kern="1200" noProof="0" dirty="0">
                <a:solidFill>
                  <a:schemeClr val="tx1"/>
                </a:solidFill>
                <a:effectLst/>
                <a:latin typeface="Aino" panose="02000603040504020204" pitchFamily="50" charset="0"/>
              </a:rPr>
              <a:t> and other various science and R&amp;D projects.</a:t>
            </a: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Being highly valued partners in the international cooperation projects, in 2021 Estonia became an Associated member of the </a:t>
            </a:r>
            <a:r>
              <a:rPr lang="en-US" sz="1200" b="1" kern="1200" dirty="0">
                <a:solidFill>
                  <a:schemeClr val="tx1"/>
                </a:solidFill>
                <a:effectLst/>
                <a:latin typeface="+mn-lt"/>
                <a:ea typeface="+mn-ea"/>
                <a:cs typeface="+mn-cs"/>
              </a:rPr>
              <a:t>European Organization for Nuclear Research</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(CERN).</a:t>
            </a:r>
            <a:r>
              <a:rPr lang="en-US" sz="1200" kern="1200" dirty="0">
                <a:solidFill>
                  <a:schemeClr val="tx1"/>
                </a:solidFill>
                <a:effectLst/>
                <a:latin typeface="+mn-lt"/>
                <a:ea typeface="+mn-ea"/>
                <a:cs typeface="+mn-cs"/>
              </a:rPr>
              <a:t> </a:t>
            </a:r>
            <a:endParaRPr lang="en-GB" sz="1000" kern="1200" noProof="0" dirty="0">
              <a:solidFill>
                <a:schemeClr val="tx1"/>
              </a:solidFill>
              <a:effectLst/>
              <a:latin typeface="Aino" panose="02000603040504020204" pitchFamily="50" charset="0"/>
            </a:endParaRPr>
          </a:p>
          <a:p>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22</a:t>
            </a:fld>
            <a:endParaRPr lang="en-US"/>
          </a:p>
        </p:txBody>
      </p:sp>
    </p:spTree>
    <p:extLst>
      <p:ext uri="{BB962C8B-B14F-4D97-AF65-F5344CB8AC3E}">
        <p14:creationId xmlns:p14="http://schemas.microsoft.com/office/powerpoint/2010/main" val="2284984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b="1" i="0" kern="1200" dirty="0">
                <a:solidFill>
                  <a:schemeClr val="tx1"/>
                </a:solidFill>
                <a:effectLst/>
                <a:latin typeface="+mn-lt"/>
                <a:ea typeface="+mn-ea"/>
                <a:cs typeface="+mn-cs"/>
              </a:rPr>
              <a:t>7th </a:t>
            </a:r>
            <a:r>
              <a:rPr lang="et-EE" sz="1200" b="1" i="0" kern="1200" dirty="0" err="1">
                <a:solidFill>
                  <a:schemeClr val="tx1"/>
                </a:solidFill>
                <a:effectLst/>
                <a:latin typeface="+mn-lt"/>
                <a:ea typeface="+mn-ea"/>
                <a:cs typeface="+mn-cs"/>
              </a:rPr>
              <a:t>Framework</a:t>
            </a:r>
            <a:r>
              <a:rPr lang="et-EE" sz="1200" b="1" i="0" kern="1200" dirty="0">
                <a:solidFill>
                  <a:schemeClr val="tx1"/>
                </a:solidFill>
                <a:effectLst/>
                <a:latin typeface="+mn-lt"/>
                <a:ea typeface="+mn-ea"/>
                <a:cs typeface="+mn-cs"/>
              </a:rPr>
              <a:t> Programme </a:t>
            </a:r>
            <a:r>
              <a:rPr lang="en-US" sz="1200" b="0" i="0" kern="1200" dirty="0">
                <a:solidFill>
                  <a:schemeClr val="tx1"/>
                </a:solidFill>
                <a:effectLst/>
                <a:latin typeface="+mn-lt"/>
                <a:ea typeface="+mn-ea"/>
                <a:cs typeface="+mn-cs"/>
              </a:rPr>
              <a:t>for Research, covering the period 2007 to 2013, </a:t>
            </a:r>
            <a:r>
              <a:rPr lang="et-EE" sz="1200" b="0" i="0" kern="1200" dirty="0" err="1">
                <a:solidFill>
                  <a:schemeClr val="tx1"/>
                </a:solidFill>
                <a:effectLst/>
                <a:latin typeface="+mn-lt"/>
                <a:ea typeface="+mn-ea"/>
                <a:cs typeface="+mn-cs"/>
              </a:rPr>
              <a:t>was</a:t>
            </a:r>
            <a:r>
              <a:rPr lang="en-US" sz="1200" b="0" i="0" kern="1200" dirty="0">
                <a:solidFill>
                  <a:schemeClr val="tx1"/>
                </a:solidFill>
                <a:effectLst/>
                <a:latin typeface="+mn-lt"/>
                <a:ea typeface="+mn-ea"/>
                <a:cs typeface="+mn-cs"/>
              </a:rPr>
              <a:t> an opportunity for the EU to match its research policy to its ambitions in terms of economic and social policy by consolidating the European Research Area (ERA)</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Through</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the</a:t>
            </a:r>
            <a:r>
              <a:rPr lang="et-EE" sz="1200" b="0" i="0" kern="1200" dirty="0">
                <a:solidFill>
                  <a:schemeClr val="tx1"/>
                </a:solidFill>
                <a:effectLst/>
                <a:latin typeface="+mn-lt"/>
                <a:ea typeface="+mn-ea"/>
                <a:cs typeface="+mn-cs"/>
              </a:rPr>
              <a:t> programme, Estonia </a:t>
            </a:r>
            <a:r>
              <a:rPr lang="et-EE" sz="1200" b="0" i="0" kern="1200" dirty="0" err="1">
                <a:solidFill>
                  <a:schemeClr val="tx1"/>
                </a:solidFill>
                <a:effectLst/>
                <a:latin typeface="+mn-lt"/>
                <a:ea typeface="+mn-ea"/>
                <a:cs typeface="+mn-cs"/>
              </a:rPr>
              <a:t>received</a:t>
            </a:r>
            <a:r>
              <a:rPr lang="et-EE" sz="1200" b="0" i="0" kern="1200" dirty="0">
                <a:solidFill>
                  <a:schemeClr val="tx1"/>
                </a:solidFill>
                <a:effectLst/>
                <a:latin typeface="+mn-lt"/>
                <a:ea typeface="+mn-ea"/>
                <a:cs typeface="+mn-cs"/>
              </a:rPr>
              <a:t> 96,3M and </a:t>
            </a:r>
            <a:r>
              <a:rPr lang="et-EE" sz="1200" b="0" i="0" kern="1200" dirty="0" err="1">
                <a:solidFill>
                  <a:schemeClr val="tx1"/>
                </a:solidFill>
                <a:effectLst/>
                <a:latin typeface="+mn-lt"/>
                <a:ea typeface="+mn-ea"/>
                <a:cs typeface="+mn-cs"/>
              </a:rPr>
              <a:t>was</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involved</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with</a:t>
            </a:r>
            <a:r>
              <a:rPr lang="et-EE" sz="1200" b="0" i="0" kern="1200" dirty="0">
                <a:solidFill>
                  <a:schemeClr val="tx1"/>
                </a:solidFill>
                <a:effectLst/>
                <a:latin typeface="+mn-lt"/>
                <a:ea typeface="+mn-ea"/>
                <a:cs typeface="+mn-cs"/>
              </a:rPr>
              <a:t> 466 </a:t>
            </a:r>
            <a:r>
              <a:rPr lang="et-EE" sz="1200" b="0" i="0" kern="1200" dirty="0" err="1">
                <a:solidFill>
                  <a:schemeClr val="tx1"/>
                </a:solidFill>
                <a:effectLst/>
                <a:latin typeface="+mn-lt"/>
                <a:ea typeface="+mn-ea"/>
                <a:cs typeface="+mn-cs"/>
              </a:rPr>
              <a:t>projects</a:t>
            </a:r>
            <a:r>
              <a:rPr lang="et-EE"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Horizon 2020</a:t>
            </a:r>
            <a:r>
              <a:rPr lang="en-US" sz="1200" b="0" i="0" kern="1200" dirty="0">
                <a:solidFill>
                  <a:schemeClr val="tx1"/>
                </a:solidFill>
                <a:effectLst/>
                <a:latin typeface="+mn-lt"/>
                <a:ea typeface="+mn-ea"/>
                <a:cs typeface="+mn-cs"/>
              </a:rPr>
              <a:t> couples research and innovation, and has an emphasis on excellent science, industrial leadership and tackling societal challenges.</a:t>
            </a:r>
            <a:r>
              <a:rPr lang="et-EE" sz="1200" b="0" i="0" kern="1200" dirty="0">
                <a:solidFill>
                  <a:schemeClr val="tx1"/>
                </a:solidFill>
                <a:effectLst/>
                <a:latin typeface="+mn-lt"/>
                <a:ea typeface="+mn-ea"/>
                <a:cs typeface="+mn-cs"/>
              </a:rPr>
              <a:t> 725</a:t>
            </a:r>
            <a:r>
              <a:rPr lang="et-EE" sz="1200" dirty="0">
                <a:latin typeface="Aino" panose="02000603040504020204" pitchFamily="50" charset="0"/>
              </a:rPr>
              <a:t> </a:t>
            </a:r>
            <a:r>
              <a:rPr lang="et-EE" sz="1200" dirty="0" err="1">
                <a:latin typeface="Aino" panose="02000603040504020204" pitchFamily="50" charset="0"/>
              </a:rPr>
              <a:t>projects</a:t>
            </a:r>
            <a:r>
              <a:rPr lang="et-EE" sz="1200" dirty="0">
                <a:latin typeface="Aino" panose="02000603040504020204" pitchFamily="50" charset="0"/>
              </a:rPr>
              <a:t> have </a:t>
            </a:r>
            <a:r>
              <a:rPr lang="et-EE" sz="1200" dirty="0" err="1">
                <a:latin typeface="Aino" panose="02000603040504020204" pitchFamily="50" charset="0"/>
              </a:rPr>
              <a:t>received</a:t>
            </a:r>
            <a:r>
              <a:rPr lang="et-EE" sz="1200" dirty="0">
                <a:latin typeface="Aino" panose="02000603040504020204" pitchFamily="50" charset="0"/>
              </a:rPr>
              <a:t> </a:t>
            </a:r>
            <a:r>
              <a:rPr lang="et-EE" sz="1200" dirty="0" err="1">
                <a:latin typeface="Aino" panose="02000603040504020204" pitchFamily="50" charset="0"/>
              </a:rPr>
              <a:t>alltogether</a:t>
            </a:r>
            <a:r>
              <a:rPr lang="et-EE" sz="1200" dirty="0">
                <a:latin typeface="Aino" panose="02000603040504020204" pitchFamily="50" charset="0"/>
              </a:rPr>
              <a:t> </a:t>
            </a:r>
            <a:r>
              <a:rPr lang="et-EE" sz="1200" dirty="0" err="1">
                <a:latin typeface="Aino" panose="02000603040504020204" pitchFamily="50" charset="0"/>
              </a:rPr>
              <a:t>more</a:t>
            </a:r>
            <a:r>
              <a:rPr lang="et-EE" sz="1200" dirty="0">
                <a:latin typeface="Aino" panose="02000603040504020204" pitchFamily="50" charset="0"/>
              </a:rPr>
              <a:t> </a:t>
            </a:r>
            <a:r>
              <a:rPr lang="et-EE" sz="1200" dirty="0" err="1">
                <a:latin typeface="Aino" panose="02000603040504020204" pitchFamily="50" charset="0"/>
              </a:rPr>
              <a:t>than</a:t>
            </a:r>
            <a:r>
              <a:rPr lang="et-EE" sz="1200" dirty="0">
                <a:latin typeface="Aino" panose="02000603040504020204" pitchFamily="50" charset="0"/>
              </a:rPr>
              <a:t> 274M euros </a:t>
            </a:r>
            <a:r>
              <a:rPr lang="et-EE" sz="1200" dirty="0" err="1">
                <a:latin typeface="Aino" panose="02000603040504020204" pitchFamily="50" charset="0"/>
              </a:rPr>
              <a:t>through</a:t>
            </a:r>
            <a:r>
              <a:rPr lang="et-EE" sz="1200" dirty="0">
                <a:latin typeface="Aino" panose="02000603040504020204" pitchFamily="50" charset="0"/>
              </a:rPr>
              <a:t> </a:t>
            </a:r>
            <a:r>
              <a:rPr lang="et-EE" sz="1200" dirty="0" err="1">
                <a:latin typeface="Aino" panose="02000603040504020204" pitchFamily="50" charset="0"/>
              </a:rPr>
              <a:t>the</a:t>
            </a:r>
            <a:r>
              <a:rPr lang="et-EE" sz="1200" dirty="0">
                <a:latin typeface="Aino" panose="02000603040504020204" pitchFamily="50" charset="0"/>
              </a:rPr>
              <a:t> H2020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ino" panose="02000603040504020204" pitchFamily="50" charset="0"/>
            </a:endParaRPr>
          </a:p>
          <a:p>
            <a:r>
              <a:rPr lang="en-US" sz="1200" b="1" i="0" kern="1200" dirty="0">
                <a:solidFill>
                  <a:schemeClr val="tx1"/>
                </a:solidFill>
                <a:effectLst/>
                <a:latin typeface="+mn-lt"/>
                <a:ea typeface="+mn-ea"/>
                <a:cs typeface="+mn-cs"/>
              </a:rPr>
              <a:t>Horizon </a:t>
            </a:r>
            <a:r>
              <a:rPr lang="et-EE" sz="1200" b="1" i="0" kern="1200" dirty="0">
                <a:solidFill>
                  <a:schemeClr val="tx1"/>
                </a:solidFill>
                <a:effectLst/>
                <a:latin typeface="+mn-lt"/>
                <a:ea typeface="+mn-ea"/>
                <a:cs typeface="+mn-cs"/>
              </a:rPr>
              <a:t>Europe </a:t>
            </a:r>
            <a:r>
              <a:rPr lang="en-US" sz="1200" b="0" i="0" kern="1200" dirty="0">
                <a:solidFill>
                  <a:schemeClr val="tx1"/>
                </a:solidFill>
                <a:effectLst/>
                <a:latin typeface="+mn-lt"/>
                <a:ea typeface="+mn-ea"/>
                <a:cs typeface="+mn-cs"/>
              </a:rPr>
              <a:t>is the EU’s key funding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for research and Innovation</a:t>
            </a:r>
            <a:r>
              <a:rPr lang="et-EE"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2021-2027.</a:t>
            </a:r>
            <a:endParaRPr lang="et-EE"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23</a:t>
            </a:fld>
            <a:endParaRPr lang="en-US"/>
          </a:p>
        </p:txBody>
      </p:sp>
    </p:spTree>
    <p:extLst>
      <p:ext uri="{BB962C8B-B14F-4D97-AF65-F5344CB8AC3E}">
        <p14:creationId xmlns:p14="http://schemas.microsoft.com/office/powerpoint/2010/main" val="2190968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r>
              <a:rPr lang="et-EE" sz="1000" kern="1200" dirty="0">
                <a:solidFill>
                  <a:schemeClr val="tx1"/>
                </a:solidFill>
                <a:effectLst/>
                <a:latin typeface="+mn-lt"/>
                <a:ea typeface="+mn-ea"/>
                <a:cs typeface="+mn-cs"/>
              </a:rPr>
              <a:t>Project </a:t>
            </a:r>
            <a:r>
              <a:rPr lang="et-EE" sz="1000" kern="1200" dirty="0" err="1">
                <a:solidFill>
                  <a:schemeClr val="tx1"/>
                </a:solidFill>
                <a:effectLst/>
                <a:latin typeface="+mn-lt"/>
                <a:ea typeface="+mn-ea"/>
                <a:cs typeface="+mn-cs"/>
              </a:rPr>
              <a:t>examples</a:t>
            </a:r>
            <a:r>
              <a:rPr lang="et-EE" sz="1000" kern="1200" dirty="0">
                <a:solidFill>
                  <a:schemeClr val="tx1"/>
                </a:solidFill>
                <a:effectLst/>
                <a:latin typeface="+mn-lt"/>
                <a:ea typeface="+mn-ea"/>
                <a:cs typeface="+mn-cs"/>
              </a:rPr>
              <a:t> </a:t>
            </a:r>
            <a:r>
              <a:rPr lang="et-EE" sz="1000" kern="1200" dirty="0" err="1">
                <a:solidFill>
                  <a:schemeClr val="tx1"/>
                </a:solidFill>
                <a:effectLst/>
                <a:latin typeface="+mn-lt"/>
                <a:ea typeface="+mn-ea"/>
                <a:cs typeface="+mn-cs"/>
              </a:rPr>
              <a:t>developed</a:t>
            </a:r>
            <a:r>
              <a:rPr lang="et-EE" sz="1000" kern="1200" dirty="0">
                <a:solidFill>
                  <a:schemeClr val="tx1"/>
                </a:solidFill>
                <a:effectLst/>
                <a:latin typeface="+mn-lt"/>
                <a:ea typeface="+mn-ea"/>
                <a:cs typeface="+mn-cs"/>
              </a:rPr>
              <a:t> </a:t>
            </a:r>
            <a:r>
              <a:rPr lang="et-EE" sz="1000" kern="1200" dirty="0" err="1">
                <a:solidFill>
                  <a:schemeClr val="tx1"/>
                </a:solidFill>
                <a:effectLst/>
                <a:latin typeface="+mn-lt"/>
                <a:ea typeface="+mn-ea"/>
                <a:cs typeface="+mn-cs"/>
              </a:rPr>
              <a:t>through</a:t>
            </a:r>
            <a:r>
              <a:rPr lang="et-EE" sz="1000" kern="1200" dirty="0">
                <a:solidFill>
                  <a:schemeClr val="tx1"/>
                </a:solidFill>
                <a:effectLst/>
                <a:latin typeface="+mn-lt"/>
                <a:ea typeface="+mn-ea"/>
                <a:cs typeface="+mn-cs"/>
              </a:rPr>
              <a:t> </a:t>
            </a:r>
            <a:r>
              <a:rPr lang="et-EE" sz="1000" kern="1200" dirty="0" err="1">
                <a:solidFill>
                  <a:schemeClr val="tx1"/>
                </a:solidFill>
                <a:effectLst/>
                <a:latin typeface="+mn-lt"/>
                <a:ea typeface="+mn-ea"/>
                <a:cs typeface="+mn-cs"/>
              </a:rPr>
              <a:t>the</a:t>
            </a:r>
            <a:r>
              <a:rPr lang="et-EE" sz="1000" kern="1200" dirty="0">
                <a:solidFill>
                  <a:schemeClr val="tx1"/>
                </a:solidFill>
                <a:effectLst/>
                <a:latin typeface="+mn-lt"/>
                <a:ea typeface="+mn-ea"/>
                <a:cs typeface="+mn-cs"/>
              </a:rPr>
              <a:t> H2020 programme: </a:t>
            </a:r>
          </a:p>
          <a:p>
            <a:r>
              <a:rPr lang="en-US" sz="1000" kern="1200" dirty="0" err="1">
                <a:solidFill>
                  <a:schemeClr val="tx1"/>
                </a:solidFill>
                <a:effectLst/>
                <a:latin typeface="+mn-lt"/>
                <a:ea typeface="+mn-ea"/>
                <a:cs typeface="+mn-cs"/>
              </a:rPr>
              <a:t>SmartEnCity</a:t>
            </a:r>
            <a:r>
              <a:rPr lang="en-US" sz="1000" kern="1200" dirty="0">
                <a:solidFill>
                  <a:schemeClr val="tx1"/>
                </a:solidFill>
                <a:effectLst/>
                <a:latin typeface="+mn-lt"/>
                <a:ea typeface="+mn-ea"/>
                <a:cs typeface="+mn-cs"/>
              </a:rPr>
              <a:t> – Towards Smart Zero CO2 Cities across Europe, participated by City of Tartu, Estonia. </a:t>
            </a:r>
            <a:endParaRPr lang="et-EE" sz="1000" kern="1200" dirty="0">
              <a:solidFill>
                <a:schemeClr val="tx1"/>
              </a:solidFill>
              <a:effectLst/>
              <a:latin typeface="+mn-lt"/>
              <a:ea typeface="+mn-ea"/>
              <a:cs typeface="+mn-cs"/>
            </a:endParaRPr>
          </a:p>
          <a:p>
            <a:r>
              <a:rPr lang="en-US" sz="1000" kern="1200" dirty="0" err="1">
                <a:solidFill>
                  <a:schemeClr val="tx1"/>
                </a:solidFill>
                <a:effectLst/>
                <a:latin typeface="+mn-lt"/>
                <a:ea typeface="+mn-ea"/>
                <a:cs typeface="+mn-cs"/>
              </a:rPr>
              <a:t>SilentBorder</a:t>
            </a:r>
            <a:r>
              <a:rPr lang="en-US" sz="1000" kern="1200" dirty="0">
                <a:solidFill>
                  <a:schemeClr val="tx1"/>
                </a:solidFill>
                <a:effectLst/>
                <a:latin typeface="+mn-lt"/>
                <a:ea typeface="+mn-ea"/>
                <a:cs typeface="+mn-cs"/>
              </a:rPr>
              <a:t> - aims to </a:t>
            </a:r>
            <a:r>
              <a:rPr lang="en-US" sz="1000" kern="1200" dirty="0" err="1">
                <a:solidFill>
                  <a:schemeClr val="tx1"/>
                </a:solidFill>
                <a:effectLst/>
                <a:latin typeface="+mn-lt"/>
                <a:ea typeface="+mn-ea"/>
                <a:cs typeface="+mn-cs"/>
              </a:rPr>
              <a:t>develope</a:t>
            </a:r>
            <a:r>
              <a:rPr lang="en-US" sz="1000" kern="1200" dirty="0">
                <a:solidFill>
                  <a:schemeClr val="tx1"/>
                </a:solidFill>
                <a:effectLst/>
                <a:latin typeface="+mn-lt"/>
                <a:ea typeface="+mn-ea"/>
                <a:cs typeface="+mn-cs"/>
              </a:rPr>
              <a:t> new muon scanners using natural radiation for border controls, developed by University of Tartu, </a:t>
            </a:r>
            <a:r>
              <a:rPr lang="en-US" sz="1000" kern="1200" dirty="0" err="1">
                <a:solidFill>
                  <a:schemeClr val="tx1"/>
                </a:solidFill>
                <a:effectLst/>
                <a:latin typeface="+mn-lt"/>
                <a:ea typeface="+mn-ea"/>
                <a:cs typeface="+mn-cs"/>
              </a:rPr>
              <a:t>GScan</a:t>
            </a:r>
            <a:endParaRPr lang="et-EE"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The </a:t>
            </a:r>
            <a:r>
              <a:rPr lang="en-US" sz="1000" kern="1200" dirty="0" err="1">
                <a:solidFill>
                  <a:schemeClr val="tx1"/>
                </a:solidFill>
                <a:effectLst/>
                <a:latin typeface="+mn-lt"/>
                <a:ea typeface="+mn-ea"/>
                <a:cs typeface="+mn-cs"/>
              </a:rPr>
              <a:t>GDHRNet</a:t>
            </a:r>
            <a:r>
              <a:rPr lang="en-US" sz="1000" kern="1200" dirty="0">
                <a:solidFill>
                  <a:schemeClr val="tx1"/>
                </a:solidFill>
                <a:effectLst/>
                <a:latin typeface="+mn-lt"/>
                <a:ea typeface="+mn-ea"/>
                <a:cs typeface="+mn-cs"/>
              </a:rPr>
              <a:t> - systematically explores the theoretical and practical challenges posed by the online context to the protection of human rights, coordinated by Tallinn University. </a:t>
            </a:r>
            <a:endParaRPr lang="et-EE" sz="8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24</a:t>
            </a:fld>
            <a:endParaRPr lang="en-US"/>
          </a:p>
        </p:txBody>
      </p:sp>
    </p:spTree>
    <p:extLst>
      <p:ext uri="{BB962C8B-B14F-4D97-AF65-F5344CB8AC3E}">
        <p14:creationId xmlns:p14="http://schemas.microsoft.com/office/powerpoint/2010/main" val="4230178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r>
              <a:rPr lang="et-EE" sz="1000" kern="1200" dirty="0">
                <a:solidFill>
                  <a:schemeClr val="tx1"/>
                </a:solidFill>
                <a:effectLst/>
                <a:latin typeface="+mn-lt"/>
                <a:ea typeface="+mn-ea"/>
                <a:cs typeface="+mn-cs"/>
              </a:rPr>
              <a:t>Project </a:t>
            </a:r>
            <a:r>
              <a:rPr lang="et-EE" sz="1000" kern="1200" dirty="0" err="1">
                <a:solidFill>
                  <a:schemeClr val="tx1"/>
                </a:solidFill>
                <a:effectLst/>
                <a:latin typeface="+mn-lt"/>
                <a:ea typeface="+mn-ea"/>
                <a:cs typeface="+mn-cs"/>
              </a:rPr>
              <a:t>examples</a:t>
            </a:r>
            <a:r>
              <a:rPr lang="et-EE" sz="1000" kern="1200" dirty="0">
                <a:solidFill>
                  <a:schemeClr val="tx1"/>
                </a:solidFill>
                <a:effectLst/>
                <a:latin typeface="+mn-lt"/>
                <a:ea typeface="+mn-ea"/>
                <a:cs typeface="+mn-cs"/>
              </a:rPr>
              <a:t> </a:t>
            </a:r>
            <a:r>
              <a:rPr lang="et-EE" sz="1000" kern="1200" dirty="0" err="1">
                <a:solidFill>
                  <a:schemeClr val="tx1"/>
                </a:solidFill>
                <a:effectLst/>
                <a:latin typeface="+mn-lt"/>
                <a:ea typeface="+mn-ea"/>
                <a:cs typeface="+mn-cs"/>
              </a:rPr>
              <a:t>developed</a:t>
            </a:r>
            <a:r>
              <a:rPr lang="et-EE" sz="1000" kern="1200" dirty="0">
                <a:solidFill>
                  <a:schemeClr val="tx1"/>
                </a:solidFill>
                <a:effectLst/>
                <a:latin typeface="+mn-lt"/>
                <a:ea typeface="+mn-ea"/>
                <a:cs typeface="+mn-cs"/>
              </a:rPr>
              <a:t> </a:t>
            </a:r>
            <a:r>
              <a:rPr lang="et-EE" sz="1000" kern="1200" dirty="0" err="1">
                <a:solidFill>
                  <a:schemeClr val="tx1"/>
                </a:solidFill>
                <a:effectLst/>
                <a:latin typeface="+mn-lt"/>
                <a:ea typeface="+mn-ea"/>
                <a:cs typeface="+mn-cs"/>
              </a:rPr>
              <a:t>through</a:t>
            </a:r>
            <a:r>
              <a:rPr lang="et-EE" sz="1000" kern="1200" dirty="0">
                <a:solidFill>
                  <a:schemeClr val="tx1"/>
                </a:solidFill>
                <a:effectLst/>
                <a:latin typeface="+mn-lt"/>
                <a:ea typeface="+mn-ea"/>
                <a:cs typeface="+mn-cs"/>
              </a:rPr>
              <a:t> </a:t>
            </a:r>
            <a:r>
              <a:rPr lang="et-EE" sz="1000" kern="1200" dirty="0" err="1">
                <a:solidFill>
                  <a:schemeClr val="tx1"/>
                </a:solidFill>
                <a:effectLst/>
                <a:latin typeface="+mn-lt"/>
                <a:ea typeface="+mn-ea"/>
                <a:cs typeface="+mn-cs"/>
              </a:rPr>
              <a:t>the</a:t>
            </a:r>
            <a:r>
              <a:rPr lang="et-EE" sz="1000" kern="1200" dirty="0">
                <a:solidFill>
                  <a:schemeClr val="tx1"/>
                </a:solidFill>
                <a:effectLst/>
                <a:latin typeface="+mn-lt"/>
                <a:ea typeface="+mn-ea"/>
                <a:cs typeface="+mn-cs"/>
              </a:rPr>
              <a:t> Horizon Europe programme: </a:t>
            </a:r>
          </a:p>
          <a:p>
            <a:endParaRPr lang="et-EE"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000" dirty="0">
                <a:solidFill>
                  <a:schemeClr val="bg1"/>
                </a:solidFill>
              </a:rPr>
              <a:t>DigiBio – </a:t>
            </a:r>
            <a:r>
              <a:rPr lang="et-EE" sz="1000" dirty="0" err="1">
                <a:solidFill>
                  <a:schemeClr val="bg1"/>
                </a:solidFill>
              </a:rPr>
              <a:t>focus</a:t>
            </a:r>
            <a:r>
              <a:rPr lang="et-EE" sz="1000" dirty="0">
                <a:solidFill>
                  <a:schemeClr val="bg1"/>
                </a:solidFill>
              </a:rPr>
              <a:t> on </a:t>
            </a:r>
            <a:r>
              <a:rPr lang="et-EE" sz="1000" dirty="0" err="1">
                <a:solidFill>
                  <a:schemeClr val="bg1"/>
                </a:solidFill>
              </a:rPr>
              <a:t>digitalisation</a:t>
            </a:r>
            <a:r>
              <a:rPr lang="et-EE" sz="1000" dirty="0">
                <a:solidFill>
                  <a:schemeClr val="bg1"/>
                </a:solidFill>
              </a:rPr>
              <a:t> of </a:t>
            </a:r>
            <a:r>
              <a:rPr lang="et-EE" sz="1000" dirty="0" err="1">
                <a:solidFill>
                  <a:schemeClr val="bg1"/>
                </a:solidFill>
              </a:rPr>
              <a:t>processes</a:t>
            </a:r>
            <a:r>
              <a:rPr lang="et-EE" sz="1000" dirty="0">
                <a:solidFill>
                  <a:schemeClr val="bg1"/>
                </a:solidFill>
              </a:rPr>
              <a:t> in </a:t>
            </a:r>
            <a:r>
              <a:rPr lang="et-EE" sz="1000" dirty="0" err="1">
                <a:solidFill>
                  <a:schemeClr val="bg1"/>
                </a:solidFill>
              </a:rPr>
              <a:t>industrial</a:t>
            </a:r>
            <a:r>
              <a:rPr lang="et-EE" sz="1000" dirty="0">
                <a:solidFill>
                  <a:schemeClr val="bg1"/>
                </a:solidFill>
              </a:rPr>
              <a:t> </a:t>
            </a:r>
            <a:r>
              <a:rPr lang="et-EE" sz="1000" dirty="0" err="1">
                <a:solidFill>
                  <a:schemeClr val="bg1"/>
                </a:solidFill>
              </a:rPr>
              <a:t>biotechnology</a:t>
            </a:r>
            <a:r>
              <a:rPr lang="et-EE" sz="1000" dirty="0">
                <a:solidFill>
                  <a:schemeClr val="bg1"/>
                </a:solidFill>
              </a:rPr>
              <a:t>, </a:t>
            </a:r>
            <a:r>
              <a:rPr lang="et-EE" sz="1000" dirty="0" err="1">
                <a:solidFill>
                  <a:schemeClr val="bg1"/>
                </a:solidFill>
              </a:rPr>
              <a:t>coordinated</a:t>
            </a:r>
            <a:r>
              <a:rPr lang="et-EE" sz="1000" dirty="0">
                <a:solidFill>
                  <a:schemeClr val="bg1"/>
                </a:solidFill>
              </a:rPr>
              <a:t> by </a:t>
            </a:r>
            <a:r>
              <a:rPr lang="et-EE" sz="1000" dirty="0" err="1">
                <a:solidFill>
                  <a:schemeClr val="bg1"/>
                </a:solidFill>
              </a:rPr>
              <a:t>the</a:t>
            </a:r>
            <a:r>
              <a:rPr lang="et-EE" sz="1000" dirty="0">
                <a:solidFill>
                  <a:schemeClr val="bg1"/>
                </a:solidFill>
              </a:rPr>
              <a:t> University of Tartu and </a:t>
            </a:r>
            <a:r>
              <a:rPr lang="et-EE" sz="1000" dirty="0" err="1">
                <a:solidFill>
                  <a:schemeClr val="bg1"/>
                </a:solidFill>
              </a:rPr>
              <a:t>partnered</a:t>
            </a:r>
            <a:r>
              <a:rPr lang="et-EE" sz="1000" dirty="0">
                <a:solidFill>
                  <a:schemeClr val="bg1"/>
                </a:solidFill>
              </a:rPr>
              <a:t> </a:t>
            </a:r>
            <a:r>
              <a:rPr lang="et-EE" sz="1000" dirty="0" err="1">
                <a:solidFill>
                  <a:schemeClr val="bg1"/>
                </a:solidFill>
              </a:rPr>
              <a:t>with</a:t>
            </a:r>
            <a:r>
              <a:rPr lang="et-EE" sz="1000" dirty="0">
                <a:solidFill>
                  <a:schemeClr val="bg1"/>
                </a:solidFill>
              </a:rPr>
              <a:t> Tallinn University of Technology.</a:t>
            </a:r>
            <a:endParaRPr lang="en-GB" sz="1000" dirty="0">
              <a:solidFill>
                <a:schemeClr val="bg1"/>
              </a:solidFill>
            </a:endParaRPr>
          </a:p>
          <a:p>
            <a:endParaRPr lang="et-EE"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000" dirty="0" err="1">
                <a:solidFill>
                  <a:schemeClr val="bg1"/>
                </a:solidFill>
              </a:rPr>
              <a:t>TeamPerMed</a:t>
            </a:r>
            <a:r>
              <a:rPr lang="et-EE" sz="1000" dirty="0">
                <a:solidFill>
                  <a:schemeClr val="bg1"/>
                </a:solidFill>
              </a:rPr>
              <a:t> – </a:t>
            </a:r>
            <a:r>
              <a:rPr lang="et-EE" sz="1000" dirty="0" err="1">
                <a:solidFill>
                  <a:schemeClr val="bg1"/>
                </a:solidFill>
              </a:rPr>
              <a:t>to</a:t>
            </a:r>
            <a:r>
              <a:rPr lang="et-EE" sz="1000" dirty="0">
                <a:solidFill>
                  <a:schemeClr val="bg1"/>
                </a:solidFill>
              </a:rPr>
              <a:t> </a:t>
            </a:r>
            <a:r>
              <a:rPr lang="et-EE" sz="1000" dirty="0" err="1">
                <a:solidFill>
                  <a:schemeClr val="bg1"/>
                </a:solidFill>
              </a:rPr>
              <a:t>create</a:t>
            </a:r>
            <a:r>
              <a:rPr lang="et-EE" sz="1000" dirty="0">
                <a:solidFill>
                  <a:schemeClr val="bg1"/>
                </a:solidFill>
              </a:rPr>
              <a:t> a </a:t>
            </a:r>
            <a:r>
              <a:rPr lang="et-EE" sz="1000" dirty="0" err="1">
                <a:solidFill>
                  <a:schemeClr val="bg1"/>
                </a:solidFill>
              </a:rPr>
              <a:t>personalised</a:t>
            </a:r>
            <a:r>
              <a:rPr lang="et-EE" sz="1000" dirty="0">
                <a:solidFill>
                  <a:schemeClr val="bg1"/>
                </a:solidFill>
              </a:rPr>
              <a:t> </a:t>
            </a:r>
            <a:r>
              <a:rPr lang="et-EE" sz="1000" dirty="0" err="1">
                <a:solidFill>
                  <a:schemeClr val="bg1"/>
                </a:solidFill>
              </a:rPr>
              <a:t>medicine</a:t>
            </a:r>
            <a:r>
              <a:rPr lang="et-EE" sz="1000" dirty="0">
                <a:solidFill>
                  <a:schemeClr val="bg1"/>
                </a:solidFill>
              </a:rPr>
              <a:t> Research and </a:t>
            </a:r>
            <a:r>
              <a:rPr lang="et-EE" sz="1000" dirty="0" err="1">
                <a:solidFill>
                  <a:schemeClr val="bg1"/>
                </a:solidFill>
              </a:rPr>
              <a:t>development</a:t>
            </a:r>
            <a:r>
              <a:rPr lang="et-EE" sz="1000" dirty="0">
                <a:solidFill>
                  <a:schemeClr val="bg1"/>
                </a:solidFill>
              </a:rPr>
              <a:t> </a:t>
            </a:r>
            <a:r>
              <a:rPr lang="et-EE" sz="1000" dirty="0" err="1">
                <a:solidFill>
                  <a:schemeClr val="bg1"/>
                </a:solidFill>
              </a:rPr>
              <a:t>centre</a:t>
            </a:r>
            <a:r>
              <a:rPr lang="et-EE" sz="1000" dirty="0">
                <a:solidFill>
                  <a:schemeClr val="bg1"/>
                </a:solidFill>
              </a:rPr>
              <a:t> of </a:t>
            </a:r>
            <a:r>
              <a:rPr lang="et-EE" sz="1000" dirty="0" err="1">
                <a:solidFill>
                  <a:schemeClr val="bg1"/>
                </a:solidFill>
              </a:rPr>
              <a:t>excellence</a:t>
            </a:r>
            <a:r>
              <a:rPr lang="et-EE" sz="1000" dirty="0">
                <a:solidFill>
                  <a:schemeClr val="bg1"/>
                </a:solidFill>
              </a:rPr>
              <a:t>, </a:t>
            </a:r>
            <a:r>
              <a:rPr lang="et-EE" sz="1000" dirty="0" err="1">
                <a:solidFill>
                  <a:schemeClr val="bg1"/>
                </a:solidFill>
              </a:rPr>
              <a:t>coordinated</a:t>
            </a:r>
            <a:r>
              <a:rPr lang="et-EE" sz="1000" dirty="0">
                <a:solidFill>
                  <a:schemeClr val="bg1"/>
                </a:solidFill>
              </a:rPr>
              <a:t> by </a:t>
            </a:r>
            <a:r>
              <a:rPr lang="et-EE" sz="1000" dirty="0" err="1">
                <a:solidFill>
                  <a:schemeClr val="bg1"/>
                </a:solidFill>
              </a:rPr>
              <a:t>the</a:t>
            </a:r>
            <a:r>
              <a:rPr lang="et-EE" sz="1000" dirty="0">
                <a:solidFill>
                  <a:schemeClr val="bg1"/>
                </a:solidFill>
              </a:rPr>
              <a:t> University of Tartu, </a:t>
            </a:r>
            <a:r>
              <a:rPr lang="et-EE" sz="1000" dirty="0" err="1">
                <a:solidFill>
                  <a:schemeClr val="bg1"/>
                </a:solidFill>
              </a:rPr>
              <a:t>partnered</a:t>
            </a:r>
            <a:r>
              <a:rPr lang="et-EE" sz="1000" dirty="0">
                <a:solidFill>
                  <a:schemeClr val="bg1"/>
                </a:solidFill>
              </a:rPr>
              <a:t> </a:t>
            </a:r>
            <a:r>
              <a:rPr lang="et-EE" sz="1000" dirty="0" err="1">
                <a:solidFill>
                  <a:schemeClr val="bg1"/>
                </a:solidFill>
              </a:rPr>
              <a:t>with</a:t>
            </a:r>
            <a:r>
              <a:rPr lang="et-EE" sz="1000" dirty="0">
                <a:solidFill>
                  <a:schemeClr val="bg1"/>
                </a:solidFill>
              </a:rPr>
              <a:t> Tartu University </a:t>
            </a:r>
            <a:r>
              <a:rPr lang="et-EE" sz="1000" dirty="0" err="1">
                <a:solidFill>
                  <a:schemeClr val="bg1"/>
                </a:solidFill>
              </a:rPr>
              <a:t>Hospital</a:t>
            </a:r>
            <a:r>
              <a:rPr lang="et-EE" sz="1000" dirty="0">
                <a:solidFill>
                  <a:schemeClr val="bg1"/>
                </a:solidFill>
              </a:rPr>
              <a:t> and </a:t>
            </a:r>
            <a:r>
              <a:rPr lang="et-EE" sz="1000" dirty="0" err="1">
                <a:solidFill>
                  <a:schemeClr val="bg1"/>
                </a:solidFill>
              </a:rPr>
              <a:t>supported</a:t>
            </a:r>
            <a:r>
              <a:rPr lang="et-EE" sz="1000" dirty="0">
                <a:solidFill>
                  <a:schemeClr val="bg1"/>
                </a:solidFill>
              </a:rPr>
              <a:t> by </a:t>
            </a:r>
            <a:r>
              <a:rPr lang="et-EE" sz="1000" dirty="0" err="1">
                <a:solidFill>
                  <a:schemeClr val="bg1"/>
                </a:solidFill>
              </a:rPr>
              <a:t>several</a:t>
            </a:r>
            <a:r>
              <a:rPr lang="et-EE" sz="1000" dirty="0">
                <a:solidFill>
                  <a:schemeClr val="bg1"/>
                </a:solidFill>
              </a:rPr>
              <a:t> </a:t>
            </a:r>
            <a:r>
              <a:rPr lang="et-EE" sz="1000" dirty="0" err="1">
                <a:solidFill>
                  <a:schemeClr val="bg1"/>
                </a:solidFill>
              </a:rPr>
              <a:t>public</a:t>
            </a:r>
            <a:r>
              <a:rPr lang="et-EE" sz="1000" dirty="0">
                <a:solidFill>
                  <a:schemeClr val="bg1"/>
                </a:solidFill>
              </a:rPr>
              <a:t> </a:t>
            </a:r>
            <a:r>
              <a:rPr lang="et-EE" sz="1000" dirty="0" err="1">
                <a:solidFill>
                  <a:schemeClr val="bg1"/>
                </a:solidFill>
              </a:rPr>
              <a:t>sector</a:t>
            </a:r>
            <a:r>
              <a:rPr lang="et-EE" sz="1000" dirty="0">
                <a:solidFill>
                  <a:schemeClr val="bg1"/>
                </a:solidFill>
              </a:rPr>
              <a:t> </a:t>
            </a:r>
            <a:r>
              <a:rPr lang="et-EE" sz="1000" dirty="0" err="1">
                <a:solidFill>
                  <a:schemeClr val="bg1"/>
                </a:solidFill>
              </a:rPr>
              <a:t>organisations</a:t>
            </a:r>
            <a:r>
              <a:rPr lang="et-EE" sz="100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000" dirty="0">
                <a:solidFill>
                  <a:schemeClr val="bg1"/>
                </a:solidFill>
              </a:rPr>
              <a:t>HERC </a:t>
            </a:r>
            <a:r>
              <a:rPr lang="et-EE" sz="1000" dirty="0" err="1">
                <a:solidFill>
                  <a:schemeClr val="bg1"/>
                </a:solidFill>
              </a:rPr>
              <a:t>accelerating</a:t>
            </a:r>
            <a:r>
              <a:rPr lang="et-EE" sz="1000" dirty="0">
                <a:solidFill>
                  <a:schemeClr val="bg1"/>
                </a:solidFill>
              </a:rPr>
              <a:t> </a:t>
            </a:r>
            <a:r>
              <a:rPr lang="et-EE" sz="1000" dirty="0" err="1">
                <a:solidFill>
                  <a:schemeClr val="bg1"/>
                </a:solidFill>
              </a:rPr>
              <a:t>industrial</a:t>
            </a:r>
            <a:r>
              <a:rPr lang="et-EE" sz="1000" dirty="0">
                <a:solidFill>
                  <a:schemeClr val="bg1"/>
                </a:solidFill>
              </a:rPr>
              <a:t> CO2 </a:t>
            </a:r>
            <a:r>
              <a:rPr lang="et-EE" sz="1000" dirty="0" err="1">
                <a:solidFill>
                  <a:schemeClr val="bg1"/>
                </a:solidFill>
              </a:rPr>
              <a:t>neutrality</a:t>
            </a:r>
            <a:r>
              <a:rPr lang="et-EE" sz="1000" dirty="0">
                <a:solidFill>
                  <a:schemeClr val="bg1"/>
                </a:solidFill>
              </a:rPr>
              <a:t> – </a:t>
            </a:r>
            <a:r>
              <a:rPr lang="et-EE" sz="1000" dirty="0" err="1">
                <a:solidFill>
                  <a:schemeClr val="bg1"/>
                </a:solidFill>
              </a:rPr>
              <a:t>reducing</a:t>
            </a:r>
            <a:r>
              <a:rPr lang="et-EE" sz="1000" dirty="0">
                <a:solidFill>
                  <a:schemeClr val="bg1"/>
                </a:solidFill>
              </a:rPr>
              <a:t> </a:t>
            </a:r>
            <a:r>
              <a:rPr lang="et-EE" sz="1000" dirty="0" err="1">
                <a:solidFill>
                  <a:schemeClr val="bg1"/>
                </a:solidFill>
              </a:rPr>
              <a:t>natural</a:t>
            </a:r>
            <a:r>
              <a:rPr lang="et-EE" sz="1000" dirty="0">
                <a:solidFill>
                  <a:schemeClr val="bg1"/>
                </a:solidFill>
              </a:rPr>
              <a:t> </a:t>
            </a:r>
            <a:r>
              <a:rPr lang="et-EE" sz="1000" dirty="0" err="1">
                <a:solidFill>
                  <a:schemeClr val="bg1"/>
                </a:solidFill>
              </a:rPr>
              <a:t>gas</a:t>
            </a:r>
            <a:r>
              <a:rPr lang="et-EE" sz="1000" dirty="0">
                <a:solidFill>
                  <a:schemeClr val="bg1"/>
                </a:solidFill>
              </a:rPr>
              <a:t> </a:t>
            </a:r>
            <a:r>
              <a:rPr lang="et-EE" sz="1000" dirty="0" err="1">
                <a:solidFill>
                  <a:schemeClr val="bg1"/>
                </a:solidFill>
              </a:rPr>
              <a:t>needs</a:t>
            </a:r>
            <a:r>
              <a:rPr lang="et-EE" sz="1000" dirty="0">
                <a:solidFill>
                  <a:schemeClr val="bg1"/>
                </a:solidFill>
              </a:rPr>
              <a:t> and </a:t>
            </a:r>
            <a:r>
              <a:rPr lang="et-EE" sz="1000" dirty="0" err="1">
                <a:solidFill>
                  <a:schemeClr val="bg1"/>
                </a:solidFill>
              </a:rPr>
              <a:t>carbon</a:t>
            </a:r>
            <a:r>
              <a:rPr lang="et-EE" sz="1000" dirty="0">
                <a:solidFill>
                  <a:schemeClr val="bg1"/>
                </a:solidFill>
              </a:rPr>
              <a:t> </a:t>
            </a:r>
            <a:r>
              <a:rPr lang="et-EE" sz="1000" dirty="0" err="1">
                <a:solidFill>
                  <a:schemeClr val="bg1"/>
                </a:solidFill>
              </a:rPr>
              <a:t>emissions</a:t>
            </a:r>
            <a:r>
              <a:rPr lang="et-EE" sz="1000" dirty="0">
                <a:solidFill>
                  <a:schemeClr val="bg1"/>
                </a:solidFill>
              </a:rPr>
              <a:t> in </a:t>
            </a:r>
            <a:r>
              <a:rPr lang="et-EE" sz="1000" dirty="0" err="1">
                <a:solidFill>
                  <a:schemeClr val="bg1"/>
                </a:solidFill>
              </a:rPr>
              <a:t>industrial</a:t>
            </a:r>
            <a:r>
              <a:rPr lang="et-EE" sz="1000" dirty="0">
                <a:solidFill>
                  <a:schemeClr val="bg1"/>
                </a:solidFill>
              </a:rPr>
              <a:t> </a:t>
            </a:r>
            <a:r>
              <a:rPr lang="et-EE" sz="1000" dirty="0" err="1">
                <a:solidFill>
                  <a:schemeClr val="bg1"/>
                </a:solidFill>
              </a:rPr>
              <a:t>usage</a:t>
            </a:r>
            <a:r>
              <a:rPr lang="et-EE" sz="1000" dirty="0">
                <a:solidFill>
                  <a:schemeClr val="bg1"/>
                </a:solidFill>
              </a:rPr>
              <a:t> and </a:t>
            </a:r>
            <a:r>
              <a:rPr lang="et-EE" sz="1000" dirty="0" err="1">
                <a:solidFill>
                  <a:schemeClr val="bg1"/>
                </a:solidFill>
              </a:rPr>
              <a:t>transforming</a:t>
            </a:r>
            <a:r>
              <a:rPr lang="et-EE" sz="1000" dirty="0">
                <a:solidFill>
                  <a:schemeClr val="bg1"/>
                </a:solidFill>
              </a:rPr>
              <a:t> </a:t>
            </a:r>
            <a:r>
              <a:rPr lang="et-EE" sz="1000" dirty="0" err="1">
                <a:solidFill>
                  <a:schemeClr val="bg1"/>
                </a:solidFill>
              </a:rPr>
              <a:t>the</a:t>
            </a:r>
            <a:r>
              <a:rPr lang="et-EE" sz="1000" dirty="0">
                <a:solidFill>
                  <a:schemeClr val="bg1"/>
                </a:solidFill>
              </a:rPr>
              <a:t> Industry </a:t>
            </a:r>
            <a:r>
              <a:rPr lang="et-EE" sz="1000" dirty="0" err="1">
                <a:solidFill>
                  <a:schemeClr val="bg1"/>
                </a:solidFill>
              </a:rPr>
              <a:t>towards</a:t>
            </a:r>
            <a:r>
              <a:rPr lang="et-EE" sz="1000" dirty="0">
                <a:solidFill>
                  <a:schemeClr val="bg1"/>
                </a:solidFill>
              </a:rPr>
              <a:t> </a:t>
            </a:r>
            <a:r>
              <a:rPr lang="et-EE" sz="1000" dirty="0" err="1">
                <a:solidFill>
                  <a:schemeClr val="bg1"/>
                </a:solidFill>
              </a:rPr>
              <a:t>hydrogen</a:t>
            </a:r>
            <a:r>
              <a:rPr lang="et-EE" sz="1000" dirty="0">
                <a:solidFill>
                  <a:schemeClr val="bg1"/>
                </a:solidFill>
              </a:rPr>
              <a:t> </a:t>
            </a:r>
            <a:r>
              <a:rPr lang="et-EE" sz="1000" dirty="0" err="1">
                <a:solidFill>
                  <a:schemeClr val="bg1"/>
                </a:solidFill>
              </a:rPr>
              <a:t>with</a:t>
            </a:r>
            <a:r>
              <a:rPr lang="et-EE" sz="1000" dirty="0">
                <a:solidFill>
                  <a:schemeClr val="bg1"/>
                </a:solidFill>
              </a:rPr>
              <a:t> HERC, a </a:t>
            </a:r>
            <a:r>
              <a:rPr lang="et-EE" sz="1000" dirty="0" err="1">
                <a:solidFill>
                  <a:schemeClr val="bg1"/>
                </a:solidFill>
              </a:rPr>
              <a:t>novel</a:t>
            </a:r>
            <a:r>
              <a:rPr lang="et-EE" sz="1000" dirty="0">
                <a:solidFill>
                  <a:schemeClr val="bg1"/>
                </a:solidFill>
              </a:rPr>
              <a:t> plasma-assisted </a:t>
            </a:r>
            <a:r>
              <a:rPr lang="et-EE" sz="1000" dirty="0" err="1">
                <a:solidFill>
                  <a:schemeClr val="bg1"/>
                </a:solidFill>
              </a:rPr>
              <a:t>combustion</a:t>
            </a:r>
            <a:r>
              <a:rPr lang="et-EE" sz="1000" dirty="0">
                <a:solidFill>
                  <a:schemeClr val="bg1"/>
                </a:solidFill>
              </a:rPr>
              <a:t> (PAC) </a:t>
            </a:r>
            <a:r>
              <a:rPr lang="et-EE" sz="1000" dirty="0" err="1">
                <a:solidFill>
                  <a:schemeClr val="bg1"/>
                </a:solidFill>
              </a:rPr>
              <a:t>technology</a:t>
            </a:r>
            <a:r>
              <a:rPr lang="et-EE" sz="1000" dirty="0">
                <a:solidFill>
                  <a:schemeClr val="bg1"/>
                </a:solidFill>
              </a:rPr>
              <a:t>, </a:t>
            </a:r>
            <a:r>
              <a:rPr lang="et-EE" sz="1000" dirty="0" err="1">
                <a:solidFill>
                  <a:schemeClr val="bg1"/>
                </a:solidFill>
              </a:rPr>
              <a:t>coordinated</a:t>
            </a:r>
            <a:r>
              <a:rPr lang="et-EE" sz="1000" dirty="0">
                <a:solidFill>
                  <a:schemeClr val="bg1"/>
                </a:solidFill>
              </a:rPr>
              <a:t> by </a:t>
            </a:r>
            <a:r>
              <a:rPr lang="et-EE" sz="1000" dirty="0" err="1">
                <a:solidFill>
                  <a:schemeClr val="bg1"/>
                </a:solidFill>
              </a:rPr>
              <a:t>Efenco</a:t>
            </a:r>
            <a:r>
              <a:rPr lang="et-EE" sz="1000" dirty="0">
                <a:solidFill>
                  <a:schemeClr val="bg1"/>
                </a:solidFill>
              </a:rPr>
              <a:t>, </a:t>
            </a:r>
            <a:r>
              <a:rPr lang="et-EE" sz="1000" dirty="0" err="1">
                <a:solidFill>
                  <a:schemeClr val="bg1"/>
                </a:solidFill>
              </a:rPr>
              <a:t>an</a:t>
            </a:r>
            <a:r>
              <a:rPr lang="et-EE" sz="1000" dirty="0">
                <a:solidFill>
                  <a:schemeClr val="bg1"/>
                </a:solidFill>
              </a:rPr>
              <a:t> Estonian </a:t>
            </a:r>
            <a:r>
              <a:rPr lang="et-EE" sz="1000" dirty="0" err="1">
                <a:solidFill>
                  <a:schemeClr val="bg1"/>
                </a:solidFill>
              </a:rPr>
              <a:t>technology</a:t>
            </a:r>
            <a:r>
              <a:rPr lang="et-EE" sz="1000" dirty="0">
                <a:solidFill>
                  <a:schemeClr val="bg1"/>
                </a:solidFill>
              </a:rPr>
              <a:t> </a:t>
            </a:r>
            <a:r>
              <a:rPr lang="et-EE" sz="1000" dirty="0" err="1">
                <a:solidFill>
                  <a:schemeClr val="bg1"/>
                </a:solidFill>
              </a:rPr>
              <a:t>company</a:t>
            </a:r>
            <a:r>
              <a:rPr lang="et-EE" sz="100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solidFill>
                <a:schemeClr val="bg1"/>
              </a:solidFill>
            </a:endParaRPr>
          </a:p>
          <a:p>
            <a:endParaRPr lang="et-EE"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25</a:t>
            </a:fld>
            <a:endParaRPr lang="en-US"/>
          </a:p>
        </p:txBody>
      </p:sp>
    </p:spTree>
    <p:extLst>
      <p:ext uri="{BB962C8B-B14F-4D97-AF65-F5344CB8AC3E}">
        <p14:creationId xmlns:p14="http://schemas.microsoft.com/office/powerpoint/2010/main" val="450792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ino" panose="02000603040504020204" pitchFamily="50" charset="0"/>
              </a:rPr>
              <a:t>Estonia is holding a very good position within the EU in view of its successful participation in </a:t>
            </a:r>
            <a:r>
              <a:rPr lang="et-EE" sz="1000" dirty="0" err="1">
                <a:latin typeface="Aino" panose="02000603040504020204" pitchFamily="50" charset="0"/>
              </a:rPr>
              <a:t>European</a:t>
            </a:r>
            <a:r>
              <a:rPr lang="et-EE" sz="1000" dirty="0">
                <a:latin typeface="Aino" panose="02000603040504020204" pitchFamily="50" charset="0"/>
              </a:rPr>
              <a:t> programmes</a:t>
            </a:r>
            <a:r>
              <a:rPr lang="en-GB" sz="1000" dirty="0">
                <a:latin typeface="Aino" panose="02000603040504020204" pitchFamily="50" charset="0"/>
              </a:rPr>
              <a:t>. If we compare the proportion of the awarded funds to a country’s GDP, Estonia exceeds the European average 2</a:t>
            </a:r>
            <a:r>
              <a:rPr lang="et-EE" sz="1000" dirty="0">
                <a:latin typeface="Aino" panose="02000603040504020204" pitchFamily="50" charset="0"/>
              </a:rPr>
              <a:t>.7</a:t>
            </a:r>
            <a:r>
              <a:rPr lang="en-GB" sz="1000" dirty="0">
                <a:latin typeface="Aino" panose="02000603040504020204" pitchFamily="50" charset="0"/>
              </a:rPr>
              <a:t> times. Such success is evidence of the high level and competitiveness of Estonian researchers and entrepreneurs in the European research and innovation market. Since participation in the EU Framework Programme generally requires co-operation, success also indicates that our researchers and entrepreneurs are valued partners.</a:t>
            </a:r>
            <a:endParaRPr lang="et-EE" sz="1000" dirty="0">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26</a:t>
            </a:fld>
            <a:endParaRPr lang="en-US"/>
          </a:p>
        </p:txBody>
      </p:sp>
    </p:spTree>
    <p:extLst>
      <p:ext uri="{BB962C8B-B14F-4D97-AF65-F5344CB8AC3E}">
        <p14:creationId xmlns:p14="http://schemas.microsoft.com/office/powerpoint/2010/main" val="2330447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27</a:t>
            </a:fld>
            <a:endParaRPr lang="en-US"/>
          </a:p>
        </p:txBody>
      </p:sp>
    </p:spTree>
    <p:extLst>
      <p:ext uri="{BB962C8B-B14F-4D97-AF65-F5344CB8AC3E}">
        <p14:creationId xmlns:p14="http://schemas.microsoft.com/office/powerpoint/2010/main" val="2571939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noProof="0" dirty="0">
                <a:solidFill>
                  <a:schemeClr val="tx1"/>
                </a:solidFill>
                <a:effectLst/>
                <a:latin typeface="Aino" panose="02000603040504020204" pitchFamily="50" charset="0"/>
              </a:rPr>
              <a:t>Research in Estonia is primarily financed on the basis of quality competition. Financing comes mainly from the state budget; but also form companies, foreign funds, and other EU initiatives. </a:t>
            </a:r>
            <a:r>
              <a:rPr lang="en-GB" sz="1000" b="1" kern="1200" noProof="0" dirty="0">
                <a:solidFill>
                  <a:schemeClr val="tx1"/>
                </a:solidFill>
                <a:effectLst/>
                <a:latin typeface="Aino" panose="02000603040504020204" pitchFamily="50" charset="0"/>
              </a:rPr>
              <a:t>Estonian Research Council</a:t>
            </a:r>
            <a:r>
              <a:rPr lang="en-GB" sz="1000" kern="1200" noProof="0" dirty="0">
                <a:solidFill>
                  <a:schemeClr val="tx1"/>
                </a:solidFill>
                <a:effectLst/>
                <a:latin typeface="Aino" panose="02000603040504020204" pitchFamily="50" charset="0"/>
              </a:rPr>
              <a:t> (ETA</a:t>
            </a:r>
            <a:r>
              <a:rPr lang="et-EE" sz="1000" kern="1200" noProof="0" dirty="0">
                <a:solidFill>
                  <a:schemeClr val="tx1"/>
                </a:solidFill>
                <a:effectLst/>
                <a:latin typeface="Aino" panose="02000603040504020204" pitchFamily="50" charset="0"/>
              </a:rPr>
              <a:t>G</a:t>
            </a:r>
            <a:r>
              <a:rPr lang="en-GB" sz="1000" kern="1200" noProof="0" dirty="0">
                <a:solidFill>
                  <a:schemeClr val="tx1"/>
                </a:solidFill>
                <a:effectLst/>
                <a:latin typeface="Aino" panose="02000603040504020204" pitchFamily="50" charset="0"/>
              </a:rPr>
              <a:t>) is the main body responsible for the funding of R&amp;D, supports researchers’ mobility and external cooperation offering various segment of grants.</a:t>
            </a:r>
            <a:endParaRPr lang="en-GB" sz="1000" noProof="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28</a:t>
            </a:fld>
            <a:endParaRPr lang="en-US"/>
          </a:p>
        </p:txBody>
      </p:sp>
    </p:spTree>
    <p:extLst>
      <p:ext uri="{BB962C8B-B14F-4D97-AF65-F5344CB8AC3E}">
        <p14:creationId xmlns:p14="http://schemas.microsoft.com/office/powerpoint/2010/main" val="1215641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29</a:t>
            </a:fld>
            <a:endParaRPr lang="en-US" dirty="0"/>
          </a:p>
        </p:txBody>
      </p:sp>
    </p:spTree>
    <p:extLst>
      <p:ext uri="{BB962C8B-B14F-4D97-AF65-F5344CB8AC3E}">
        <p14:creationId xmlns:p14="http://schemas.microsoft.com/office/powerpoint/2010/main" val="2738111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504474" rtl="0" eaLnBrk="1" fontAlgn="auto" latinLnBrk="0" hangingPunct="1">
              <a:lnSpc>
                <a:spcPct val="100000"/>
              </a:lnSpc>
              <a:spcBef>
                <a:spcPts val="0"/>
              </a:spcBef>
              <a:spcAft>
                <a:spcPts val="0"/>
              </a:spcAft>
              <a:buClrTx/>
              <a:buSzTx/>
              <a:buFontTx/>
              <a:buNone/>
              <a:tabLst/>
              <a:defRPr/>
            </a:pPr>
            <a:r>
              <a:rPr lang="en-GB" sz="1000" noProof="0" dirty="0">
                <a:latin typeface="Aino" panose="02000603040504020204" pitchFamily="50" charset="0"/>
              </a:rPr>
              <a:t>Estonia is the world’s first country to also function as a </a:t>
            </a:r>
            <a:r>
              <a:rPr lang="en-GB" sz="1000" b="1" noProof="0" dirty="0">
                <a:latin typeface="Aino" panose="02000603040504020204" pitchFamily="50" charset="0"/>
              </a:rPr>
              <a:t>digital service</a:t>
            </a:r>
            <a:r>
              <a:rPr lang="en-GB" sz="1000" noProof="0" dirty="0">
                <a:latin typeface="Aino" panose="02000603040504020204" pitchFamily="50" charset="0"/>
              </a:rPr>
              <a:t>. Our unique approach is to offer a variety of state services to people outside of Estonia. Register a company online, digitally sign and exchange encrypted documents, conduct secure online bank transfers, and make tax declarations electronically. In 2005, Estonia became the first nation in history to offer internet voting in a nationwide election. </a:t>
            </a:r>
            <a:endParaRPr lang="et-EE" sz="1000" noProof="0" dirty="0">
              <a:latin typeface="Aino" panose="02000603040504020204" pitchFamily="50" charset="0"/>
            </a:endParaRPr>
          </a:p>
          <a:p>
            <a:pPr marL="0" marR="0" lvl="0" indent="0" algn="l" defTabSz="504474" rtl="0" eaLnBrk="1" fontAlgn="auto" latinLnBrk="0" hangingPunct="1">
              <a:lnSpc>
                <a:spcPct val="100000"/>
              </a:lnSpc>
              <a:spcBef>
                <a:spcPts val="0"/>
              </a:spcBef>
              <a:spcAft>
                <a:spcPts val="0"/>
              </a:spcAft>
              <a:buClrTx/>
              <a:buSzTx/>
              <a:buFontTx/>
              <a:buNone/>
              <a:tabLst/>
              <a:defRPr/>
            </a:pPr>
            <a:endParaRPr lang="et-EE" sz="1000" noProof="0" dirty="0">
              <a:latin typeface="Aino" panose="02000603040504020204" pitchFamily="50" charset="0"/>
            </a:endParaRPr>
          </a:p>
          <a:p>
            <a:pPr marL="0" marR="0" lvl="0" indent="0" algn="l" defTabSz="504474" rtl="0" eaLnBrk="1" fontAlgn="auto" latinLnBrk="0" hangingPunct="1">
              <a:lnSpc>
                <a:spcPct val="100000"/>
              </a:lnSpc>
              <a:spcBef>
                <a:spcPts val="0"/>
              </a:spcBef>
              <a:spcAft>
                <a:spcPts val="0"/>
              </a:spcAft>
              <a:buClrTx/>
              <a:buSzTx/>
              <a:buFontTx/>
              <a:buNone/>
              <a:tabLst/>
              <a:defRPr/>
            </a:pPr>
            <a:r>
              <a:rPr lang="en-US" sz="1000" noProof="0" dirty="0">
                <a:latin typeface="Aino" panose="02000603040504020204" pitchFamily="50" charset="0"/>
              </a:rPr>
              <a:t>In Estonia, the term “</a:t>
            </a:r>
            <a:r>
              <a:rPr lang="en-US" sz="1000" b="1" noProof="0" dirty="0">
                <a:latin typeface="Aino" panose="02000603040504020204" pitchFamily="50" charset="0"/>
              </a:rPr>
              <a:t>digital signature</a:t>
            </a:r>
            <a:r>
              <a:rPr lang="en-US" sz="1000" noProof="0" dirty="0">
                <a:latin typeface="Aino" panose="02000603040504020204" pitchFamily="50" charset="0"/>
              </a:rPr>
              <a:t>” (i.e. </a:t>
            </a:r>
            <a:r>
              <a:rPr lang="en-US" sz="1000" noProof="0" dirty="0" err="1">
                <a:latin typeface="Aino" panose="02000603040504020204" pitchFamily="50" charset="0"/>
              </a:rPr>
              <a:t>digi</a:t>
            </a:r>
            <a:r>
              <a:rPr lang="en-US" sz="1000" noProof="0" dirty="0">
                <a:latin typeface="Aino" panose="02000603040504020204" pitchFamily="50" charset="0"/>
              </a:rPr>
              <a:t>-signature, digital signing, etc.) refers only to a signature that is legally valid and legally equivalent to a handwritten signature. This means that the identity of the user and the background of the issuer of the certificate have been verified and that the time of issue of the signature is precisely fixed. To put it plainly, it has been identified who signed it and it is ensured that no third party has changed the document to be signed since it was signed</a:t>
            </a:r>
            <a:r>
              <a:rPr lang="et-EE" sz="1000" noProof="0" dirty="0">
                <a:latin typeface="Aino" panose="02000603040504020204" pitchFamily="50" charset="0"/>
              </a:rPr>
              <a:t> (id.ee)</a:t>
            </a:r>
            <a:r>
              <a:rPr lang="en-US" sz="1000" noProof="0" dirty="0">
                <a:latin typeface="Aino" panose="02000603040504020204" pitchFamily="50" charset="0"/>
              </a:rPr>
              <a:t>.</a:t>
            </a:r>
            <a:endParaRPr lang="en-GB" sz="1000" noProof="0" dirty="0">
              <a:latin typeface="Aino" panose="02000603040504020204" pitchFamily="50" charset="0"/>
            </a:endParaRPr>
          </a:p>
          <a:p>
            <a:pPr marL="0" marR="0" lvl="0" indent="0" algn="l" defTabSz="504474" rtl="0" eaLnBrk="1" fontAlgn="auto" latinLnBrk="0" hangingPunct="1">
              <a:lnSpc>
                <a:spcPct val="100000"/>
              </a:lnSpc>
              <a:spcBef>
                <a:spcPts val="0"/>
              </a:spcBef>
              <a:spcAft>
                <a:spcPts val="0"/>
              </a:spcAft>
              <a:buClrTx/>
              <a:buSzTx/>
              <a:buFontTx/>
              <a:buNone/>
              <a:tabLst/>
              <a:defRPr/>
            </a:pPr>
            <a:endParaRPr lang="en-GB" sz="1000" noProof="0" dirty="0">
              <a:latin typeface="Aino" panose="02000603040504020204" pitchFamily="50" charset="0"/>
            </a:endParaRPr>
          </a:p>
          <a:p>
            <a:pPr marL="0" marR="0" lvl="0" indent="0" algn="l" defTabSz="504474"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Aino" panose="02000603040504020204" pitchFamily="50" charset="0"/>
              </a:rPr>
              <a:t>Estonia is the first country to offer </a:t>
            </a:r>
            <a:r>
              <a:rPr lang="en-GB" sz="1000" b="1" i="0" kern="1200" noProof="0" dirty="0">
                <a:solidFill>
                  <a:schemeClr val="tx1"/>
                </a:solidFill>
                <a:effectLst/>
                <a:latin typeface="Aino" panose="02000603040504020204" pitchFamily="50" charset="0"/>
              </a:rPr>
              <a:t>e-Residency</a:t>
            </a:r>
            <a:r>
              <a:rPr lang="en-GB" sz="1000" b="0" i="0" kern="1200" noProof="0" dirty="0">
                <a:solidFill>
                  <a:schemeClr val="tx1"/>
                </a:solidFill>
                <a:effectLst/>
                <a:latin typeface="Aino" panose="02000603040504020204" pitchFamily="50" charset="0"/>
              </a:rPr>
              <a:t>, a government-issued digital ID available to anyone in the world</a:t>
            </a:r>
            <a:r>
              <a:rPr lang="en-GB" sz="1000" noProof="0" dirty="0">
                <a:latin typeface="Aino" panose="02000603040504020204" pitchFamily="50" charset="0"/>
              </a:rPr>
              <a:t>. </a:t>
            </a:r>
            <a:r>
              <a:rPr lang="en-GB" sz="1000" b="0" i="0" kern="1200" noProof="0" dirty="0">
                <a:solidFill>
                  <a:schemeClr val="tx1"/>
                </a:solidFill>
                <a:effectLst/>
                <a:latin typeface="Aino" panose="02000603040504020204" pitchFamily="50" charset="0"/>
              </a:rPr>
              <a:t>E-Residency offers the freedom to easily start and run a global business in a trusted EU environment.</a:t>
            </a:r>
            <a:r>
              <a:rPr lang="en-GB" sz="1000" b="0" i="0" kern="1200" baseline="0" noProof="0" dirty="0">
                <a:solidFill>
                  <a:schemeClr val="tx1"/>
                </a:solidFill>
                <a:effectLst/>
                <a:latin typeface="Aino" panose="02000603040504020204" pitchFamily="50" charset="0"/>
              </a:rPr>
              <a:t> </a:t>
            </a:r>
            <a:r>
              <a:rPr lang="en-GB" sz="1000" noProof="0" dirty="0">
                <a:latin typeface="Aino" panose="02000603040504020204" pitchFamily="50" charset="0"/>
              </a:rPr>
              <a:t>Since 2014 more than </a:t>
            </a:r>
            <a:r>
              <a:rPr lang="et-EE" sz="1000" noProof="0" dirty="0">
                <a:latin typeface="Aino" panose="02000603040504020204" pitchFamily="50" charset="0"/>
              </a:rPr>
              <a:t>100</a:t>
            </a:r>
            <a:r>
              <a:rPr lang="en-GB" sz="1000" noProof="0" dirty="0">
                <a:latin typeface="Aino" panose="02000603040504020204" pitchFamily="50" charset="0"/>
              </a:rPr>
              <a:t>,000+ people </a:t>
            </a:r>
            <a:r>
              <a:rPr lang="et-EE" sz="1000" noProof="0" dirty="0">
                <a:latin typeface="Aino" panose="02000603040504020204" pitchFamily="50" charset="0"/>
              </a:rPr>
              <a:t>from 170+ </a:t>
            </a:r>
            <a:r>
              <a:rPr lang="et-EE" sz="1000" noProof="0" dirty="0" err="1">
                <a:latin typeface="Aino" panose="02000603040504020204" pitchFamily="50" charset="0"/>
              </a:rPr>
              <a:t>countries</a:t>
            </a:r>
            <a:r>
              <a:rPr lang="et-EE" sz="1000" noProof="0" dirty="0">
                <a:latin typeface="Aino" panose="02000603040504020204" pitchFamily="50" charset="0"/>
              </a:rPr>
              <a:t> </a:t>
            </a:r>
            <a:r>
              <a:rPr lang="en-GB" sz="1000" noProof="0" dirty="0">
                <a:latin typeface="Aino" panose="02000603040504020204" pitchFamily="50" charset="0"/>
              </a:rPr>
              <a:t>have applied for e-residency and established more</a:t>
            </a:r>
            <a:r>
              <a:rPr lang="en-GB" sz="1000" baseline="0" noProof="0" dirty="0">
                <a:latin typeface="Aino" panose="02000603040504020204" pitchFamily="50" charset="0"/>
              </a:rPr>
              <a:t> than </a:t>
            </a:r>
            <a:r>
              <a:rPr lang="et-EE" sz="1000" baseline="0" noProof="0" dirty="0">
                <a:latin typeface="Aino" panose="02000603040504020204" pitchFamily="50" charset="0"/>
              </a:rPr>
              <a:t>26,000</a:t>
            </a:r>
            <a:r>
              <a:rPr lang="en-GB" sz="1000" baseline="0" noProof="0" dirty="0">
                <a:latin typeface="Aino" panose="02000603040504020204" pitchFamily="50" charset="0"/>
              </a:rPr>
              <a:t>+</a:t>
            </a:r>
            <a:r>
              <a:rPr lang="en-GB" sz="1000" noProof="0" dirty="0">
                <a:latin typeface="Aino" panose="02000603040504020204" pitchFamily="50" charset="0"/>
              </a:rPr>
              <a:t> </a:t>
            </a:r>
            <a:r>
              <a:rPr lang="et-EE" sz="1000" noProof="0" dirty="0">
                <a:latin typeface="Aino" panose="02000603040504020204" pitchFamily="50" charset="0"/>
              </a:rPr>
              <a:t>Estonian </a:t>
            </a:r>
            <a:r>
              <a:rPr lang="en-GB" sz="1000" noProof="0" dirty="0">
                <a:latin typeface="Aino" panose="02000603040504020204" pitchFamily="50" charset="0"/>
              </a:rPr>
              <a:t>companies.</a:t>
            </a:r>
            <a:r>
              <a:rPr lang="et-EE" sz="1000" noProof="0" dirty="0">
                <a:latin typeface="Aino" panose="02000603040504020204" pitchFamily="50" charset="0"/>
              </a:rPr>
              <a:t> </a:t>
            </a:r>
            <a:r>
              <a:rPr lang="et-EE" sz="1000" i="1" noProof="0" dirty="0" err="1">
                <a:latin typeface="Aino" panose="02000603040504020204" pitchFamily="50" charset="0"/>
              </a:rPr>
              <a:t>Learn</a:t>
            </a:r>
            <a:r>
              <a:rPr lang="et-EE" sz="1000" i="1" noProof="0" dirty="0">
                <a:latin typeface="Aino" panose="02000603040504020204" pitchFamily="50" charset="0"/>
              </a:rPr>
              <a:t> </a:t>
            </a:r>
            <a:r>
              <a:rPr lang="et-EE" sz="1000" i="1" noProof="0" dirty="0" err="1">
                <a:latin typeface="Aino" panose="02000603040504020204" pitchFamily="50" charset="0"/>
              </a:rPr>
              <a:t>more</a:t>
            </a:r>
            <a:r>
              <a:rPr lang="et-EE" sz="1000" i="1" noProof="0" dirty="0">
                <a:latin typeface="Aino" panose="02000603040504020204" pitchFamily="50" charset="0"/>
              </a:rPr>
              <a:t>: https://learn.e-resident.gov.ee/hc/en-us/articles/360000711978-What-is-e-Residency</a:t>
            </a:r>
          </a:p>
          <a:p>
            <a:pPr marL="0" marR="0" lvl="0" indent="0" algn="l" defTabSz="504474" rtl="0" eaLnBrk="1" fontAlgn="auto" latinLnBrk="0" hangingPunct="1">
              <a:lnSpc>
                <a:spcPct val="100000"/>
              </a:lnSpc>
              <a:spcBef>
                <a:spcPts val="0"/>
              </a:spcBef>
              <a:spcAft>
                <a:spcPts val="0"/>
              </a:spcAft>
              <a:buClrTx/>
              <a:buSzTx/>
              <a:buFontTx/>
              <a:buNone/>
              <a:tabLst/>
              <a:defRPr/>
            </a:pPr>
            <a:endParaRPr lang="et-EE" sz="1000" i="1" noProof="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F899D-6FDB-47F3-82E6-FF029D4A527E}" type="slidenum">
              <a:rPr kumimoji="0" lang="et-EE" sz="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t-EE"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164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spcBef>
                <a:spcPts val="0"/>
              </a:spcBef>
              <a:spcAft>
                <a:spcPts val="0"/>
              </a:spcAft>
              <a:buClrTx/>
              <a:buSzTx/>
              <a:buFontTx/>
              <a:buNone/>
              <a:tabLst/>
              <a:defRPr/>
            </a:pPr>
            <a:r>
              <a:rPr lang="en-GB" sz="1000" kern="1200" noProof="0" dirty="0">
                <a:solidFill>
                  <a:schemeClr val="tx1"/>
                </a:solidFill>
                <a:effectLst/>
                <a:latin typeface="Aino" panose="02000603040504020204" pitchFamily="50" charset="0"/>
              </a:rPr>
              <a:t>Whereas  in science publication Estonia makes waves in environmental and natural sciences, the main focus of local RDI strategy is to boost the growth of </a:t>
            </a:r>
            <a:r>
              <a:rPr lang="et-EE" sz="1000" kern="1200" noProof="0" dirty="0" err="1">
                <a:solidFill>
                  <a:schemeClr val="tx1"/>
                </a:solidFill>
                <a:effectLst/>
                <a:latin typeface="Aino" panose="02000603040504020204" pitchFamily="50" charset="0"/>
              </a:rPr>
              <a:t>four</a:t>
            </a:r>
            <a:r>
              <a:rPr lang="en-GB" sz="1000" kern="1200" noProof="0" dirty="0">
                <a:solidFill>
                  <a:schemeClr val="tx1"/>
                </a:solidFill>
                <a:effectLst/>
                <a:latin typeface="Aino" panose="02000603040504020204" pitchFamily="50" charset="0"/>
              </a:rPr>
              <a:t> sectors: </a:t>
            </a:r>
            <a:r>
              <a:rPr lang="et-EE" sz="1000" kern="1200" noProof="0" dirty="0" err="1">
                <a:solidFill>
                  <a:schemeClr val="tx1"/>
                </a:solidFill>
                <a:effectLst/>
                <a:latin typeface="Aino" panose="02000603040504020204" pitchFamily="50" charset="0"/>
              </a:rPr>
              <a:t>digital</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solutions</a:t>
            </a:r>
            <a:r>
              <a:rPr lang="en-GB" sz="1000" kern="1200" noProof="0" dirty="0">
                <a:solidFill>
                  <a:schemeClr val="tx1"/>
                </a:solidFill>
                <a:effectLst/>
                <a:latin typeface="Aino" panose="02000603040504020204" pitchFamily="50" charset="0"/>
              </a:rPr>
              <a:t>, health technologies and services, </a:t>
            </a:r>
            <a:r>
              <a:rPr lang="et-EE" sz="1000" kern="1200" noProof="0" dirty="0" err="1">
                <a:solidFill>
                  <a:schemeClr val="tx1"/>
                </a:solidFill>
                <a:effectLst/>
                <a:latin typeface="Aino" panose="02000603040504020204" pitchFamily="50" charset="0"/>
              </a:rPr>
              <a:t>smart</a:t>
            </a:r>
            <a:r>
              <a:rPr lang="et-EE" sz="1000" kern="1200" noProof="0" dirty="0">
                <a:solidFill>
                  <a:schemeClr val="tx1"/>
                </a:solidFill>
                <a:effectLst/>
                <a:latin typeface="Aino" panose="02000603040504020204" pitchFamily="50" charset="0"/>
              </a:rPr>
              <a:t> &amp; </a:t>
            </a:r>
            <a:r>
              <a:rPr lang="et-EE" sz="1000" kern="1200" noProof="0" dirty="0" err="1">
                <a:solidFill>
                  <a:schemeClr val="tx1"/>
                </a:solidFill>
                <a:effectLst/>
                <a:latin typeface="Aino" panose="02000603040504020204" pitchFamily="50" charset="0"/>
              </a:rPr>
              <a:t>sustainable</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energy</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solutions</a:t>
            </a:r>
            <a:r>
              <a:rPr lang="et-EE" sz="1000" kern="1200" noProof="0" dirty="0">
                <a:solidFill>
                  <a:schemeClr val="tx1"/>
                </a:solidFill>
                <a:effectLst/>
                <a:latin typeface="Aino" panose="02000603040504020204" pitchFamily="50" charset="0"/>
              </a:rPr>
              <a:t> </a:t>
            </a:r>
            <a:r>
              <a:rPr lang="en-GB" sz="1000" kern="1200" noProof="0" dirty="0">
                <a:solidFill>
                  <a:schemeClr val="tx1"/>
                </a:solidFill>
                <a:effectLst/>
                <a:latin typeface="Aino" panose="02000603040504020204" pitchFamily="50" charset="0"/>
              </a:rPr>
              <a:t>and effective use of resources.</a:t>
            </a:r>
          </a:p>
          <a:p>
            <a:pPr marL="0" marR="0" lvl="0" indent="0" algn="l" defTabSz="914400" rtl="0" eaLnBrk="1" fontAlgn="auto" latinLnBrk="0" hangingPunct="1">
              <a:spcBef>
                <a:spcPts val="0"/>
              </a:spcBef>
              <a:spcAft>
                <a:spcPts val="0"/>
              </a:spcAft>
              <a:buClrTx/>
              <a:buSzTx/>
              <a:buFontTx/>
              <a:buNone/>
              <a:tabLst/>
              <a:defRPr/>
            </a:pPr>
            <a:endParaRPr lang="en-GB" sz="1000" kern="1200" noProof="0" dirty="0">
              <a:solidFill>
                <a:schemeClr val="tx1"/>
              </a:solidFill>
              <a:effectLst/>
              <a:latin typeface="Aino" panose="02000603040504020204" pitchFamily="50" charset="0"/>
            </a:endParaRPr>
          </a:p>
          <a:p>
            <a:pPr marL="0" marR="0" lvl="0" indent="0" algn="l" defTabSz="914400" rtl="0" eaLnBrk="1" fontAlgn="auto" latinLnBrk="0" hangingPunct="1">
              <a:spcBef>
                <a:spcPts val="0"/>
              </a:spcBef>
              <a:spcAft>
                <a:spcPts val="0"/>
              </a:spcAft>
              <a:buClrTx/>
              <a:buSzTx/>
              <a:buFontTx/>
              <a:buNone/>
              <a:tabLst/>
              <a:defRPr/>
            </a:pPr>
            <a:r>
              <a:rPr lang="en-GB" sz="1000" kern="1200" noProof="0" dirty="0">
                <a:solidFill>
                  <a:schemeClr val="tx1"/>
                </a:solidFill>
                <a:effectLst/>
                <a:latin typeface="Aino" panose="02000603040504020204" pitchFamily="50" charset="0"/>
              </a:rPr>
              <a:t>IT sits at the core of how Estonia runs ― and portrays ― itself. From cybersecurity to biomimetic robots and smart textiles Estonian research has a lot to offer. </a:t>
            </a:r>
          </a:p>
          <a:p>
            <a:pPr marL="0" marR="0" lvl="0" indent="0" algn="l" defTabSz="914400" rtl="0" eaLnBrk="1" fontAlgn="auto" latinLnBrk="0" hangingPunct="1">
              <a:spcBef>
                <a:spcPts val="0"/>
              </a:spcBef>
              <a:spcAft>
                <a:spcPts val="0"/>
              </a:spcAft>
              <a:buClrTx/>
              <a:buSzTx/>
              <a:buFontTx/>
              <a:buNone/>
              <a:tabLst/>
              <a:defRPr/>
            </a:pPr>
            <a:endParaRPr lang="en-GB" sz="1000" kern="1200" noProof="0" dirty="0">
              <a:solidFill>
                <a:schemeClr val="tx1"/>
              </a:solidFill>
              <a:effectLst/>
              <a:latin typeface="Aino" panose="02000603040504020204" pitchFamily="50" charset="0"/>
            </a:endParaRPr>
          </a:p>
          <a:p>
            <a:r>
              <a:rPr lang="en-GB" sz="1000" kern="1200" noProof="0" dirty="0">
                <a:solidFill>
                  <a:schemeClr val="tx1"/>
                </a:solidFill>
                <a:effectLst/>
                <a:latin typeface="Aino" panose="02000603040504020204" pitchFamily="50" charset="0"/>
              </a:rPr>
              <a:t>Estonia with its e-Health programme (incorporating Electronic Health Records, Digital Image, </a:t>
            </a:r>
            <a:r>
              <a:rPr lang="en-GB" sz="1000" kern="1200" noProof="0" dirty="0" err="1">
                <a:solidFill>
                  <a:schemeClr val="tx1"/>
                </a:solidFill>
                <a:effectLst/>
                <a:latin typeface="Aino" panose="02000603040504020204" pitchFamily="50" charset="0"/>
              </a:rPr>
              <a:t>eAmbulance</a:t>
            </a:r>
            <a:r>
              <a:rPr lang="en-GB" sz="1000" kern="1200" noProof="0" dirty="0">
                <a:solidFill>
                  <a:schemeClr val="tx1"/>
                </a:solidFill>
                <a:effectLst/>
                <a:latin typeface="Aino" panose="02000603040504020204" pitchFamily="50" charset="0"/>
              </a:rPr>
              <a:t>, e-Prescriptions </a:t>
            </a:r>
            <a:r>
              <a:rPr lang="en-GB" sz="1000" kern="1200" noProof="0" dirty="0" err="1">
                <a:solidFill>
                  <a:schemeClr val="tx1"/>
                </a:solidFill>
                <a:effectLst/>
                <a:latin typeface="Aino" panose="02000603040504020204" pitchFamily="50" charset="0"/>
              </a:rPr>
              <a:t>etc</a:t>
            </a:r>
            <a:r>
              <a:rPr lang="en-GB" sz="1000" kern="1200" noProof="0" dirty="0">
                <a:solidFill>
                  <a:schemeClr val="tx1"/>
                </a:solidFill>
                <a:effectLst/>
                <a:latin typeface="Aino" panose="02000603040504020204" pitchFamily="50" charset="0"/>
              </a:rPr>
              <a:t>) and Biobank stands out for its ongoing ambitions to develop and implement personal healthcare.</a:t>
            </a:r>
          </a:p>
          <a:p>
            <a:endParaRPr lang="en-GB" sz="1000" kern="1200" noProof="0" dirty="0">
              <a:solidFill>
                <a:schemeClr val="tx1"/>
              </a:solidFill>
              <a:effectLst/>
              <a:latin typeface="Aino" panose="02000603040504020204" pitchFamily="50" charset="0"/>
            </a:endParaRPr>
          </a:p>
          <a:p>
            <a:r>
              <a:rPr lang="en-GB" sz="1000" kern="1200" noProof="0" dirty="0">
                <a:solidFill>
                  <a:schemeClr val="tx1"/>
                </a:solidFill>
                <a:effectLst/>
                <a:latin typeface="Aino" panose="02000603040504020204" pitchFamily="50" charset="0"/>
              </a:rPr>
              <a:t>Effective use of resources focuses on materials science and industry, innovative construction (“smart house”), health promoting and functional food, and chemical industry (more effective use of oil shale).</a:t>
            </a:r>
            <a:endParaRPr lang="et-EE" sz="1000" kern="1200" noProof="0" dirty="0">
              <a:solidFill>
                <a:schemeClr val="tx1"/>
              </a:solidFill>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30</a:t>
            </a:fld>
            <a:endParaRPr lang="en-US"/>
          </a:p>
        </p:txBody>
      </p:sp>
    </p:spTree>
    <p:extLst>
      <p:ext uri="{BB962C8B-B14F-4D97-AF65-F5344CB8AC3E}">
        <p14:creationId xmlns:p14="http://schemas.microsoft.com/office/powerpoint/2010/main" val="2761794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The Estonian Science Barometer </a:t>
            </a:r>
            <a:r>
              <a:rPr lang="en-US" sz="1000" dirty="0"/>
              <a:t>(ESB) has been created to monitor the attitude towards science and research and the contact the Estonian population has with it.</a:t>
            </a:r>
            <a:endParaRPr lang="et-EE"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noProof="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31</a:t>
            </a:fld>
            <a:endParaRPr lang="en-US"/>
          </a:p>
        </p:txBody>
      </p:sp>
    </p:spTree>
    <p:extLst>
      <p:ext uri="{BB962C8B-B14F-4D97-AF65-F5344CB8AC3E}">
        <p14:creationId xmlns:p14="http://schemas.microsoft.com/office/powerpoint/2010/main" val="398560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first wave of the data collection reveals that the Estonian population is </a:t>
            </a:r>
            <a:r>
              <a:rPr lang="en-US" sz="1200" b="1" dirty="0"/>
              <a:t>interested in science </a:t>
            </a:r>
            <a:r>
              <a:rPr lang="en-US" sz="1200" dirty="0"/>
              <a:t>(</a:t>
            </a:r>
            <a:r>
              <a:rPr lang="en-US" sz="1200" b="1" dirty="0"/>
              <a:t>66</a:t>
            </a:r>
            <a:r>
              <a:rPr lang="et-EE" sz="1200" b="1" dirty="0"/>
              <a:t>% </a:t>
            </a:r>
            <a:r>
              <a:rPr lang="en-US" sz="1200" b="0" dirty="0"/>
              <a:t>are interested</a:t>
            </a:r>
            <a:r>
              <a:rPr lang="en-US" sz="1200" dirty="0"/>
              <a:t>) and generally </a:t>
            </a:r>
            <a:r>
              <a:rPr lang="en-US" sz="1200" b="1" dirty="0"/>
              <a:t>trust scientists and researchers </a:t>
            </a:r>
            <a:r>
              <a:rPr lang="en-US" sz="1200" dirty="0"/>
              <a:t>(</a:t>
            </a:r>
            <a:r>
              <a:rPr lang="en-US" sz="1200" b="1" dirty="0"/>
              <a:t>78</a:t>
            </a:r>
            <a:r>
              <a:rPr lang="et-EE" sz="1200" b="1" dirty="0"/>
              <a:t>% </a:t>
            </a:r>
            <a:r>
              <a:rPr lang="en-US" sz="1200" b="0" dirty="0"/>
              <a:t>tend to trust</a:t>
            </a:r>
            <a:r>
              <a:rPr lang="en-US" sz="1200" dirty="0"/>
              <a:t>). Particularly high is interest in science among male respondents younger than 65 years who have an university degree. The Estonian </a:t>
            </a:r>
            <a:r>
              <a:rPr lang="en-US" sz="1200" b="1" dirty="0"/>
              <a:t>population sees scientists and researchers as experts </a:t>
            </a:r>
            <a:r>
              <a:rPr lang="en-US" sz="1200" dirty="0"/>
              <a:t>(</a:t>
            </a:r>
            <a:r>
              <a:rPr lang="en-US" sz="1200" b="1" dirty="0"/>
              <a:t>89</a:t>
            </a:r>
            <a:r>
              <a:rPr lang="et-EE" sz="1200" b="1" dirty="0"/>
              <a:t>% </a:t>
            </a:r>
            <a:r>
              <a:rPr lang="en-US" sz="1200" dirty="0"/>
              <a:t>agree) – the respective evaluation is higher than e.g. in Germany. The Estonian respondents appreciate the work the researchers and scientists do and even </a:t>
            </a:r>
            <a:r>
              <a:rPr lang="en-US" sz="1200" b="1" dirty="0"/>
              <a:t>90</a:t>
            </a:r>
            <a:r>
              <a:rPr lang="et-EE" sz="1200" b="1" dirty="0"/>
              <a:t>% </a:t>
            </a:r>
            <a:r>
              <a:rPr lang="en-US" sz="1200" b="1" dirty="0"/>
              <a:t>agree that science need to be financed </a:t>
            </a:r>
            <a:r>
              <a:rPr lang="en-US" sz="1200" dirty="0"/>
              <a:t>even if the results cannot be used for their immediate practical benefits. The </a:t>
            </a:r>
            <a:r>
              <a:rPr lang="en-US" sz="1200" b="1" dirty="0"/>
              <a:t>state needs to support research more</a:t>
            </a:r>
            <a:r>
              <a:rPr lang="en-US" sz="1200" dirty="0"/>
              <a:t> (do agree </a:t>
            </a:r>
            <a:r>
              <a:rPr lang="en-US" sz="1200" b="1" dirty="0"/>
              <a:t>87</a:t>
            </a:r>
            <a:r>
              <a:rPr lang="et-EE" sz="1200" b="1" dirty="0"/>
              <a:t>%</a:t>
            </a:r>
            <a:r>
              <a:rPr lang="en-US" sz="1200" dirty="0"/>
              <a:t>) and </a:t>
            </a:r>
            <a:r>
              <a:rPr lang="en-US" sz="1200" b="1" dirty="0"/>
              <a:t>politicians need to take the expertise by scientists</a:t>
            </a:r>
            <a:r>
              <a:rPr lang="en-US" sz="1200" dirty="0"/>
              <a:t> into account in their decisions (do agree </a:t>
            </a:r>
            <a:r>
              <a:rPr lang="en-US" sz="1200" b="1" dirty="0"/>
              <a:t>85</a:t>
            </a:r>
            <a:r>
              <a:rPr lang="et-EE" sz="1200" b="1" dirty="0"/>
              <a:t>%</a:t>
            </a:r>
            <a:r>
              <a:rPr lang="en-US" sz="1200" dirty="0"/>
              <a:t>). There are general expectations that science needs to be communicated more in the public sphere. </a:t>
            </a:r>
            <a:endParaRPr lang="et-E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200" noProof="0" dirty="0">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noProof="0" dirty="0" err="1">
                <a:latin typeface="Aino" panose="02000603040504020204" pitchFamily="50" charset="0"/>
              </a:rPr>
              <a:t>Source</a:t>
            </a:r>
            <a:r>
              <a:rPr lang="et-EE" sz="1200" noProof="0" dirty="0">
                <a:latin typeface="Aino" panose="02000603040504020204" pitchFamily="50" charset="0"/>
              </a:rPr>
              <a:t>: Estonian </a:t>
            </a:r>
            <a:r>
              <a:rPr lang="et-EE" sz="1200" noProof="0" dirty="0" err="1">
                <a:latin typeface="Aino" panose="02000603040504020204" pitchFamily="50" charset="0"/>
              </a:rPr>
              <a:t>Science</a:t>
            </a:r>
            <a:r>
              <a:rPr lang="et-EE" sz="1200" noProof="0" dirty="0">
                <a:latin typeface="Aino" panose="02000603040504020204" pitchFamily="50" charset="0"/>
              </a:rPr>
              <a:t> </a:t>
            </a:r>
            <a:r>
              <a:rPr lang="et-EE" sz="1200" noProof="0" dirty="0" err="1">
                <a:latin typeface="Aino" panose="02000603040504020204" pitchFamily="50" charset="0"/>
              </a:rPr>
              <a:t>Barometer</a:t>
            </a:r>
            <a:r>
              <a:rPr lang="et-EE" sz="1200" noProof="0" dirty="0">
                <a:latin typeface="Aino" panose="02000603040504020204" pitchFamily="50" charset="0"/>
              </a:rPr>
              <a:t>, 2020</a:t>
            </a:r>
            <a:endParaRPr lang="en-US" sz="1200" noProof="0" dirty="0">
              <a:latin typeface="Aino" panose="02000603040504020204" pitchFamily="50" charset="0"/>
            </a:endParaRPr>
          </a:p>
          <a:p>
            <a:endParaRPr lang="et-EE" dirty="0"/>
          </a:p>
        </p:txBody>
      </p:sp>
      <p:sp>
        <p:nvSpPr>
          <p:cNvPr id="4" name="Slide Number Placeholder 3"/>
          <p:cNvSpPr>
            <a:spLocks noGrp="1"/>
          </p:cNvSpPr>
          <p:nvPr>
            <p:ph type="sldNum" sz="quarter" idx="5"/>
          </p:nvPr>
        </p:nvSpPr>
        <p:spPr/>
        <p:txBody>
          <a:bodyPr/>
          <a:lstStyle/>
          <a:p>
            <a:fld id="{CA529E33-65E5-403A-9340-77D2DF082C6D}" type="slidenum">
              <a:rPr lang="en-US" smtClean="0"/>
              <a:t>32</a:t>
            </a:fld>
            <a:endParaRPr lang="en-US"/>
          </a:p>
        </p:txBody>
      </p:sp>
    </p:spTree>
    <p:extLst>
      <p:ext uri="{BB962C8B-B14F-4D97-AF65-F5344CB8AC3E}">
        <p14:creationId xmlns:p14="http://schemas.microsoft.com/office/powerpoint/2010/main" val="2953403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lIns="0" tIns="0" rIns="0" bIns="0"/>
          <a:lstStyle/>
          <a:p>
            <a:r>
              <a:rPr lang="et-EE" sz="1000" dirty="0">
                <a:latin typeface="Aino" panose="02000603040504020204" pitchFamily="50" charset="0"/>
              </a:rPr>
              <a:t>The </a:t>
            </a:r>
            <a:r>
              <a:rPr lang="et-EE" sz="1000" dirty="0" err="1">
                <a:latin typeface="Aino" panose="02000603040504020204" pitchFamily="50" charset="0"/>
              </a:rPr>
              <a:t>presentation</a:t>
            </a:r>
            <a:r>
              <a:rPr lang="et-EE" sz="1000" dirty="0">
                <a:latin typeface="Aino" panose="02000603040504020204" pitchFamily="50" charset="0"/>
              </a:rPr>
              <a:t> </a:t>
            </a:r>
            <a:r>
              <a:rPr lang="et-EE" sz="1000" dirty="0" err="1">
                <a:latin typeface="Aino" panose="02000603040504020204" pitchFamily="50" charset="0"/>
              </a:rPr>
              <a:t>is</a:t>
            </a:r>
            <a:r>
              <a:rPr lang="et-EE" sz="1000" dirty="0">
                <a:latin typeface="Aino" panose="02000603040504020204" pitchFamily="50" charset="0"/>
              </a:rPr>
              <a:t> </a:t>
            </a:r>
            <a:r>
              <a:rPr lang="et-EE" sz="1000" dirty="0" err="1">
                <a:latin typeface="Aino" panose="02000603040504020204" pitchFamily="50" charset="0"/>
              </a:rPr>
              <a:t>conducted</a:t>
            </a:r>
            <a:r>
              <a:rPr lang="et-EE" sz="1000" dirty="0">
                <a:latin typeface="Aino" panose="02000603040504020204" pitchFamily="50" charset="0"/>
              </a:rPr>
              <a:t> by </a:t>
            </a:r>
            <a:r>
              <a:rPr lang="et-EE" sz="1000" dirty="0" err="1">
                <a:latin typeface="Aino" panose="02000603040504020204" pitchFamily="50" charset="0"/>
              </a:rPr>
              <a:t>Reseach</a:t>
            </a:r>
            <a:r>
              <a:rPr lang="et-EE" sz="1000" dirty="0">
                <a:latin typeface="Aino" panose="02000603040504020204" pitchFamily="50" charset="0"/>
              </a:rPr>
              <a:t> in Estonia, </a:t>
            </a:r>
            <a:r>
              <a:rPr lang="en-US" sz="1200" b="0" i="0" kern="1200" dirty="0">
                <a:solidFill>
                  <a:schemeClr val="tx1"/>
                </a:solidFill>
                <a:effectLst/>
                <a:latin typeface="+mn-lt"/>
                <a:ea typeface="+mn-ea"/>
                <a:cs typeface="+mn-cs"/>
              </a:rPr>
              <a:t>hosted by Estonian Research Council.</a:t>
            </a:r>
            <a:endParaRPr lang="et-EE" sz="1200" b="0" i="0" kern="1200" dirty="0">
              <a:solidFill>
                <a:schemeClr val="tx1"/>
              </a:solidFill>
              <a:effectLst/>
              <a:latin typeface="+mn-lt"/>
              <a:ea typeface="+mn-ea"/>
              <a:cs typeface="+mn-cs"/>
            </a:endParaRPr>
          </a:p>
          <a:p>
            <a:r>
              <a:rPr lang="et-EE" sz="1200" b="0" i="0" kern="1200" dirty="0">
                <a:solidFill>
                  <a:schemeClr val="tx1"/>
                </a:solidFill>
                <a:effectLst/>
                <a:latin typeface="+mn-lt"/>
                <a:ea typeface="+mn-ea"/>
                <a:cs typeface="+mn-cs"/>
              </a:rPr>
              <a:t>E-mail: research@estonia.eu</a:t>
            </a:r>
          </a:p>
          <a:p>
            <a:r>
              <a:rPr lang="et-EE" sz="1200" b="0" i="0" kern="1200" dirty="0" err="1">
                <a:solidFill>
                  <a:schemeClr val="tx1"/>
                </a:solidFill>
                <a:effectLst/>
                <a:latin typeface="+mn-lt"/>
                <a:ea typeface="+mn-ea"/>
                <a:cs typeface="+mn-cs"/>
              </a:rPr>
              <a:t>Website</a:t>
            </a:r>
            <a:r>
              <a:rPr lang="et-EE" sz="1200" b="0" i="0" kern="1200" dirty="0">
                <a:solidFill>
                  <a:schemeClr val="tx1"/>
                </a:solidFill>
                <a:effectLst/>
                <a:latin typeface="+mn-lt"/>
                <a:ea typeface="+mn-ea"/>
                <a:cs typeface="+mn-cs"/>
              </a:rPr>
              <a:t>: researchinestonia.eu</a:t>
            </a:r>
          </a:p>
          <a:p>
            <a:endParaRPr lang="et-EE" sz="1200" b="0" i="0" kern="1200" dirty="0">
              <a:solidFill>
                <a:schemeClr val="tx1"/>
              </a:solidFill>
              <a:effectLst/>
              <a:latin typeface="+mn-lt"/>
              <a:ea typeface="+mn-ea"/>
              <a:cs typeface="+mn-cs"/>
            </a:endParaRPr>
          </a:p>
          <a:p>
            <a:r>
              <a:rPr lang="et-EE" sz="1200" b="0" i="0" kern="1200" dirty="0">
                <a:solidFill>
                  <a:schemeClr val="tx1"/>
                </a:solidFill>
                <a:effectLst/>
                <a:latin typeface="+mn-lt"/>
                <a:ea typeface="+mn-ea"/>
                <a:cs typeface="+mn-cs"/>
              </a:rPr>
              <a:t>Last </a:t>
            </a:r>
            <a:r>
              <a:rPr lang="et-EE" sz="1200" b="0" i="0" kern="1200" dirty="0" err="1">
                <a:solidFill>
                  <a:schemeClr val="tx1"/>
                </a:solidFill>
                <a:effectLst/>
                <a:latin typeface="+mn-lt"/>
                <a:ea typeface="+mn-ea"/>
                <a:cs typeface="+mn-cs"/>
              </a:rPr>
              <a:t>update</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October</a:t>
            </a:r>
            <a:r>
              <a:rPr lang="et-EE" sz="1200" b="0" i="0" kern="1200" dirty="0">
                <a:solidFill>
                  <a:schemeClr val="tx1"/>
                </a:solidFill>
                <a:effectLst/>
                <a:latin typeface="+mn-lt"/>
                <a:ea typeface="+mn-ea"/>
                <a:cs typeface="+mn-cs"/>
              </a:rPr>
              <a:t> 2023</a:t>
            </a:r>
          </a:p>
          <a:p>
            <a:endParaRPr lang="et-EE" sz="1200" b="0" i="0" kern="1200" dirty="0">
              <a:solidFill>
                <a:schemeClr val="tx1"/>
              </a:solidFill>
              <a:effectLst/>
              <a:latin typeface="+mn-lt"/>
              <a:ea typeface="+mn-ea"/>
              <a:cs typeface="+mn-cs"/>
            </a:endParaRPr>
          </a:p>
          <a:p>
            <a:endParaRPr lang="en-US" sz="1000" dirty="0">
              <a:latin typeface="Aino" panose="02000603040504020204" pitchFamily="50" charset="0"/>
            </a:endParaRPr>
          </a:p>
        </p:txBody>
      </p:sp>
      <p:sp>
        <p:nvSpPr>
          <p:cNvPr id="4" name="Slaidinumbri kohatäide 3"/>
          <p:cNvSpPr>
            <a:spLocks noGrp="1"/>
          </p:cNvSpPr>
          <p:nvPr>
            <p:ph type="sldNum" sz="quarter" idx="10"/>
          </p:nvPr>
        </p:nvSpPr>
        <p:spPr/>
        <p:txBody>
          <a:bodyPr/>
          <a:lstStyle/>
          <a:p>
            <a:fld id="{CA529E33-65E5-403A-9340-77D2DF082C6D}" type="slidenum">
              <a:rPr lang="en-US" smtClean="0"/>
              <a:t>33</a:t>
            </a:fld>
            <a:endParaRPr lang="en-US"/>
          </a:p>
        </p:txBody>
      </p:sp>
    </p:spTree>
    <p:extLst>
      <p:ext uri="{BB962C8B-B14F-4D97-AF65-F5344CB8AC3E}">
        <p14:creationId xmlns:p14="http://schemas.microsoft.com/office/powerpoint/2010/main" val="3238035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32250"/>
          </a:xfrm>
        </p:spPr>
        <p:txBody>
          <a:bodyPr lIns="0" tIns="0" rIns="0" bIns="0"/>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t-EE" sz="1000" b="1" u="none" strike="noStrike" kern="1200" noProof="0" dirty="0">
                <a:solidFill>
                  <a:schemeClr val="tx1"/>
                </a:solidFill>
                <a:effectLst/>
                <a:latin typeface="Aino" panose="02000603040504020204" pitchFamily="50" charset="0"/>
                <a:ea typeface="+mn-ea"/>
                <a:cs typeface="+mn-cs"/>
              </a:rPr>
              <a:t>ID-</a:t>
            </a:r>
            <a:r>
              <a:rPr lang="et-EE" sz="1000" b="1" u="none" strike="noStrike" kern="1200" noProof="0" dirty="0" err="1">
                <a:solidFill>
                  <a:schemeClr val="tx1"/>
                </a:solidFill>
                <a:effectLst/>
                <a:latin typeface="Aino" panose="02000603040504020204" pitchFamily="50" charset="0"/>
                <a:ea typeface="+mn-ea"/>
                <a:cs typeface="+mn-cs"/>
              </a:rPr>
              <a:t>card</a:t>
            </a:r>
            <a:r>
              <a:rPr lang="et-EE" sz="1000" u="none" strike="noStrike" kern="1200" noProof="0" dirty="0">
                <a:solidFill>
                  <a:schemeClr val="tx1"/>
                </a:solidFill>
                <a:effectLst/>
                <a:latin typeface="Aino" panose="02000603040504020204" pitchFamily="50" charset="0"/>
                <a:ea typeface="+mn-ea"/>
                <a:cs typeface="+mn-cs"/>
              </a:rPr>
              <a: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000" u="none" strike="noStrike" noProof="0" dirty="0">
                <a:effectLst/>
                <a:latin typeface="Aino" panose="02000603040504020204" pitchFamily="50" charset="0"/>
              </a:rPr>
              <a:t>Nearly every one of Estonia's 1.3</a:t>
            </a:r>
            <a:r>
              <a:rPr lang="et-EE" sz="1000" u="none" strike="noStrike" noProof="0" dirty="0">
                <a:effectLst/>
                <a:latin typeface="Aino" panose="02000603040504020204" pitchFamily="50" charset="0"/>
              </a:rPr>
              <a:t>7</a:t>
            </a:r>
            <a:r>
              <a:rPr lang="en-GB" sz="1000" u="none" strike="noStrike" noProof="0" dirty="0">
                <a:effectLst/>
                <a:latin typeface="Aino" panose="02000603040504020204" pitchFamily="50" charset="0"/>
              </a:rPr>
              <a:t> million citizens has an ID card, which is a mandatory national card with a chip that carries embedded files and can function as definitive proof of ID in an electronic environment. The ID card applies to the highest EU standards and provides citizens with digital access to all of Estonia’s secure e-services, releasing them from bureaucracy and making daily tasks faster and more comfortable, whether we are talking about banking or business operations, signing documents or obtaining a digital medical prescription.</a:t>
            </a:r>
            <a:endParaRPr lang="et-EE" sz="1000" u="none" strike="noStrike" kern="1200" noProof="0" dirty="0">
              <a:solidFill>
                <a:schemeClr val="tx1"/>
              </a:solidFill>
              <a:effectLst/>
              <a:latin typeface="Aino" panose="02000603040504020204" pitchFamily="50" charset="0"/>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u="none" strike="noStrike" kern="1200" noProof="0" dirty="0">
                <a:solidFill>
                  <a:schemeClr val="tx1"/>
                </a:solidFill>
                <a:effectLst/>
                <a:latin typeface="Aino" panose="02000603040504020204" pitchFamily="50" charset="0"/>
                <a:ea typeface="+mn-ea"/>
                <a:cs typeface="+mn-cs"/>
              </a:rPr>
              <a:t>Estonian citizens can use their ID-card to enter other European Union (EU) and European Economic Area (EEA) member states without a passport.</a:t>
            </a:r>
            <a:endParaRPr lang="et-EE" sz="1000" u="none" strike="noStrike" kern="1200" noProof="0" dirty="0">
              <a:solidFill>
                <a:schemeClr val="tx1"/>
              </a:solidFill>
              <a:effectLst/>
              <a:latin typeface="Aino" panose="02000603040504020204" pitchFamily="50" charset="0"/>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u="none" strike="noStrike" kern="1200" noProof="0" dirty="0">
                <a:solidFill>
                  <a:schemeClr val="tx1"/>
                </a:solidFill>
                <a:effectLst/>
                <a:latin typeface="Aino" panose="02000603040504020204" pitchFamily="50" charset="0"/>
                <a:ea typeface="+mn-ea"/>
                <a:cs typeface="+mn-cs"/>
              </a:rPr>
              <a:t>There are so many client cards and loyalty </a:t>
            </a:r>
            <a:r>
              <a:rPr lang="en-US" sz="1000" u="none" strike="noStrike" kern="1200" noProof="0" dirty="0" err="1">
                <a:solidFill>
                  <a:schemeClr val="tx1"/>
                </a:solidFill>
                <a:effectLst/>
                <a:latin typeface="Aino" panose="02000603040504020204" pitchFamily="50" charset="0"/>
                <a:ea typeface="+mn-ea"/>
                <a:cs typeface="+mn-cs"/>
              </a:rPr>
              <a:t>progra</a:t>
            </a:r>
            <a:r>
              <a:rPr lang="et-EE" sz="1000" u="none" strike="noStrike" kern="1200" noProof="0" dirty="0">
                <a:solidFill>
                  <a:schemeClr val="tx1"/>
                </a:solidFill>
                <a:effectLst/>
                <a:latin typeface="Aino" panose="02000603040504020204" pitchFamily="50" charset="0"/>
                <a:ea typeface="+mn-ea"/>
                <a:cs typeface="+mn-cs"/>
              </a:rPr>
              <a:t>m</a:t>
            </a:r>
            <a:r>
              <a:rPr lang="en-US" sz="1000" u="none" strike="noStrike" kern="1200" noProof="0" dirty="0">
                <a:solidFill>
                  <a:schemeClr val="tx1"/>
                </a:solidFill>
                <a:effectLst/>
                <a:latin typeface="Aino" panose="02000603040504020204" pitchFamily="50" charset="0"/>
                <a:ea typeface="+mn-ea"/>
                <a:cs typeface="+mn-cs"/>
              </a:rPr>
              <a:t>s this day and age that fitting all the cards in your wallet can be difficult. Using the ID-card as the client card is therefore a convenient</a:t>
            </a:r>
            <a:r>
              <a:rPr lang="et-EE" sz="1000" u="none" strike="noStrike" kern="1200" noProof="0" dirty="0">
                <a:solidFill>
                  <a:schemeClr val="tx1"/>
                </a:solidFill>
                <a:effectLst/>
                <a:latin typeface="Aino" panose="02000603040504020204" pitchFamily="50" charset="0"/>
                <a:ea typeface="+mn-ea"/>
                <a:cs typeface="+mn-cs"/>
              </a:rPr>
              <a:t> </a:t>
            </a:r>
            <a:r>
              <a:rPr lang="et-EE" sz="1200" b="0" i="0" kern="1200" dirty="0" err="1">
                <a:solidFill>
                  <a:schemeClr val="tx1"/>
                </a:solidFill>
                <a:effectLst/>
                <a:latin typeface="+mn-lt"/>
                <a:ea typeface="+mn-ea"/>
                <a:cs typeface="+mn-cs"/>
              </a:rPr>
              <a:t>alternative</a:t>
            </a:r>
            <a:r>
              <a:rPr lang="et-EE"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t-EE" sz="1200" b="0" i="0" u="none" strike="noStrike"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t-EE" sz="1200" b="1" i="0" u="none" strike="noStrike" kern="1200" noProof="0" dirty="0" err="1">
                <a:solidFill>
                  <a:schemeClr val="tx1"/>
                </a:solidFill>
                <a:effectLst/>
                <a:latin typeface="+mn-lt"/>
                <a:ea typeface="+mn-ea"/>
                <a:cs typeface="+mn-cs"/>
              </a:rPr>
              <a:t>Companies</a:t>
            </a:r>
            <a:r>
              <a:rPr lang="et-EE" sz="1200" b="1" i="0" u="none" strike="noStrike" kern="1200" noProof="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Estonia’s e-Business Register is an advanced and secure tool that allows entrepreneurs to register new business online in just minutes without having to go to a notary or some other official. From 2011, most companies have been established over the internet using the e‑Business Register and this process has come down from 5 days to </a:t>
            </a:r>
            <a:r>
              <a:rPr lang="et-EE" sz="1200" b="0" i="0" kern="1200" dirty="0">
                <a:solidFill>
                  <a:schemeClr val="tx1"/>
                </a:solidFill>
                <a:effectLst/>
                <a:latin typeface="+mn-lt"/>
                <a:ea typeface="+mn-ea"/>
                <a:cs typeface="+mn-cs"/>
              </a:rPr>
              <a:t>15 minutes</a:t>
            </a:r>
            <a:r>
              <a:rPr lang="en-US" sz="1200" b="0" i="0" kern="1200" dirty="0">
                <a:solidFill>
                  <a:schemeClr val="tx1"/>
                </a:solidFill>
                <a:effectLst/>
                <a:latin typeface="+mn-lt"/>
                <a:ea typeface="+mn-ea"/>
                <a:cs typeface="+mn-cs"/>
              </a:rPr>
              <a:t>.</a:t>
            </a:r>
            <a:r>
              <a:rPr lang="et-EE"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t-EE" sz="1000" u="none" strike="noStrike" kern="1200" noProof="0" dirty="0">
              <a:solidFill>
                <a:schemeClr val="tx1"/>
              </a:solidFill>
              <a:effectLst/>
              <a:latin typeface="Aino" panose="02000603040504020204" pitchFamily="50"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t-EE" sz="1000" b="1" u="none" strike="noStrike" kern="1200" noProof="0" dirty="0" err="1">
                <a:solidFill>
                  <a:schemeClr val="tx1"/>
                </a:solidFill>
                <a:effectLst/>
                <a:latin typeface="Aino" panose="02000603040504020204" pitchFamily="50" charset="0"/>
                <a:ea typeface="+mn-ea"/>
                <a:cs typeface="+mn-cs"/>
              </a:rPr>
              <a:t>Blockchain</a:t>
            </a:r>
            <a:r>
              <a:rPr lang="et-EE" sz="1000" u="none" strike="noStrike" kern="1200" noProof="0" dirty="0">
                <a:solidFill>
                  <a:schemeClr val="tx1"/>
                </a:solidFill>
                <a:effectLst/>
                <a:latin typeface="Aino" panose="02000603040504020204" pitchFamily="50" charset="0"/>
                <a:ea typeface="+mn-ea"/>
                <a:cs typeface="+mn-cs"/>
              </a:rPr>
              <a:t>: </a:t>
            </a:r>
            <a:r>
              <a:rPr lang="en-GB" sz="1000" u="none" strike="noStrike" noProof="0" dirty="0">
                <a:effectLst/>
                <a:latin typeface="Aino" panose="02000603040504020204" pitchFamily="50" charset="0"/>
              </a:rPr>
              <a:t>All the data exchanges, M2M communications, data at rest, and log files are independently and fully accountable thanks to KSI Blockchain technology. With KSI Blockchain deployed in Estonian government networks, history cannot be rewritten by anybody and the authenticity of the electronic data can be mathematically proven. It means that no-one – not hackers, not system administrators, and not even the government itself – can manipulate the data </a:t>
            </a:r>
            <a:r>
              <a:rPr lang="en-GB" sz="1000" u="none" strike="noStrike" kern="1200" noProof="0" dirty="0">
                <a:solidFill>
                  <a:schemeClr val="tx1"/>
                </a:solidFill>
                <a:effectLst/>
                <a:latin typeface="Aino" panose="02000603040504020204" pitchFamily="50" charset="0"/>
                <a:ea typeface="+mn-ea"/>
                <a:cs typeface="+mn-cs"/>
              </a:rPr>
              <a:t>and get away with it. The KSI Blockchain technology was developed by Estonian computer scientists and led to the development of the Estonian e-state technologies as well as the products of two internationally successful Estonian companies, </a:t>
            </a:r>
            <a:r>
              <a:rPr lang="en-GB" sz="1000" u="none" strike="noStrike" kern="1200" noProof="0" dirty="0" err="1">
                <a:solidFill>
                  <a:schemeClr val="tx1"/>
                </a:solidFill>
                <a:effectLst/>
                <a:latin typeface="Aino" panose="02000603040504020204" pitchFamily="50" charset="0"/>
                <a:ea typeface="+mn-ea"/>
                <a:cs typeface="+mn-cs"/>
              </a:rPr>
              <a:t>Cybernetica</a:t>
            </a:r>
            <a:r>
              <a:rPr lang="en-GB" sz="1000" u="none" strike="noStrike" kern="1200" noProof="0" dirty="0">
                <a:solidFill>
                  <a:schemeClr val="tx1"/>
                </a:solidFill>
                <a:effectLst/>
                <a:latin typeface="Aino" panose="02000603040504020204" pitchFamily="50" charset="0"/>
                <a:ea typeface="+mn-ea"/>
                <a:cs typeface="+mn-cs"/>
              </a:rPr>
              <a:t> AS and </a:t>
            </a:r>
            <a:r>
              <a:rPr lang="en-GB" sz="1000" u="none" strike="noStrike" kern="1200" noProof="0" dirty="0" err="1">
                <a:solidFill>
                  <a:schemeClr val="tx1"/>
                </a:solidFill>
                <a:effectLst/>
                <a:latin typeface="Aino" panose="02000603040504020204" pitchFamily="50" charset="0"/>
                <a:ea typeface="+mn-ea"/>
                <a:cs typeface="+mn-cs"/>
              </a:rPr>
              <a:t>Guardtime</a:t>
            </a:r>
            <a:r>
              <a:rPr lang="en-GB" sz="1000" u="none" strike="noStrike" kern="1200" noProof="0" dirty="0">
                <a:solidFill>
                  <a:schemeClr val="tx1"/>
                </a:solidFill>
                <a:effectLst/>
                <a:latin typeface="Aino" panose="02000603040504020204" pitchFamily="50" charset="0"/>
                <a:ea typeface="+mn-ea"/>
                <a:cs typeface="+mn-cs"/>
              </a:rPr>
              <a:t> AS.</a:t>
            </a:r>
            <a:endParaRPr lang="et-EE" sz="1000" u="none" strike="noStrike" kern="1200" noProof="0" dirty="0">
              <a:solidFill>
                <a:schemeClr val="tx1"/>
              </a:solidFill>
              <a:effectLst/>
              <a:latin typeface="Aino" panose="02000603040504020204" pitchFamily="50"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t-EE" sz="1000" u="none" strike="noStrike" kern="1200" noProof="0" dirty="0">
              <a:solidFill>
                <a:schemeClr val="tx1"/>
              </a:solidFill>
              <a:effectLst/>
              <a:latin typeface="Aino" panose="02000603040504020204" pitchFamily="50" charset="0"/>
              <a:ea typeface="+mn-ea"/>
              <a:cs typeface="+mn-cs"/>
            </a:endParaRPr>
          </a:p>
          <a:p>
            <a:r>
              <a:rPr lang="et-EE" sz="1000" b="1" u="none" strike="noStrike" kern="1200" noProof="0" dirty="0">
                <a:solidFill>
                  <a:schemeClr val="tx1"/>
                </a:solidFill>
                <a:effectLst/>
                <a:latin typeface="Aino" panose="02000603040504020204" pitchFamily="50" charset="0"/>
                <a:ea typeface="+mn-ea"/>
                <a:cs typeface="+mn-cs"/>
              </a:rPr>
              <a:t>Banking: </a:t>
            </a:r>
            <a:r>
              <a:rPr lang="en-US" sz="1200" b="0" i="0" kern="1200" dirty="0">
                <a:solidFill>
                  <a:schemeClr val="tx1"/>
                </a:solidFill>
                <a:effectLst/>
                <a:latin typeface="+mn-lt"/>
                <a:ea typeface="+mn-ea"/>
                <a:cs typeface="+mn-cs"/>
              </a:rPr>
              <a:t>It is hard to overstate the enormous role Estonia’s banks have played in creating and promoting the nation’s e-government solutions. Banks not only wholeheartedly embraced e-ID, encouraging customers to use their ID cards for secure transactions, even giving away free card readers, they also helped move the population online by developing and offering high-quality internet banking services. Today, over 99% of all banking transactions in the country are carried out online.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You can access internet banking services anytime from anywhere in the world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You can do transactions online without visiting a bank</a:t>
            </a:r>
            <a:endParaRPr lang="et-E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t-EE" sz="1000" u="none" strike="noStrike" kern="1200" noProof="0" dirty="0">
              <a:solidFill>
                <a:schemeClr val="tx1"/>
              </a:solidFill>
              <a:effectLst/>
              <a:latin typeface="Aino" panose="02000603040504020204" pitchFamily="50"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t-EE" sz="1000" b="1" u="none" strike="noStrike" kern="1200" noProof="0" dirty="0">
                <a:solidFill>
                  <a:schemeClr val="tx1"/>
                </a:solidFill>
                <a:effectLst/>
                <a:latin typeface="Aino" panose="02000603040504020204" pitchFamily="50" charset="0"/>
                <a:ea typeface="+mn-ea"/>
                <a:cs typeface="+mn-cs"/>
              </a:rPr>
              <a:t>i-</a:t>
            </a:r>
            <a:r>
              <a:rPr lang="et-EE" sz="1000" b="1" u="none" strike="noStrike" kern="1200" noProof="0" dirty="0" err="1">
                <a:solidFill>
                  <a:schemeClr val="tx1"/>
                </a:solidFill>
                <a:effectLst/>
                <a:latin typeface="Aino" panose="02000603040504020204" pitchFamily="50" charset="0"/>
                <a:ea typeface="+mn-ea"/>
                <a:cs typeface="+mn-cs"/>
              </a:rPr>
              <a:t>voting</a:t>
            </a:r>
            <a:r>
              <a:rPr lang="et-EE" sz="1000" b="1" u="none" strike="noStrike" kern="1200" noProof="0" dirty="0">
                <a:solidFill>
                  <a:schemeClr val="tx1"/>
                </a:solidFill>
                <a:effectLst/>
                <a:latin typeface="Aino" panose="02000603040504020204" pitchFamily="50" charset="0"/>
                <a:ea typeface="+mn-ea"/>
                <a:cs typeface="+mn-cs"/>
              </a:rPr>
              <a:t>: </a:t>
            </a:r>
            <a:r>
              <a:rPr lang="et-EE" sz="1200" b="0" i="0" kern="1200" dirty="0" err="1">
                <a:solidFill>
                  <a:schemeClr val="tx1"/>
                </a:solidFill>
                <a:effectLst/>
                <a:latin typeface="+mn-lt"/>
                <a:ea typeface="+mn-ea"/>
                <a:cs typeface="+mn-cs"/>
              </a:rPr>
              <a:t>it</a:t>
            </a:r>
            <a:r>
              <a:rPr lang="en-US" sz="1200" b="0" i="0" kern="1200" dirty="0">
                <a:solidFill>
                  <a:schemeClr val="tx1"/>
                </a:solidFill>
                <a:effectLst/>
                <a:latin typeface="+mn-lt"/>
                <a:ea typeface="+mn-ea"/>
                <a:cs typeface="+mn-cs"/>
              </a:rPr>
              <a:t> is a unique solution that simply and conveniently helps to engage people in the governance process. In 2005, Estonia became the first country in the world to hold nation-wide elections using this method, and in 2007, it made headlines as the first country to use </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-Voting in parliamentary elections.</a:t>
            </a:r>
            <a:endParaRPr lang="et-EE" sz="1000" u="none" strike="noStrike" kern="1200" noProof="0" dirty="0">
              <a:solidFill>
                <a:schemeClr val="tx1"/>
              </a:solidFill>
              <a:effectLst/>
              <a:latin typeface="Aino" panose="02000603040504020204" pitchFamily="50"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t-EE" sz="1000" i="1" u="none" strike="noStrike" kern="1200" noProof="0" dirty="0">
              <a:solidFill>
                <a:schemeClr val="tx1"/>
              </a:solidFill>
              <a:effectLst/>
              <a:latin typeface="Aino" panose="02000603040504020204" pitchFamily="50"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t-EE" sz="1000" i="1" u="none" strike="noStrike" kern="1200" noProof="0" dirty="0" err="1">
                <a:solidFill>
                  <a:schemeClr val="tx1"/>
                </a:solidFill>
                <a:effectLst/>
                <a:latin typeface="Aino" panose="02000603040504020204" pitchFamily="50" charset="0"/>
                <a:ea typeface="+mn-ea"/>
                <a:cs typeface="+mn-cs"/>
              </a:rPr>
              <a:t>Learn</a:t>
            </a:r>
            <a:r>
              <a:rPr lang="et-EE" sz="1000" i="1" u="none" strike="noStrike" kern="1200" noProof="0" dirty="0">
                <a:solidFill>
                  <a:schemeClr val="tx1"/>
                </a:solidFill>
                <a:effectLst/>
                <a:latin typeface="Aino" panose="02000603040504020204" pitchFamily="50" charset="0"/>
                <a:ea typeface="+mn-ea"/>
                <a:cs typeface="+mn-cs"/>
              </a:rPr>
              <a:t> </a:t>
            </a:r>
            <a:r>
              <a:rPr lang="et-EE" sz="1000" i="1" u="none" strike="noStrike" kern="1200" noProof="0" dirty="0" err="1">
                <a:solidFill>
                  <a:schemeClr val="tx1"/>
                </a:solidFill>
                <a:effectLst/>
                <a:latin typeface="Aino" panose="02000603040504020204" pitchFamily="50" charset="0"/>
                <a:ea typeface="+mn-ea"/>
                <a:cs typeface="+mn-cs"/>
              </a:rPr>
              <a:t>more</a:t>
            </a:r>
            <a:r>
              <a:rPr lang="et-EE" sz="1000" i="1" u="none" strike="noStrike" kern="1200" noProof="0" dirty="0">
                <a:solidFill>
                  <a:schemeClr val="tx1"/>
                </a:solidFill>
                <a:effectLst/>
                <a:latin typeface="Aino" panose="02000603040504020204" pitchFamily="50" charset="0"/>
                <a:ea typeface="+mn-ea"/>
                <a:cs typeface="+mn-cs"/>
              </a:rPr>
              <a:t>: </a:t>
            </a:r>
            <a:r>
              <a:rPr lang="et-EE" sz="1000" i="1" dirty="0">
                <a:hlinkClick r:id="rId3"/>
              </a:rPr>
              <a:t>e-estonia.com/solutions/</a:t>
            </a:r>
            <a:r>
              <a:rPr lang="et-EE" sz="1000" i="1" dirty="0"/>
              <a:t> </a:t>
            </a:r>
            <a:r>
              <a:rPr lang="et-EE" sz="1000" i="1" dirty="0" err="1"/>
              <a:t>or</a:t>
            </a:r>
            <a:r>
              <a:rPr lang="et-EE" sz="1000" i="1" dirty="0"/>
              <a:t> id.ee/</a:t>
            </a:r>
            <a:r>
              <a:rPr lang="et-EE" sz="1000" i="1" dirty="0" err="1"/>
              <a:t>en</a:t>
            </a:r>
            <a:endParaRPr lang="et-EE" sz="1000" i="1" u="none" strike="noStrike" kern="1200" noProof="0" dirty="0">
              <a:solidFill>
                <a:schemeClr val="tx1"/>
              </a:solidFill>
              <a:effectLst/>
              <a:latin typeface="Aino" panose="02000603040504020204" pitchFamily="50"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t-EE" sz="1000" u="none" strike="noStrike" kern="1200" noProof="0" dirty="0">
              <a:solidFill>
                <a:schemeClr val="tx1"/>
              </a:solidFill>
              <a:effectLst/>
              <a:latin typeface="Aino" panose="02000603040504020204" pitchFamily="50"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F899D-6FDB-47F3-82E6-FF029D4A527E}" type="slidenum">
              <a:rPr kumimoji="0" lang="et-EE" sz="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t-EE"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346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fontAlgn="base"/>
            <a:r>
              <a:rPr lang="et-EE" sz="1000" b="1" dirty="0">
                <a:latin typeface="Aino" panose="02000603040504020204" pitchFamily="50" charset="0"/>
              </a:rPr>
              <a:t>OECD Tax </a:t>
            </a:r>
            <a:r>
              <a:rPr lang="et-EE" sz="1000" b="1" dirty="0" err="1">
                <a:latin typeface="Aino" panose="02000603040504020204" pitchFamily="50" charset="0"/>
              </a:rPr>
              <a:t>Competitiveness</a:t>
            </a:r>
            <a:r>
              <a:rPr lang="et-EE" sz="1000" b="1" dirty="0">
                <a:latin typeface="Aino" panose="02000603040504020204" pitchFamily="50" charset="0"/>
              </a:rPr>
              <a:t> </a:t>
            </a:r>
            <a:r>
              <a:rPr lang="et-EE" sz="1000" b="1" dirty="0" err="1">
                <a:latin typeface="Aino" panose="02000603040504020204" pitchFamily="50" charset="0"/>
              </a:rPr>
              <a:t>Index</a:t>
            </a:r>
            <a:r>
              <a:rPr lang="et-EE" sz="1000" dirty="0">
                <a:latin typeface="Aino" panose="02000603040504020204" pitchFamily="50" charset="0"/>
              </a:rPr>
              <a:t>: </a:t>
            </a:r>
            <a:r>
              <a:rPr lang="en-US" sz="1200" b="0" i="0" kern="1200" dirty="0">
                <a:solidFill>
                  <a:schemeClr val="tx1"/>
                </a:solidFill>
                <a:effectLst/>
                <a:latin typeface="+mn-lt"/>
                <a:ea typeface="+mn-ea"/>
                <a:cs typeface="+mn-cs"/>
              </a:rPr>
              <a:t>For the </a:t>
            </a:r>
            <a:r>
              <a:rPr lang="et-EE" sz="1200" b="0" i="0" kern="1200" dirty="0" err="1">
                <a:solidFill>
                  <a:schemeClr val="tx1"/>
                </a:solidFill>
                <a:effectLst/>
                <a:latin typeface="+mn-lt"/>
                <a:ea typeface="+mn-ea"/>
                <a:cs typeface="+mn-cs"/>
              </a:rPr>
              <a:t>ninth</a:t>
            </a:r>
            <a:r>
              <a:rPr lang="en-US" sz="1200" b="0" i="0" kern="1200" dirty="0">
                <a:solidFill>
                  <a:schemeClr val="tx1"/>
                </a:solidFill>
                <a:effectLst/>
                <a:latin typeface="+mn-lt"/>
                <a:ea typeface="+mn-ea"/>
                <a:cs typeface="+mn-cs"/>
              </a:rPr>
              <a:t> year in a row, Estonia has the best tax code in the OECD. Its top score is driven by four positive features of its tax code. First, it has a 20 percent tax rate on corporate income that is only applied to distributed profits. Second, it has a flat 20 percent tax on individual income that does not apply to personal dividend income. Third, its property tax applies only to the value of land, rather than to the value of real property or capital. Finally, it has a </a:t>
            </a:r>
            <a:r>
              <a:rPr lang="en-US" sz="1200" b="0" i="0" kern="1200" dirty="0">
                <a:solidFill>
                  <a:schemeClr val="tx1"/>
                </a:solidFill>
                <a:effectLst/>
                <a:latin typeface="+mn-lt"/>
                <a:ea typeface="+mn-ea"/>
                <a:cs typeface="+mn-cs"/>
                <a:hlinkClick r:id="rId3"/>
              </a:rPr>
              <a:t>territorial tax system</a:t>
            </a:r>
            <a:r>
              <a:rPr lang="en-US" sz="1200" b="0" i="0" kern="1200" dirty="0">
                <a:solidFill>
                  <a:schemeClr val="tx1"/>
                </a:solidFill>
                <a:effectLst/>
                <a:latin typeface="+mn-lt"/>
                <a:ea typeface="+mn-ea"/>
                <a:cs typeface="+mn-cs"/>
              </a:rPr>
              <a:t> that exempts 100 percent of foreign profits earned by domestic corporations from domestic taxation, with few restrictions.</a:t>
            </a:r>
          </a:p>
          <a:p>
            <a:br>
              <a:rPr lang="en-US" sz="1000" dirty="0"/>
            </a:br>
            <a:r>
              <a:rPr lang="et-EE" sz="1000" dirty="0" err="1"/>
              <a:t>Learn</a:t>
            </a:r>
            <a:r>
              <a:rPr lang="et-EE" sz="1000" dirty="0"/>
              <a:t> </a:t>
            </a:r>
            <a:r>
              <a:rPr lang="et-EE" sz="1000" dirty="0" err="1"/>
              <a:t>more</a:t>
            </a:r>
            <a:r>
              <a:rPr lang="et-EE" sz="1000" dirty="0"/>
              <a:t>: </a:t>
            </a:r>
            <a:r>
              <a:rPr lang="et-EE" sz="1000" dirty="0">
                <a:latin typeface="Aino" panose="02000603040504020204" pitchFamily="50" charset="0"/>
              </a:rPr>
              <a:t>https://taxfoundation.org/research/all/global/2022-international-tax-competitiveness-index/</a:t>
            </a:r>
          </a:p>
          <a:p>
            <a:endParaRPr lang="et-EE" sz="1000" dirty="0">
              <a:latin typeface="Aino" panose="02000603040504020204" pitchFamily="50" charset="0"/>
            </a:endParaRPr>
          </a:p>
          <a:p>
            <a:r>
              <a:rPr lang="et-EE" sz="1000" b="1" dirty="0">
                <a:latin typeface="Aino" panose="02000603040504020204" pitchFamily="50" charset="0"/>
              </a:rPr>
              <a:t>Digital Health </a:t>
            </a:r>
            <a:r>
              <a:rPr lang="et-EE" sz="1000" b="1" dirty="0" err="1">
                <a:latin typeface="Aino" panose="02000603040504020204" pitchFamily="50" charset="0"/>
              </a:rPr>
              <a:t>Index</a:t>
            </a:r>
            <a:r>
              <a:rPr lang="et-EE" sz="1000" dirty="0">
                <a:latin typeface="Aino" panose="02000603040504020204" pitchFamily="50" charset="0"/>
              </a:rPr>
              <a:t>: </a:t>
            </a:r>
            <a:r>
              <a:rPr lang="en-US" sz="1000" dirty="0"/>
              <a:t>With its X-Road infrastructure, which enables secure data exchange between all actors in the healthcare system (and the entire public sector), Estonia is one of the most digitally advanced countries in Europe. In 2005, the Ministry of Social Affairs secured subsidies from EU structural funds to develop four eHealth projects: </a:t>
            </a:r>
            <a:endParaRPr lang="et-EE" sz="1000" dirty="0"/>
          </a:p>
          <a:p>
            <a:pPr marL="228600" indent="-228600">
              <a:buAutoNum type="arabicPeriod"/>
            </a:pPr>
            <a:r>
              <a:rPr lang="en-US" sz="1000" dirty="0"/>
              <a:t>the electronic health record (EHR) </a:t>
            </a:r>
            <a:endParaRPr lang="et-EE" sz="1000" dirty="0"/>
          </a:p>
          <a:p>
            <a:pPr marL="228600" indent="-228600">
              <a:buAutoNum type="arabicPeriod"/>
            </a:pPr>
            <a:r>
              <a:rPr lang="en-US" sz="1000" dirty="0"/>
              <a:t>digital imaging </a:t>
            </a:r>
            <a:endParaRPr lang="et-EE" sz="1000" dirty="0"/>
          </a:p>
          <a:p>
            <a:pPr marL="228600" indent="-228600">
              <a:buAutoNum type="arabicPeriod"/>
            </a:pPr>
            <a:r>
              <a:rPr lang="en-US" sz="1000" dirty="0"/>
              <a:t>digital registration </a:t>
            </a:r>
            <a:endParaRPr lang="et-EE" sz="1000" dirty="0"/>
          </a:p>
          <a:p>
            <a:pPr marL="228600" indent="-228600">
              <a:buAutoNum type="arabicPeriod"/>
            </a:pPr>
            <a:r>
              <a:rPr lang="en-US" sz="1000" dirty="0" err="1"/>
              <a:t>ePrescriptions</a:t>
            </a:r>
            <a:endParaRPr lang="et-EE" sz="1000" dirty="0"/>
          </a:p>
          <a:p>
            <a:pPr marL="0" indent="0">
              <a:buNone/>
            </a:pPr>
            <a:endParaRPr lang="et-EE" sz="1000" dirty="0"/>
          </a:p>
          <a:p>
            <a:r>
              <a:rPr lang="et-EE" sz="1000" dirty="0" err="1"/>
              <a:t>Today</a:t>
            </a:r>
            <a:r>
              <a:rPr lang="et-EE" sz="1000" dirty="0"/>
              <a:t>, all </a:t>
            </a:r>
            <a:r>
              <a:rPr lang="et-EE" sz="1000" dirty="0" err="1"/>
              <a:t>citizens</a:t>
            </a:r>
            <a:r>
              <a:rPr lang="et-EE" sz="1000" dirty="0"/>
              <a:t> i</a:t>
            </a:r>
            <a:r>
              <a:rPr lang="en-US" sz="1000" dirty="0"/>
              <a:t>n Estonia can view their examination results, medication plans</a:t>
            </a:r>
            <a:r>
              <a:rPr lang="et-EE" sz="1000" dirty="0"/>
              <a:t> </a:t>
            </a:r>
            <a:r>
              <a:rPr lang="en-US" sz="1000" dirty="0"/>
              <a:t>or vaccination data online and they can also determine which physicians and other healthcare professionals have access to their information.</a:t>
            </a:r>
            <a:r>
              <a:rPr lang="et-EE" sz="1000" dirty="0"/>
              <a:t> </a:t>
            </a:r>
          </a:p>
          <a:p>
            <a:endParaRPr lang="et-EE" sz="1000" dirty="0">
              <a:latin typeface="Aino" panose="02000603040504020204" pitchFamily="50" charset="0"/>
            </a:endParaRPr>
          </a:p>
          <a:p>
            <a:r>
              <a:rPr lang="et-EE" sz="1000" dirty="0" err="1">
                <a:latin typeface="Aino" panose="02000603040504020204" pitchFamily="50" charset="0"/>
              </a:rPr>
              <a:t>Learn</a:t>
            </a:r>
            <a:r>
              <a:rPr lang="et-EE" sz="1000" dirty="0">
                <a:latin typeface="Aino" panose="02000603040504020204" pitchFamily="50" charset="0"/>
              </a:rPr>
              <a:t> </a:t>
            </a:r>
            <a:r>
              <a:rPr lang="et-EE" sz="1000" dirty="0" err="1">
                <a:latin typeface="Aino" panose="02000603040504020204" pitchFamily="50" charset="0"/>
              </a:rPr>
              <a:t>more</a:t>
            </a:r>
            <a:r>
              <a:rPr lang="et-EE" sz="1000" dirty="0">
                <a:latin typeface="Aino" panose="02000603040504020204" pitchFamily="50" charset="0"/>
              </a:rPr>
              <a:t>: https://www.bertelsmann-stiftung.de/en/our-projects/the-digital-patient/projektthemen/smarthealthsystems/</a:t>
            </a:r>
          </a:p>
          <a:p>
            <a:endParaRPr lang="et-EE" sz="1000" dirty="0">
              <a:latin typeface="Aino" panose="02000603040504020204" pitchFamily="50" charset="0"/>
            </a:endParaRPr>
          </a:p>
          <a:p>
            <a:r>
              <a:rPr lang="et-EE" sz="1000" b="1" dirty="0">
                <a:latin typeface="Aino" panose="02000603040504020204" pitchFamily="50" charset="0"/>
              </a:rPr>
              <a:t>Internet </a:t>
            </a:r>
            <a:r>
              <a:rPr lang="et-EE" sz="1000" b="1" dirty="0" err="1">
                <a:latin typeface="Aino" panose="02000603040504020204" pitchFamily="50" charset="0"/>
              </a:rPr>
              <a:t>freedom</a:t>
            </a:r>
            <a:r>
              <a:rPr lang="et-EE" sz="1000" dirty="0">
                <a:latin typeface="Aino" panose="02000603040504020204" pitchFamily="50" charset="0"/>
              </a:rPr>
              <a:t>: </a:t>
            </a:r>
            <a:r>
              <a:rPr lang="en-US" sz="1200" b="0" i="0" kern="1200" dirty="0">
                <a:solidFill>
                  <a:schemeClr val="tx1"/>
                </a:solidFill>
                <a:effectLst/>
                <a:latin typeface="+mn-lt"/>
                <a:ea typeface="+mn-ea"/>
                <a:cs typeface="+mn-cs"/>
              </a:rPr>
              <a:t>Estonia has been ranked in second place in U.S. think tank Freedom House's global Internet freedom index and maintained its previously high score.</a:t>
            </a:r>
            <a:r>
              <a:rPr lang="et-EE"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index covers areas, such as obstacles to access, lack of unfounded restrictions on online content, ensuring user rights, as well as the freedom and responsibilities of online user </a:t>
            </a:r>
            <a:r>
              <a:rPr lang="en-US" sz="1200" b="0" i="0" kern="1200" dirty="0" err="1">
                <a:solidFill>
                  <a:schemeClr val="tx1"/>
                </a:solidFill>
                <a:effectLst/>
                <a:latin typeface="+mn-lt"/>
                <a:ea typeface="+mn-ea"/>
                <a:cs typeface="+mn-cs"/>
              </a:rPr>
              <a:t>behaviour</a:t>
            </a:r>
            <a:r>
              <a:rPr lang="en-US" sz="1200" b="0" i="0" kern="1200" dirty="0">
                <a:solidFill>
                  <a:schemeClr val="tx1"/>
                </a:solidFill>
                <a:effectLst/>
                <a:latin typeface="+mn-lt"/>
                <a:ea typeface="+mn-ea"/>
                <a:cs typeface="+mn-cs"/>
              </a:rPr>
              <a:t>.</a:t>
            </a:r>
            <a:r>
              <a:rPr lang="et-EE" sz="1200" b="0" i="0" kern="1200" dirty="0">
                <a:solidFill>
                  <a:schemeClr val="tx1"/>
                </a:solidFill>
                <a:effectLst/>
                <a:latin typeface="+mn-lt"/>
                <a:ea typeface="+mn-ea"/>
                <a:cs typeface="+mn-cs"/>
              </a:rPr>
              <a:t> T</a:t>
            </a:r>
            <a:r>
              <a:rPr lang="en-US" sz="1200" b="0" i="0" kern="1200" dirty="0">
                <a:solidFill>
                  <a:schemeClr val="tx1"/>
                </a:solidFill>
                <a:effectLst/>
                <a:latin typeface="+mn-lt"/>
                <a:ea typeface="+mn-ea"/>
                <a:cs typeface="+mn-cs"/>
              </a:rPr>
              <a:t>he Estonian government places few limitations on internet access, fewer limitations on online content, and robust protections for user rights. This approach served Estonia well during the COVID-19 pandemic, as society was able to function with relatively little interruption by making use of digital public services.</a:t>
            </a:r>
            <a:endParaRPr lang="et-EE" sz="1000" dirty="0">
              <a:latin typeface="Aino" panose="02000603040504020204" pitchFamily="50" charset="0"/>
            </a:endParaRPr>
          </a:p>
          <a:p>
            <a:r>
              <a:rPr lang="et-EE" sz="1000" dirty="0" err="1">
                <a:latin typeface="Aino" panose="02000603040504020204" pitchFamily="50" charset="0"/>
              </a:rPr>
              <a:t>Learn</a:t>
            </a:r>
            <a:r>
              <a:rPr lang="et-EE" sz="1000" dirty="0">
                <a:latin typeface="Aino" panose="02000603040504020204" pitchFamily="50" charset="0"/>
              </a:rPr>
              <a:t> </a:t>
            </a:r>
            <a:r>
              <a:rPr lang="et-EE" sz="1000" dirty="0" err="1">
                <a:latin typeface="Aino" panose="02000603040504020204" pitchFamily="50" charset="0"/>
              </a:rPr>
              <a:t>more</a:t>
            </a:r>
            <a:r>
              <a:rPr lang="et-EE" sz="1000" dirty="0">
                <a:latin typeface="Aino" panose="02000603040504020204" pitchFamily="50" charset="0"/>
              </a:rPr>
              <a:t>: https://freedomhouse.org/country/estonia/freedom-net/2022</a:t>
            </a:r>
          </a:p>
          <a:p>
            <a:endParaRPr lang="et-EE" sz="1000" dirty="0">
              <a:latin typeface="Aino" panose="02000603040504020204" pitchFamily="50" charset="0"/>
            </a:endParaRPr>
          </a:p>
          <a:p>
            <a:r>
              <a:rPr lang="et-EE" sz="1000" b="1" dirty="0" err="1">
                <a:latin typeface="Aino" panose="02000603040504020204" pitchFamily="50" charset="0"/>
              </a:rPr>
              <a:t>Ease</a:t>
            </a:r>
            <a:r>
              <a:rPr lang="et-EE" sz="1000" b="1" dirty="0">
                <a:latin typeface="Aino" panose="02000603040504020204" pitchFamily="50" charset="0"/>
              </a:rPr>
              <a:t> of </a:t>
            </a:r>
            <a:r>
              <a:rPr lang="et-EE" sz="1000" b="1" dirty="0" err="1">
                <a:latin typeface="Aino" panose="02000603040504020204" pitchFamily="50" charset="0"/>
              </a:rPr>
              <a:t>Doing</a:t>
            </a:r>
            <a:r>
              <a:rPr lang="et-EE" sz="1000" b="1" dirty="0">
                <a:latin typeface="Aino" panose="02000603040504020204" pitchFamily="50" charset="0"/>
              </a:rPr>
              <a:t> Business</a:t>
            </a:r>
            <a:r>
              <a:rPr lang="et-EE" sz="1000" dirty="0">
                <a:latin typeface="Aino" panose="02000603040504020204" pitchFamily="50" charset="0"/>
              </a:rPr>
              <a:t>: </a:t>
            </a:r>
            <a:r>
              <a:rPr lang="en-US" sz="1200" b="0" i="0" kern="1200" dirty="0">
                <a:solidFill>
                  <a:schemeClr val="tx1"/>
                </a:solidFill>
                <a:effectLst/>
                <a:latin typeface="+mn-lt"/>
                <a:ea typeface="+mn-ea"/>
                <a:cs typeface="+mn-cs"/>
              </a:rPr>
              <a:t>The Estonian legal environment </a:t>
            </a:r>
            <a:r>
              <a:rPr lang="en-US" sz="1200" b="0" i="0" kern="1200" dirty="0" err="1">
                <a:solidFill>
                  <a:schemeClr val="tx1"/>
                </a:solidFill>
                <a:effectLst/>
                <a:latin typeface="+mn-lt"/>
                <a:ea typeface="+mn-ea"/>
                <a:cs typeface="+mn-cs"/>
              </a:rPr>
              <a:t>favours</a:t>
            </a:r>
            <a:r>
              <a:rPr lang="en-US" sz="1200" b="0" i="0" kern="1200" dirty="0">
                <a:solidFill>
                  <a:schemeClr val="tx1"/>
                </a:solidFill>
                <a:effectLst/>
                <a:latin typeface="+mn-lt"/>
                <a:ea typeface="+mn-ea"/>
                <a:cs typeface="+mn-cs"/>
              </a:rPr>
              <a:t> entrepreneurship and an entrepreneurial mindset. Foreign investors have equal rights and obligations with local entrepreneurs. All foreign investors may establish a company and conduct business in Estonia in the same way as local investors – no restrictions apply.</a:t>
            </a:r>
            <a:endParaRPr lang="et-EE" sz="1200" b="0" i="0" kern="1200" dirty="0">
              <a:solidFill>
                <a:schemeClr val="tx1"/>
              </a:solidFill>
              <a:effectLst/>
              <a:latin typeface="+mn-lt"/>
              <a:ea typeface="+mn-ea"/>
              <a:cs typeface="+mn-cs"/>
            </a:endParaRPr>
          </a:p>
          <a:p>
            <a:endParaRPr lang="et-EE" sz="1200" b="0" i="0" kern="1200" dirty="0">
              <a:solidFill>
                <a:schemeClr val="tx1"/>
              </a:solidFill>
              <a:effectLst/>
              <a:latin typeface="+mn-lt"/>
              <a:ea typeface="+mn-ea"/>
              <a:cs typeface="+mn-cs"/>
            </a:endParaRPr>
          </a:p>
          <a:p>
            <a:r>
              <a:rPr lang="et-EE" sz="1200" b="0" i="0" kern="1200" dirty="0" err="1">
                <a:solidFill>
                  <a:schemeClr val="tx1"/>
                </a:solidFill>
                <a:effectLst/>
                <a:latin typeface="+mn-lt"/>
                <a:ea typeface="+mn-ea"/>
                <a:cs typeface="+mn-cs"/>
              </a:rPr>
              <a:t>Learn</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more</a:t>
            </a:r>
            <a:r>
              <a:rPr lang="et-EE" sz="1200" b="0" i="0" kern="1200" dirty="0">
                <a:solidFill>
                  <a:schemeClr val="tx1"/>
                </a:solidFill>
                <a:effectLst/>
                <a:latin typeface="+mn-lt"/>
                <a:ea typeface="+mn-ea"/>
                <a:cs typeface="+mn-cs"/>
              </a:rPr>
              <a:t>: investinestonia.com/business-in-estonia/legal-system/doing-business/</a:t>
            </a:r>
          </a:p>
          <a:p>
            <a:r>
              <a:rPr lang="et-EE" sz="1200" b="0" i="0" kern="1200" dirty="0">
                <a:solidFill>
                  <a:schemeClr val="tx1"/>
                </a:solidFill>
                <a:effectLst/>
                <a:latin typeface="+mn-lt"/>
                <a:ea typeface="+mn-ea"/>
                <a:cs typeface="+mn-cs"/>
              </a:rPr>
              <a:t>See </a:t>
            </a:r>
            <a:r>
              <a:rPr lang="et-EE" sz="1200" b="0" i="0" kern="1200" dirty="0" err="1">
                <a:solidFill>
                  <a:schemeClr val="tx1"/>
                </a:solidFill>
                <a:effectLst/>
                <a:latin typeface="+mn-lt"/>
                <a:ea typeface="+mn-ea"/>
                <a:cs typeface="+mn-cs"/>
              </a:rPr>
              <a:t>also</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the</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latest</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economy</a:t>
            </a:r>
            <a:r>
              <a:rPr lang="et-EE" sz="1200" b="0" i="0" kern="1200" dirty="0">
                <a:solidFill>
                  <a:schemeClr val="tx1"/>
                </a:solidFill>
                <a:effectLst/>
                <a:latin typeface="+mn-lt"/>
                <a:ea typeface="+mn-ea"/>
                <a:cs typeface="+mn-cs"/>
              </a:rPr>
              <a:t> profile of Estonia (2020): </a:t>
            </a:r>
            <a:r>
              <a:rPr lang="et-EE" sz="1000" dirty="0">
                <a:latin typeface="Aino" panose="02000603040504020204" pitchFamily="50" charset="0"/>
              </a:rPr>
              <a:t>doingbusiness.org/content/dam/doingBusiness/country/e/estonia/EST.pdf</a:t>
            </a:r>
          </a:p>
          <a:p>
            <a:r>
              <a:rPr lang="et-EE" sz="1000" dirty="0" err="1">
                <a:latin typeface="Aino" panose="02000603040504020204" pitchFamily="50" charset="0"/>
              </a:rPr>
              <a:t>Learn</a:t>
            </a:r>
            <a:r>
              <a:rPr lang="et-EE" sz="1000" dirty="0">
                <a:latin typeface="Aino" panose="02000603040504020204" pitchFamily="50" charset="0"/>
              </a:rPr>
              <a:t> </a:t>
            </a:r>
            <a:r>
              <a:rPr lang="et-EE" sz="1000" dirty="0" err="1">
                <a:latin typeface="Aino" panose="02000603040504020204" pitchFamily="50" charset="0"/>
              </a:rPr>
              <a:t>also</a:t>
            </a:r>
            <a:r>
              <a:rPr lang="et-EE" sz="1000" dirty="0">
                <a:latin typeface="Aino" panose="02000603040504020204" pitchFamily="50" charset="0"/>
              </a:rPr>
              <a:t> </a:t>
            </a:r>
            <a:r>
              <a:rPr lang="et-EE" sz="1000" dirty="0" err="1">
                <a:latin typeface="Aino" panose="02000603040504020204" pitchFamily="50" charset="0"/>
              </a:rPr>
              <a:t>about</a:t>
            </a:r>
            <a:r>
              <a:rPr lang="et-EE" sz="1000" dirty="0">
                <a:latin typeface="Aino" panose="02000603040504020204" pitchFamily="50" charset="0"/>
              </a:rPr>
              <a:t> e-</a:t>
            </a:r>
            <a:r>
              <a:rPr lang="et-EE" sz="1000" dirty="0" err="1">
                <a:latin typeface="Aino" panose="02000603040504020204" pitchFamily="50" charset="0"/>
              </a:rPr>
              <a:t>residency</a:t>
            </a:r>
            <a:r>
              <a:rPr lang="et-EE" sz="1000" dirty="0">
                <a:latin typeface="Aino" panose="02000603040504020204" pitchFamily="50" charset="0"/>
              </a:rPr>
              <a:t>, </a:t>
            </a:r>
            <a:r>
              <a:rPr lang="et-EE" sz="1000" dirty="0" err="1">
                <a:latin typeface="Aino" panose="02000603040504020204" pitchFamily="50" charset="0"/>
              </a:rPr>
              <a:t>which</a:t>
            </a:r>
            <a:r>
              <a:rPr lang="et-EE" sz="1000" dirty="0">
                <a:latin typeface="Aino" panose="02000603040504020204" pitchFamily="50" charset="0"/>
              </a:rPr>
              <a:t> </a:t>
            </a:r>
            <a:r>
              <a:rPr lang="et-EE" sz="1000" dirty="0" err="1">
                <a:latin typeface="Aino" panose="02000603040504020204" pitchFamily="50" charset="0"/>
              </a:rPr>
              <a:t>gives</a:t>
            </a:r>
            <a:r>
              <a:rPr lang="et-EE" sz="1000" dirty="0">
                <a:latin typeface="Aino" panose="02000603040504020204" pitchFamily="50" charset="0"/>
              </a:rPr>
              <a:t> </a:t>
            </a:r>
            <a:r>
              <a:rPr lang="et-EE" sz="1000" dirty="0" err="1">
                <a:latin typeface="Aino" panose="02000603040504020204" pitchFamily="50" charset="0"/>
              </a:rPr>
              <a:t>access</a:t>
            </a:r>
            <a:r>
              <a:rPr lang="et-EE" sz="1000" dirty="0">
                <a:latin typeface="Aino" panose="02000603040504020204" pitchFamily="50" charset="0"/>
              </a:rPr>
              <a:t> </a:t>
            </a:r>
            <a:r>
              <a:rPr lang="et-EE" sz="1000" dirty="0" err="1">
                <a:latin typeface="Aino" panose="02000603040504020204" pitchFamily="50" charset="0"/>
              </a:rPr>
              <a:t>to</a:t>
            </a:r>
            <a:r>
              <a:rPr lang="et-EE" sz="1000" dirty="0">
                <a:latin typeface="Aino" panose="02000603040504020204" pitchFamily="50" charset="0"/>
              </a:rPr>
              <a:t> </a:t>
            </a:r>
            <a:r>
              <a:rPr lang="et-EE" sz="1000" dirty="0" err="1">
                <a:latin typeface="Aino" panose="02000603040504020204" pitchFamily="50" charset="0"/>
              </a:rPr>
              <a:t>the</a:t>
            </a:r>
            <a:r>
              <a:rPr lang="et-EE" sz="1000" dirty="0">
                <a:latin typeface="Aino" panose="02000603040504020204" pitchFamily="50" charset="0"/>
              </a:rPr>
              <a:t> EU </a:t>
            </a:r>
            <a:r>
              <a:rPr lang="et-EE" sz="1000" dirty="0" err="1">
                <a:latin typeface="Aino" panose="02000603040504020204" pitchFamily="50" charset="0"/>
              </a:rPr>
              <a:t>business</a:t>
            </a:r>
            <a:r>
              <a:rPr lang="et-EE" sz="1000" dirty="0">
                <a:latin typeface="Aino" panose="02000603040504020204" pitchFamily="50" charset="0"/>
              </a:rPr>
              <a:t> </a:t>
            </a:r>
            <a:r>
              <a:rPr lang="et-EE" sz="1000" dirty="0" err="1">
                <a:latin typeface="Aino" panose="02000603040504020204" pitchFamily="50" charset="0"/>
              </a:rPr>
              <a:t>environment</a:t>
            </a:r>
            <a:r>
              <a:rPr lang="et-EE" sz="1000" dirty="0">
                <a:latin typeface="Aino" panose="02000603040504020204" pitchFamily="50" charset="0"/>
              </a:rPr>
              <a:t>: https://e-estonia.com/solutions/e-identity/e-residency/</a:t>
            </a:r>
          </a:p>
          <a:p>
            <a:endParaRPr lang="et-EE" sz="1000" dirty="0">
              <a:latin typeface="Aino" panose="02000603040504020204" pitchFamily="50" charset="0"/>
            </a:endParaRPr>
          </a:p>
          <a:p>
            <a:r>
              <a:rPr lang="et-EE" sz="1000" b="1" dirty="0">
                <a:latin typeface="Aino" panose="02000603040504020204" pitchFamily="50" charset="0"/>
              </a:rPr>
              <a:t>Start-</a:t>
            </a:r>
            <a:r>
              <a:rPr lang="et-EE" sz="1000" b="1" dirty="0" err="1">
                <a:latin typeface="Aino" panose="02000603040504020204" pitchFamily="50" charset="0"/>
              </a:rPr>
              <a:t>Up</a:t>
            </a:r>
            <a:r>
              <a:rPr lang="et-EE" sz="1000" b="1" dirty="0">
                <a:latin typeface="Aino" panose="02000603040504020204" pitchFamily="50" charset="0"/>
              </a:rPr>
              <a:t> </a:t>
            </a:r>
            <a:r>
              <a:rPr lang="et-EE" sz="1000" b="1" dirty="0" err="1">
                <a:latin typeface="Aino" panose="02000603040504020204" pitchFamily="50" charset="0"/>
              </a:rPr>
              <a:t>Friendliness</a:t>
            </a:r>
            <a:r>
              <a:rPr lang="et-EE" sz="1000" b="1" dirty="0">
                <a:latin typeface="Aino" panose="02000603040504020204" pitchFamily="50" charset="0"/>
              </a:rPr>
              <a:t>: </a:t>
            </a:r>
            <a:r>
              <a:rPr lang="et-EE" sz="1000" b="0" dirty="0" err="1">
                <a:latin typeface="Aino" panose="02000603040504020204" pitchFamily="50" charset="0"/>
              </a:rPr>
              <a:t>Index</a:t>
            </a:r>
            <a:r>
              <a:rPr lang="et-EE" sz="1000" b="0" dirty="0">
                <a:latin typeface="Aino" panose="02000603040504020204" pitchFamily="50" charset="0"/>
              </a:rPr>
              <a:t> </a:t>
            </a:r>
            <a:r>
              <a:rPr lang="et-EE" sz="1000" b="0" dirty="0" err="1">
                <a:latin typeface="Aino" panose="02000603040504020204" pitchFamily="50" charset="0"/>
              </a:rPr>
              <a:t>Venture</a:t>
            </a:r>
            <a:r>
              <a:rPr lang="et-EE" sz="1000" b="0" dirty="0">
                <a:latin typeface="Aino" panose="02000603040504020204" pitchFamily="50" charset="0"/>
              </a:rPr>
              <a:t> </a:t>
            </a:r>
            <a:r>
              <a:rPr lang="et-EE" sz="1000" b="0" dirty="0" err="1">
                <a:latin typeface="Aino" panose="02000603040504020204" pitchFamily="50" charset="0"/>
              </a:rPr>
              <a:t>ranks</a:t>
            </a:r>
            <a:r>
              <a:rPr lang="et-EE" sz="1000" b="0" dirty="0">
                <a:latin typeface="Aino" panose="02000603040504020204" pitchFamily="50" charset="0"/>
              </a:rPr>
              <a:t> Estonia </a:t>
            </a:r>
            <a:r>
              <a:rPr lang="et-EE" sz="1000" b="0" dirty="0" err="1">
                <a:latin typeface="Aino" panose="02000603040504020204" pitchFamily="50" charset="0"/>
              </a:rPr>
              <a:t>the</a:t>
            </a:r>
            <a:r>
              <a:rPr lang="et-EE" sz="1000" b="0" dirty="0">
                <a:latin typeface="Aino" panose="02000603040504020204" pitchFamily="50" charset="0"/>
              </a:rPr>
              <a:t> </a:t>
            </a:r>
            <a:r>
              <a:rPr lang="et-EE" sz="1000" b="0" dirty="0" err="1">
                <a:latin typeface="Aino" panose="02000603040504020204" pitchFamily="50" charset="0"/>
              </a:rPr>
              <a:t>second</a:t>
            </a:r>
            <a:r>
              <a:rPr lang="et-EE" sz="1000" b="0" dirty="0">
                <a:latin typeface="Aino" panose="02000603040504020204" pitchFamily="50" charset="0"/>
              </a:rPr>
              <a:t> </a:t>
            </a:r>
            <a:r>
              <a:rPr lang="et-EE" sz="1000" b="0" dirty="0" err="1">
                <a:latin typeface="Aino" panose="02000603040504020204" pitchFamily="50" charset="0"/>
              </a:rPr>
              <a:t>most</a:t>
            </a:r>
            <a:r>
              <a:rPr lang="et-EE" sz="1000" b="0" dirty="0">
                <a:latin typeface="Aino" panose="02000603040504020204" pitchFamily="50" charset="0"/>
              </a:rPr>
              <a:t> „</a:t>
            </a:r>
            <a:r>
              <a:rPr lang="et-EE" sz="1000" b="0" dirty="0" err="1">
                <a:latin typeface="Aino" panose="02000603040504020204" pitchFamily="50" charset="0"/>
              </a:rPr>
              <a:t>startup</a:t>
            </a:r>
            <a:r>
              <a:rPr lang="et-EE" sz="1000" b="0" dirty="0">
                <a:latin typeface="Aino" panose="02000603040504020204" pitchFamily="50" charset="0"/>
              </a:rPr>
              <a:t> </a:t>
            </a:r>
            <a:r>
              <a:rPr lang="et-EE" sz="1000" b="0" dirty="0" err="1">
                <a:latin typeface="Aino" panose="02000603040504020204" pitchFamily="50" charset="0"/>
              </a:rPr>
              <a:t>friendly</a:t>
            </a:r>
            <a:r>
              <a:rPr lang="et-EE" sz="1000" b="0" dirty="0">
                <a:latin typeface="Aino" panose="02000603040504020204" pitchFamily="50" charset="0"/>
              </a:rPr>
              <a:t>“ </a:t>
            </a:r>
            <a:r>
              <a:rPr lang="et-EE" sz="1000" b="0" dirty="0" err="1">
                <a:latin typeface="Aino" panose="02000603040504020204" pitchFamily="50" charset="0"/>
              </a:rPr>
              <a:t>country</a:t>
            </a:r>
            <a:r>
              <a:rPr lang="et-EE" sz="1000" b="0" dirty="0">
                <a:latin typeface="Aino" panose="02000603040504020204" pitchFamily="50" charset="0"/>
              </a:rPr>
              <a:t> in Europe. </a:t>
            </a:r>
            <a:r>
              <a:rPr lang="en-US" sz="1200" b="0" i="0" kern="1200" dirty="0">
                <a:solidFill>
                  <a:schemeClr val="tx1"/>
                </a:solidFill>
                <a:effectLst/>
                <a:latin typeface="+mn-lt"/>
                <a:ea typeface="+mn-ea"/>
                <a:cs typeface="+mn-cs"/>
              </a:rPr>
              <a:t>Index Ventures revised its country ranking based on the </a:t>
            </a:r>
            <a:r>
              <a:rPr lang="en-US" sz="1200" b="0" i="0" kern="1200" dirty="0" err="1">
                <a:solidFill>
                  <a:schemeClr val="tx1"/>
                </a:solidFill>
                <a:effectLst/>
                <a:latin typeface="+mn-lt"/>
                <a:ea typeface="+mn-ea"/>
                <a:cs typeface="+mn-cs"/>
              </a:rPr>
              <a:t>favourability</a:t>
            </a:r>
            <a:r>
              <a:rPr lang="en-US" sz="1200" b="0" i="0" kern="1200" dirty="0">
                <a:solidFill>
                  <a:schemeClr val="tx1"/>
                </a:solidFill>
                <a:effectLst/>
                <a:latin typeface="+mn-lt"/>
                <a:ea typeface="+mn-ea"/>
                <a:cs typeface="+mn-cs"/>
              </a:rPr>
              <a:t> of stock option policies, placing all three Baltic nations ahead of 22 other countries including the US, the UK, Israel, France and Germany. </a:t>
            </a:r>
            <a:endParaRPr lang="et-EE" sz="1200" b="0" i="0" kern="1200" dirty="0">
              <a:solidFill>
                <a:schemeClr val="tx1"/>
              </a:solidFill>
              <a:effectLst/>
              <a:latin typeface="+mn-lt"/>
              <a:ea typeface="+mn-ea"/>
              <a:cs typeface="+mn-cs"/>
            </a:endParaRPr>
          </a:p>
          <a:p>
            <a:endParaRPr lang="et-EE" sz="1000" b="1" dirty="0">
              <a:latin typeface="Aino" panose="02000603040504020204" pitchFamily="50" charset="0"/>
            </a:endParaRPr>
          </a:p>
          <a:p>
            <a:r>
              <a:rPr lang="et-EE" sz="1000" b="0" dirty="0" err="1">
                <a:latin typeface="Aino" panose="02000603040504020204" pitchFamily="50" charset="0"/>
              </a:rPr>
              <a:t>Learn</a:t>
            </a:r>
            <a:r>
              <a:rPr lang="et-EE" sz="1000" b="0" dirty="0">
                <a:latin typeface="Aino" panose="02000603040504020204" pitchFamily="50" charset="0"/>
              </a:rPr>
              <a:t> </a:t>
            </a:r>
            <a:r>
              <a:rPr lang="et-EE" sz="1000" b="0" dirty="0" err="1">
                <a:latin typeface="Aino" panose="02000603040504020204" pitchFamily="50" charset="0"/>
              </a:rPr>
              <a:t>more</a:t>
            </a:r>
            <a:r>
              <a:rPr lang="et-EE" sz="1000" b="0" dirty="0">
                <a:latin typeface="Aino" panose="02000603040504020204" pitchFamily="50" charset="0"/>
              </a:rPr>
              <a:t>: https://tech.eu/brief/baltic-startups-stock-policies/</a:t>
            </a:r>
          </a:p>
          <a:p>
            <a:endParaRPr lang="et-EE" sz="1000" dirty="0">
              <a:latin typeface="Aino" panose="02000603040504020204" pitchFamily="50" charset="0"/>
            </a:endParaRPr>
          </a:p>
          <a:p>
            <a:endParaRPr lang="et-EE" sz="1000" dirty="0">
              <a:latin typeface="Aino" panose="02000603040504020204" pitchFamily="50" charset="0"/>
            </a:endParaRPr>
          </a:p>
          <a:p>
            <a:endParaRPr lang="et-EE" sz="1000" dirty="0">
              <a:latin typeface="Aino" panose="02000603040504020204" pitchFamily="50" charset="0"/>
            </a:endParaRPr>
          </a:p>
          <a:p>
            <a:endParaRPr lang="et-EE" sz="1000" dirty="0">
              <a:latin typeface="Aino" panose="02000603040504020204" pitchFamily="50" charset="0"/>
            </a:endParaRPr>
          </a:p>
          <a:p>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5</a:t>
            </a:fld>
            <a:endParaRPr lang="en-US"/>
          </a:p>
        </p:txBody>
      </p:sp>
    </p:spTree>
    <p:extLst>
      <p:ext uri="{BB962C8B-B14F-4D97-AF65-F5344CB8AC3E}">
        <p14:creationId xmlns:p14="http://schemas.microsoft.com/office/powerpoint/2010/main" val="2961606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504474"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Estonia is the world leader in unicorns per capita. Despite a population of 1.3 million people, the country has been the birthplace of </a:t>
            </a:r>
            <a:r>
              <a:rPr lang="et-EE" sz="1200" b="0" i="0" kern="1200" dirty="0">
                <a:solidFill>
                  <a:schemeClr val="tx1"/>
                </a:solidFill>
                <a:effectLst/>
                <a:latin typeface="+mn-lt"/>
                <a:ea typeface="+mn-ea"/>
                <a:cs typeface="+mn-cs"/>
              </a:rPr>
              <a:t>10</a:t>
            </a:r>
            <a:r>
              <a:rPr lang="en-US" sz="1200" b="0" i="0" kern="1200" dirty="0">
                <a:solidFill>
                  <a:schemeClr val="tx1"/>
                </a:solidFill>
                <a:effectLst/>
                <a:latin typeface="+mn-lt"/>
                <a:ea typeface="+mn-ea"/>
                <a:cs typeface="+mn-cs"/>
              </a:rPr>
              <a:t> unicorns so far: Skype in 2005, Playtech in 2007, Wise in 2015, Bolt in 2018, Pipedrive in 2020 and </a:t>
            </a:r>
            <a:r>
              <a:rPr lang="en-US" sz="1200" b="0" i="0" kern="1200" dirty="0" err="1">
                <a:solidFill>
                  <a:schemeClr val="tx1"/>
                </a:solidFill>
                <a:effectLst/>
                <a:latin typeface="+mn-lt"/>
                <a:ea typeface="+mn-ea"/>
                <a:cs typeface="+mn-cs"/>
              </a:rPr>
              <a:t>Zego</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ID.me</a:t>
            </a:r>
            <a:r>
              <a:rPr lang="et-EE" sz="1200" b="0" i="0" kern="1200" dirty="0">
                <a:solidFill>
                  <a:schemeClr val="tx1"/>
                </a:solidFill>
                <a:effectLst/>
                <a:latin typeface="+mn-lt"/>
                <a:ea typeface="+mn-ea"/>
                <a:cs typeface="+mn-cs"/>
              </a:rPr>
              <a:t> and </a:t>
            </a:r>
            <a:r>
              <a:rPr lang="et-EE" sz="1200" b="0" i="0" kern="1200" dirty="0" err="1">
                <a:solidFill>
                  <a:schemeClr val="tx1"/>
                </a:solidFill>
                <a:effectLst/>
                <a:latin typeface="+mn-lt"/>
                <a:ea typeface="+mn-ea"/>
                <a:cs typeface="+mn-cs"/>
              </a:rPr>
              <a:t>Gelato</a:t>
            </a:r>
            <a:r>
              <a:rPr lang="en-US" sz="1200" b="0" i="0" kern="1200" dirty="0">
                <a:solidFill>
                  <a:schemeClr val="tx1"/>
                </a:solidFill>
                <a:effectLst/>
                <a:latin typeface="+mn-lt"/>
                <a:ea typeface="+mn-ea"/>
                <a:cs typeface="+mn-cs"/>
              </a:rPr>
              <a:t> in 2021</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Veriff</a:t>
            </a:r>
            <a:r>
              <a:rPr lang="et-EE" sz="1200" b="0" i="0" kern="1200" dirty="0">
                <a:solidFill>
                  <a:schemeClr val="tx1"/>
                </a:solidFill>
                <a:effectLst/>
                <a:latin typeface="+mn-lt"/>
                <a:ea typeface="+mn-ea"/>
                <a:cs typeface="+mn-cs"/>
              </a:rPr>
              <a:t> and </a:t>
            </a:r>
            <a:r>
              <a:rPr lang="et-EE" sz="1200" b="0" i="0" kern="1200" dirty="0" err="1">
                <a:solidFill>
                  <a:schemeClr val="tx1"/>
                </a:solidFill>
                <a:effectLst/>
                <a:latin typeface="+mn-lt"/>
                <a:ea typeface="+mn-ea"/>
                <a:cs typeface="+mn-cs"/>
              </a:rPr>
              <a:t>Glia</a:t>
            </a:r>
            <a:r>
              <a:rPr lang="et-EE" sz="1200" b="0" i="0" kern="1200" dirty="0">
                <a:solidFill>
                  <a:schemeClr val="tx1"/>
                </a:solidFill>
                <a:effectLst/>
                <a:latin typeface="+mn-lt"/>
                <a:ea typeface="+mn-ea"/>
                <a:cs typeface="+mn-cs"/>
              </a:rPr>
              <a:t> in 2022</a:t>
            </a:r>
            <a:r>
              <a:rPr lang="en-US" sz="1200" b="0" i="0" kern="1200" dirty="0">
                <a:solidFill>
                  <a:schemeClr val="tx1"/>
                </a:solidFill>
                <a:effectLst/>
                <a:latin typeface="+mn-lt"/>
                <a:ea typeface="+mn-ea"/>
                <a:cs typeface="+mn-cs"/>
              </a:rPr>
              <a:t>. That’s </a:t>
            </a:r>
            <a:r>
              <a:rPr lang="et-EE" sz="1200" b="0" i="0" kern="1200" dirty="0">
                <a:solidFill>
                  <a:schemeClr val="tx1"/>
                </a:solidFill>
                <a:effectLst/>
                <a:latin typeface="+mn-lt"/>
                <a:ea typeface="+mn-ea"/>
                <a:cs typeface="+mn-cs"/>
              </a:rPr>
              <a:t>7</a:t>
            </a:r>
            <a:r>
              <a:rPr lang="en-US" sz="1200" b="0" i="0" kern="1200" dirty="0">
                <a:solidFill>
                  <a:schemeClr val="tx1"/>
                </a:solidFill>
                <a:effectLst/>
                <a:latin typeface="+mn-lt"/>
                <a:ea typeface="+mn-ea"/>
                <a:cs typeface="+mn-cs"/>
              </a:rPr>
              <a:t>.</a:t>
            </a:r>
            <a:r>
              <a:rPr lang="et-EE" sz="1200" b="0" i="0" kern="1200" dirty="0">
                <a:solidFill>
                  <a:schemeClr val="tx1"/>
                </a:solidFill>
                <a:effectLst/>
                <a:latin typeface="+mn-lt"/>
                <a:ea typeface="+mn-ea"/>
                <a:cs typeface="+mn-cs"/>
              </a:rPr>
              <a:t>7</a:t>
            </a:r>
            <a:r>
              <a:rPr lang="en-US" sz="1200" b="0" i="0" kern="1200" dirty="0">
                <a:solidFill>
                  <a:schemeClr val="tx1"/>
                </a:solidFill>
                <a:effectLst/>
                <a:latin typeface="+mn-lt"/>
                <a:ea typeface="+mn-ea"/>
                <a:cs typeface="+mn-cs"/>
              </a:rPr>
              <a:t> unicorns per </a:t>
            </a:r>
            <a:r>
              <a:rPr lang="et-EE" sz="1200" b="0" i="0" kern="1200" dirty="0" err="1">
                <a:solidFill>
                  <a:schemeClr val="tx1"/>
                </a:solidFill>
                <a:effectLst/>
                <a:latin typeface="+mn-lt"/>
                <a:ea typeface="+mn-ea"/>
                <a:cs typeface="+mn-cs"/>
              </a:rPr>
              <a:t>million</a:t>
            </a:r>
            <a:r>
              <a:rPr lang="et-EE"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capita. And the time lag between the creation of each following unicorn is constantly decreasing</a:t>
            </a:r>
            <a:r>
              <a:rPr lang="et-EE" sz="1200" b="0" i="0" kern="1200" dirty="0">
                <a:solidFill>
                  <a:schemeClr val="tx1"/>
                </a:solidFill>
                <a:effectLst/>
                <a:latin typeface="+mn-lt"/>
                <a:ea typeface="+mn-ea"/>
                <a:cs typeface="+mn-cs"/>
              </a:rPr>
              <a:t> (Invest in Estonia)</a:t>
            </a:r>
            <a:r>
              <a:rPr lang="en-US" sz="1200" b="0" i="0" kern="1200" dirty="0">
                <a:solidFill>
                  <a:schemeClr val="tx1"/>
                </a:solidFill>
                <a:effectLst/>
                <a:latin typeface="+mn-lt"/>
                <a:ea typeface="+mn-ea"/>
                <a:cs typeface="+mn-cs"/>
              </a:rPr>
              <a:t>.</a:t>
            </a:r>
            <a:endParaRPr lang="en-US" sz="1000" dirty="0">
              <a:latin typeface="Aino" panose="02000603040504020204" pitchFamily="50" charset="-70"/>
            </a:endParaRPr>
          </a:p>
          <a:p>
            <a:pPr marL="0" marR="0" lvl="0" indent="0" algn="l" defTabSz="504474" rtl="0" eaLnBrk="1" fontAlgn="auto" latinLnBrk="0" hangingPunct="1">
              <a:lnSpc>
                <a:spcPct val="100000"/>
              </a:lnSpc>
              <a:spcBef>
                <a:spcPts val="0"/>
              </a:spcBef>
              <a:spcAft>
                <a:spcPts val="0"/>
              </a:spcAft>
              <a:buClrTx/>
              <a:buSzTx/>
              <a:buFontTx/>
              <a:buNone/>
              <a:tabLst/>
              <a:defRPr/>
            </a:pPr>
            <a:endParaRPr lang="et-EE" sz="1000" dirty="0">
              <a:latin typeface="Aino" panose="02000603040504020204" pitchFamily="50" charset="-7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F899D-6FDB-47F3-82E6-FF029D4A527E}" type="slidenum">
              <a:rPr kumimoji="0" lang="et-EE" sz="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t-EE"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980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r>
              <a:rPr lang="en-US" sz="1200" b="0" i="0" kern="1200" dirty="0">
                <a:solidFill>
                  <a:schemeClr val="tx1"/>
                </a:solidFill>
                <a:effectLst/>
                <a:latin typeface="+mn-lt"/>
                <a:ea typeface="+mn-ea"/>
                <a:cs typeface="+mn-cs"/>
              </a:rPr>
              <a:t>The skills of Estonian students rank 1st in Europe according to the OECD’s international survey PISA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for International Student Assessment). Estonian students rank first in all three domains of assessment. The share of top performers has increased while the share of students performing below the baseline level has decreased. The results indicate that the level of education provided by basic school is not dependent on the socio-economic background of a student.</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Republic</a:t>
            </a:r>
            <a:r>
              <a:rPr lang="et-EE" sz="1200" b="0" i="0" kern="1200" dirty="0">
                <a:solidFill>
                  <a:schemeClr val="tx1"/>
                </a:solidFill>
                <a:effectLst/>
                <a:latin typeface="+mn-lt"/>
                <a:ea typeface="+mn-ea"/>
                <a:cs typeface="+mn-cs"/>
              </a:rPr>
              <a:t> of Estonia, </a:t>
            </a:r>
            <a:r>
              <a:rPr lang="et-EE" sz="1200" b="0" i="0" kern="1200" dirty="0" err="1">
                <a:solidFill>
                  <a:schemeClr val="tx1"/>
                </a:solidFill>
                <a:effectLst/>
                <a:latin typeface="+mn-lt"/>
                <a:ea typeface="+mn-ea"/>
                <a:cs typeface="+mn-cs"/>
              </a:rPr>
              <a:t>Ministry</a:t>
            </a:r>
            <a:r>
              <a:rPr lang="et-EE" sz="1200" b="0" i="0" kern="1200" dirty="0">
                <a:solidFill>
                  <a:schemeClr val="tx1"/>
                </a:solidFill>
                <a:effectLst/>
                <a:latin typeface="+mn-lt"/>
                <a:ea typeface="+mn-ea"/>
                <a:cs typeface="+mn-cs"/>
              </a:rPr>
              <a:t> of Education and Research)</a:t>
            </a:r>
            <a:endParaRPr lang="et-EE" sz="1000" b="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29E33-65E5-403A-9340-77D2DF082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715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fontAlgn="base"/>
            <a:r>
              <a:rPr lang="en-US" sz="1200" b="0" i="0" kern="1200" dirty="0">
                <a:solidFill>
                  <a:schemeClr val="tx1"/>
                </a:solidFill>
                <a:effectLst/>
                <a:latin typeface="+mn-lt"/>
                <a:ea typeface="+mn-ea"/>
                <a:cs typeface="+mn-cs"/>
              </a:rPr>
              <a:t>PISA 2018 shows that </a:t>
            </a:r>
            <a:r>
              <a:rPr lang="en-US" sz="1200" b="1" i="0" kern="1200" dirty="0">
                <a:solidFill>
                  <a:schemeClr val="tx1"/>
                </a:solidFill>
                <a:effectLst/>
                <a:latin typeface="+mn-lt"/>
                <a:ea typeface="+mn-ea"/>
                <a:cs typeface="+mn-cs"/>
              </a:rPr>
              <a:t>Estonian students ranked first among European countries in all three domains of assessment</a:t>
            </a:r>
            <a:r>
              <a:rPr lang="en-US" sz="1200" b="0" i="0" kern="1200" dirty="0">
                <a:solidFill>
                  <a:schemeClr val="tx1"/>
                </a:solidFill>
                <a:effectLst/>
                <a:latin typeface="+mn-lt"/>
                <a:ea typeface="+mn-ea"/>
                <a:cs typeface="+mn-cs"/>
              </a:rPr>
              <a:t>. It also placed first in </a:t>
            </a:r>
            <a:r>
              <a:rPr lang="en-US" sz="1200" b="1" i="0" kern="1200" dirty="0">
                <a:solidFill>
                  <a:schemeClr val="tx1"/>
                </a:solidFill>
                <a:effectLst/>
                <a:latin typeface="+mn-lt"/>
                <a:ea typeface="+mn-ea"/>
                <a:cs typeface="+mn-cs"/>
              </a:rPr>
              <a:t>Reading (523 points)</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Science (530 points)</a:t>
            </a:r>
            <a:r>
              <a:rPr lang="en-US" sz="1200" b="0" i="0" kern="1200" dirty="0">
                <a:solidFill>
                  <a:schemeClr val="tx1"/>
                </a:solidFill>
                <a:effectLst/>
                <a:latin typeface="+mn-lt"/>
                <a:ea typeface="+mn-ea"/>
                <a:cs typeface="+mn-cs"/>
              </a:rPr>
              <a:t> and third in </a:t>
            </a:r>
            <a:r>
              <a:rPr lang="en-US" sz="1200" b="1" i="0" kern="1200" dirty="0">
                <a:solidFill>
                  <a:schemeClr val="tx1"/>
                </a:solidFill>
                <a:effectLst/>
                <a:latin typeface="+mn-lt"/>
                <a:ea typeface="+mn-ea"/>
                <a:cs typeface="+mn-cs"/>
              </a:rPr>
              <a:t>Mathematics (523 points)</a:t>
            </a:r>
            <a:r>
              <a:rPr lang="en-US" sz="1200" b="0" i="0" kern="1200" dirty="0">
                <a:solidFill>
                  <a:schemeClr val="tx1"/>
                </a:solidFill>
                <a:effectLst/>
                <a:latin typeface="+mn-lt"/>
                <a:ea typeface="+mn-ea"/>
                <a:cs typeface="+mn-cs"/>
              </a:rPr>
              <a:t> among the OECD countries. </a:t>
            </a:r>
            <a:r>
              <a:rPr lang="en-US" sz="1200" b="1" i="0" kern="1200" dirty="0">
                <a:solidFill>
                  <a:schemeClr val="tx1"/>
                </a:solidFill>
                <a:effectLst/>
                <a:latin typeface="+mn-lt"/>
                <a:ea typeface="+mn-ea"/>
                <a:cs typeface="+mn-cs"/>
              </a:rPr>
              <a:t>Estonia ranks fifth in Reading, fourth in Science and eighth in Mathematics </a:t>
            </a:r>
            <a:r>
              <a:rPr lang="en-US" sz="1200" b="0" i="0" kern="1200" dirty="0">
                <a:solidFill>
                  <a:schemeClr val="tx1"/>
                </a:solidFill>
                <a:effectLst/>
                <a:latin typeface="+mn-lt"/>
                <a:ea typeface="+mn-ea"/>
                <a:cs typeface="+mn-cs"/>
              </a:rPr>
              <a:t>among all participating countries and economies.</a:t>
            </a:r>
          </a:p>
          <a:p>
            <a:pPr fontAlgn="base"/>
            <a:r>
              <a:rPr lang="en-US" sz="1200" b="0" i="0" kern="1200" dirty="0">
                <a:solidFill>
                  <a:schemeClr val="tx1"/>
                </a:solidFill>
                <a:effectLst/>
                <a:latin typeface="+mn-lt"/>
                <a:ea typeface="+mn-ea"/>
                <a:cs typeface="+mn-cs"/>
              </a:rPr>
              <a:t>PISA 2018 demonstrates that the improvement in </a:t>
            </a:r>
            <a:r>
              <a:rPr lang="en-US" sz="1200" b="1" i="0" kern="1200" dirty="0">
                <a:solidFill>
                  <a:schemeClr val="tx1"/>
                </a:solidFill>
                <a:effectLst/>
                <a:latin typeface="+mn-lt"/>
                <a:ea typeface="+mn-ea"/>
                <a:cs typeface="+mn-cs"/>
              </a:rPr>
              <a:t>Reading</a:t>
            </a:r>
            <a:r>
              <a:rPr lang="en-US" sz="1200" b="0" i="0" kern="1200" dirty="0">
                <a:solidFill>
                  <a:schemeClr val="tx1"/>
                </a:solidFill>
                <a:effectLst/>
                <a:latin typeface="+mn-lt"/>
                <a:ea typeface="+mn-ea"/>
                <a:cs typeface="+mn-cs"/>
              </a:rPr>
              <a:t> performance in particular was marked at the top of the distribution.</a:t>
            </a:r>
            <a:endParaRPr lang="et-EE" sz="1200" b="0" i="0" kern="1200" dirty="0">
              <a:solidFill>
                <a:schemeClr val="tx1"/>
              </a:solidFill>
              <a:effectLst/>
              <a:latin typeface="+mn-lt"/>
              <a:ea typeface="+mn-ea"/>
              <a:cs typeface="+mn-cs"/>
            </a:endParaRPr>
          </a:p>
          <a:p>
            <a:pPr fontAlgn="base"/>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share of top performers in Reading has increased from 6.1% in 2009 to 13.9% in 2018 (OECD mean 8.6%). At the same time, the number of students performing below the baseline level has decreased from 13.3% in 2009 to 11.1% in 2018 (OECD mean 22.5%).</a:t>
            </a:r>
            <a:endParaRPr lang="et-EE"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PISA 2018 shows that the share of top performers in Mathematics has increased to 15.5% (OECD mean 10.9%). 89.9% of</a:t>
            </a:r>
            <a:r>
              <a:rPr lang="et-EE"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Estonian students have achieved the baseline level of proficiency in Mathematics.</a:t>
            </a:r>
            <a:endParaRPr lang="et-EE"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Estonian students have shown stable and high results in Science in all PISA cycles. 8.8% of students have not reached the baseline level (OECD mean 22%) and 12.2% are top performers (OECD mean</a:t>
            </a:r>
            <a:r>
              <a:rPr lang="et-EE"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6.8%).</a:t>
            </a:r>
            <a:r>
              <a:rPr lang="et-EE" sz="1200" b="0" i="0" kern="1200" dirty="0">
                <a:solidFill>
                  <a:schemeClr val="tx1"/>
                </a:solidFill>
                <a:effectLst/>
                <a:latin typeface="+mn-lt"/>
                <a:ea typeface="+mn-ea"/>
                <a:cs typeface="+mn-cs"/>
              </a:rPr>
              <a:t> </a:t>
            </a:r>
            <a:endParaRPr lang="et-EE" sz="1200" b="0" i="0" kern="1200" noProof="0" dirty="0">
              <a:solidFill>
                <a:schemeClr val="tx1"/>
              </a:solidFill>
              <a:effectLst/>
              <a:latin typeface="+mn-lt"/>
              <a:ea typeface="+mn-ea"/>
              <a:cs typeface="+mn-cs"/>
            </a:endParaRPr>
          </a:p>
          <a:p>
            <a:pPr fontAlgn="base"/>
            <a:endParaRPr lang="et-EE" sz="1200" b="0" i="0" kern="1200" noProof="0" dirty="0">
              <a:solidFill>
                <a:schemeClr val="tx1"/>
              </a:solidFill>
              <a:effectLst/>
              <a:latin typeface="+mn-lt"/>
              <a:ea typeface="+mn-ea"/>
              <a:cs typeface="+mn-cs"/>
            </a:endParaRPr>
          </a:p>
          <a:p>
            <a:pPr fontAlgn="base"/>
            <a:r>
              <a:rPr lang="et-EE" sz="1200" b="0" i="0" kern="1200" noProof="0" dirty="0" err="1">
                <a:solidFill>
                  <a:schemeClr val="tx1"/>
                </a:solidFill>
                <a:effectLst/>
                <a:latin typeface="+mn-lt"/>
                <a:ea typeface="+mn-ea"/>
                <a:cs typeface="+mn-cs"/>
              </a:rPr>
              <a:t>Learn</a:t>
            </a:r>
            <a:r>
              <a:rPr lang="et-EE" sz="1200" b="0" i="0" kern="1200" noProof="0" dirty="0">
                <a:solidFill>
                  <a:schemeClr val="tx1"/>
                </a:solidFill>
                <a:effectLst/>
                <a:latin typeface="+mn-lt"/>
                <a:ea typeface="+mn-ea"/>
                <a:cs typeface="+mn-cs"/>
              </a:rPr>
              <a:t> </a:t>
            </a:r>
            <a:r>
              <a:rPr lang="et-EE" sz="1200" b="0" i="0" kern="1200" noProof="0" dirty="0" err="1">
                <a:solidFill>
                  <a:schemeClr val="tx1"/>
                </a:solidFill>
                <a:effectLst/>
                <a:latin typeface="+mn-lt"/>
                <a:ea typeface="+mn-ea"/>
                <a:cs typeface="+mn-cs"/>
              </a:rPr>
              <a:t>more</a:t>
            </a:r>
            <a:r>
              <a:rPr lang="et-EE" sz="1200" b="0" i="0" kern="1200" noProof="0" dirty="0">
                <a:solidFill>
                  <a:schemeClr val="tx1"/>
                </a:solidFill>
                <a:effectLst/>
                <a:latin typeface="+mn-lt"/>
                <a:ea typeface="+mn-ea"/>
                <a:cs typeface="+mn-cs"/>
              </a:rPr>
              <a:t>: hm.ee/en/activities/statistics-and-analysis/pisa</a:t>
            </a:r>
          </a:p>
          <a:p>
            <a:pPr fontAlgn="base"/>
            <a:endParaRPr lang="et-EE" sz="1000" kern="1200" noProof="0" dirty="0">
              <a:solidFill>
                <a:schemeClr val="tx1"/>
              </a:solidFill>
              <a:effectLst/>
              <a:latin typeface="Aino" panose="02000603040504020204" pitchFamily="50" charset="0"/>
            </a:endParaRPr>
          </a:p>
          <a:p>
            <a:r>
              <a:rPr lang="et-EE" sz="1000" b="1" noProof="0" dirty="0">
                <a:latin typeface="Aino" panose="02000603040504020204" pitchFamily="50" charset="0"/>
              </a:rPr>
              <a:t>100% </a:t>
            </a:r>
            <a:r>
              <a:rPr lang="et-EE" sz="1000" b="1" noProof="0" dirty="0" err="1">
                <a:latin typeface="Aino" panose="02000603040504020204" pitchFamily="50" charset="0"/>
              </a:rPr>
              <a:t>use</a:t>
            </a:r>
            <a:r>
              <a:rPr lang="et-EE" sz="1000" b="1" noProof="0" dirty="0">
                <a:latin typeface="Aino" panose="02000603040504020204" pitchFamily="50" charset="0"/>
              </a:rPr>
              <a:t> e-</a:t>
            </a:r>
            <a:r>
              <a:rPr lang="et-EE" sz="1000" b="1" noProof="0" dirty="0" err="1">
                <a:latin typeface="Aino" panose="02000603040504020204" pitchFamily="50" charset="0"/>
              </a:rPr>
              <a:t>school</a:t>
            </a:r>
            <a:r>
              <a:rPr lang="et-EE" sz="1000" noProof="0" dirty="0">
                <a:latin typeface="Aino" panose="02000603040504020204" pitchFamily="50" charset="0"/>
              </a:rPr>
              <a:t>: </a:t>
            </a:r>
            <a:r>
              <a:rPr lang="en-US" sz="1200" b="0" i="0" kern="1200" dirty="0">
                <a:solidFill>
                  <a:schemeClr val="tx1"/>
                </a:solidFill>
                <a:effectLst/>
                <a:latin typeface="+mn-lt"/>
                <a:ea typeface="+mn-ea"/>
                <a:cs typeface="+mn-cs"/>
              </a:rPr>
              <a:t>The two most widely used web applications for schools in Estonia are </a:t>
            </a:r>
            <a:r>
              <a:rPr lang="en-US" sz="1200" b="0" i="0" kern="1200" dirty="0" err="1">
                <a:solidFill>
                  <a:schemeClr val="tx1"/>
                </a:solidFill>
                <a:effectLst/>
                <a:latin typeface="+mn-lt"/>
                <a:ea typeface="+mn-ea"/>
                <a:cs typeface="+mn-cs"/>
              </a:rPr>
              <a:t>eKool</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Stuudium</a:t>
            </a:r>
            <a:r>
              <a:rPr lang="en-US" sz="1200" b="0" i="0" kern="1200" dirty="0">
                <a:solidFill>
                  <a:schemeClr val="tx1"/>
                </a:solidFill>
                <a:effectLst/>
                <a:latin typeface="+mn-lt"/>
                <a:ea typeface="+mn-ea"/>
                <a:cs typeface="+mn-cs"/>
              </a:rPr>
              <a:t>. These innovative tools provide an easy way for parents, teachers and children to collaborate and organize all the information necessary for teaching and learning.</a:t>
            </a:r>
            <a:endParaRPr lang="et-EE" sz="1000" noProof="0" dirty="0">
              <a:latin typeface="Aino" panose="02000603040504020204" pitchFamily="50" charset="0"/>
            </a:endParaRPr>
          </a:p>
          <a:p>
            <a:endParaRPr lang="et-EE" sz="1000" noProof="0" dirty="0">
              <a:latin typeface="Aino" panose="02000603040504020204" pitchFamily="50" charset="0"/>
            </a:endParaRPr>
          </a:p>
          <a:p>
            <a:r>
              <a:rPr lang="et-EE" sz="1000" noProof="0" dirty="0" err="1">
                <a:latin typeface="Aino" panose="02000603040504020204" pitchFamily="50" charset="0"/>
              </a:rPr>
              <a:t>Learn</a:t>
            </a:r>
            <a:r>
              <a:rPr lang="et-EE" sz="1000" noProof="0" dirty="0">
                <a:latin typeface="Aino" panose="02000603040504020204" pitchFamily="50" charset="0"/>
              </a:rPr>
              <a:t> </a:t>
            </a:r>
            <a:r>
              <a:rPr lang="et-EE" sz="1000" noProof="0" dirty="0" err="1">
                <a:latin typeface="Aino" panose="02000603040504020204" pitchFamily="50" charset="0"/>
              </a:rPr>
              <a:t>more</a:t>
            </a:r>
            <a:r>
              <a:rPr lang="et-EE" sz="1000" noProof="0" dirty="0">
                <a:latin typeface="Aino" panose="02000603040504020204" pitchFamily="50" charset="0"/>
              </a:rPr>
              <a:t>: https://e-estonia.com/solutions/education/e-school/</a:t>
            </a:r>
            <a:endParaRPr lang="en-US" sz="1000" noProof="0" dirty="0">
              <a:latin typeface="Aino" panose="02000603040504020204" pitchFamily="50" charset="0"/>
            </a:endParaRPr>
          </a:p>
          <a:p>
            <a:endParaRPr lang="en-US" sz="1000" noProof="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8</a:t>
            </a:fld>
            <a:endParaRPr lang="en-US"/>
          </a:p>
        </p:txBody>
      </p:sp>
    </p:spTree>
    <p:extLst>
      <p:ext uri="{BB962C8B-B14F-4D97-AF65-F5344CB8AC3E}">
        <p14:creationId xmlns:p14="http://schemas.microsoft.com/office/powerpoint/2010/main" val="3799238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endParaRPr lang="et-EE" sz="1000" b="0" kern="1200" dirty="0">
              <a:solidFill>
                <a:srgbClr val="FF0000"/>
              </a:solidFill>
              <a:effectLst/>
              <a:latin typeface="Aino" panose="02000603040504020204" pitchFamily="50" charset="0"/>
            </a:endParaRPr>
          </a:p>
          <a:p>
            <a:endParaRPr lang="et-EE" sz="1000" kern="1200" dirty="0">
              <a:solidFill>
                <a:schemeClr val="tx1"/>
              </a:solidFill>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9</a:t>
            </a:fld>
            <a:endParaRPr lang="en-US"/>
          </a:p>
        </p:txBody>
      </p:sp>
    </p:spTree>
    <p:extLst>
      <p:ext uri="{BB962C8B-B14F-4D97-AF65-F5344CB8AC3E}">
        <p14:creationId xmlns:p14="http://schemas.microsoft.com/office/powerpoint/2010/main" val="2392952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bg>
      <p:bgPr>
        <a:solidFill>
          <a:srgbClr val="000096"/>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EC14AAAD-962B-41C6-88A6-24ECF54D382E}"/>
              </a:ext>
            </a:extLst>
          </p:cNvPr>
          <p:cNvSpPr>
            <a:spLocks noGrp="1"/>
          </p:cNvSpPr>
          <p:nvPr>
            <p:ph type="pic" sz="quarter" idx="12"/>
          </p:nvPr>
        </p:nvSpPr>
        <p:spPr>
          <a:xfrm>
            <a:off x="0" y="0"/>
            <a:ext cx="12192000" cy="6858000"/>
          </a:xfrm>
        </p:spPr>
        <p:txBody>
          <a:bodyPr anchor="ctr" anchorCtr="0"/>
          <a:lstStyle>
            <a:lvl1pPr marL="0" indent="0" algn="ctr">
              <a:buNone/>
              <a:defRPr>
                <a:solidFill>
                  <a:schemeClr val="bg1"/>
                </a:solidFill>
              </a:defRPr>
            </a:lvl1pPr>
          </a:lstStyle>
          <a:p>
            <a:endParaRPr lang="en-US"/>
          </a:p>
        </p:txBody>
      </p:sp>
      <p:sp>
        <p:nvSpPr>
          <p:cNvPr id="2" name="Title 1"/>
          <p:cNvSpPr>
            <a:spLocks noGrp="1"/>
          </p:cNvSpPr>
          <p:nvPr>
            <p:ph type="title"/>
          </p:nvPr>
        </p:nvSpPr>
        <p:spPr>
          <a:xfrm>
            <a:off x="623888" y="658801"/>
            <a:ext cx="6119812" cy="1617674"/>
          </a:xfrm>
        </p:spPr>
        <p:txBody>
          <a:bodyPr/>
          <a:lstStyle>
            <a:lvl1pPr>
              <a:defRPr sz="6500">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4441371"/>
            <a:ext cx="6119812" cy="1795917"/>
          </a:xfrm>
        </p:spPr>
        <p:txBody>
          <a:bodyPr/>
          <a:lstStyle>
            <a:lvl1pPr marL="0" indent="0">
              <a:spcBef>
                <a:spcPts val="200"/>
              </a:spcBef>
              <a:buNone/>
              <a:defRPr sz="1800">
                <a:solidFill>
                  <a:schemeClr val="bg1"/>
                </a:solidFill>
              </a:defRPr>
            </a:lvl1pPr>
          </a:lstStyle>
          <a:p>
            <a:pPr lvl="0"/>
            <a:r>
              <a:rPr lang="en-GB" dirty="0"/>
              <a:t>Click to edit </a:t>
            </a:r>
            <a:endParaRPr lang="et-EE" dirty="0"/>
          </a:p>
          <a:p>
            <a:pPr lvl="0"/>
            <a:r>
              <a:rPr lang="en-GB" dirty="0"/>
              <a:t>Master subtitle style</a:t>
            </a:r>
          </a:p>
        </p:txBody>
      </p:sp>
      <p:sp>
        <p:nvSpPr>
          <p:cNvPr id="7" name="Text Placeholder 7">
            <a:extLst>
              <a:ext uri="{FF2B5EF4-FFF2-40B4-BE49-F238E27FC236}">
                <a16:creationId xmlns:a16="http://schemas.microsoft.com/office/drawing/2014/main" id="{2C62D28B-9B10-4846-BCC4-9FE78F4F2FE2}"/>
              </a:ext>
            </a:extLst>
          </p:cNvPr>
          <p:cNvSpPr>
            <a:spLocks noGrp="1"/>
          </p:cNvSpPr>
          <p:nvPr>
            <p:ph type="body" sz="quarter" idx="13"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Tree>
    <p:extLst>
      <p:ext uri="{BB962C8B-B14F-4D97-AF65-F5344CB8AC3E}">
        <p14:creationId xmlns:p14="http://schemas.microsoft.com/office/powerpoint/2010/main" val="2107061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16176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5448301"/>
            <a:ext cx="6119812" cy="788987"/>
          </a:xfrm>
        </p:spPr>
        <p:txBody>
          <a:bodyPr/>
          <a:lstStyle>
            <a:lvl1pPr marL="0" indent="0">
              <a:buNone/>
              <a:defRPr sz="1800">
                <a:solidFill>
                  <a:schemeClr val="bg1"/>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Tree>
    <p:extLst>
      <p:ext uri="{BB962C8B-B14F-4D97-AF65-F5344CB8AC3E}">
        <p14:creationId xmlns:p14="http://schemas.microsoft.com/office/powerpoint/2010/main" val="819925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to + Fulltex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9699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1628774"/>
            <a:ext cx="4824412" cy="1800225"/>
          </a:xfrm>
        </p:spPr>
        <p:txBody>
          <a:bodyPr anchor="t"/>
          <a:lstStyle>
            <a:lvl1pPr marL="0" indent="0">
              <a:buNone/>
              <a:defRPr sz="2200">
                <a:solidFill>
                  <a:schemeClr val="bg1"/>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
        <p:nvSpPr>
          <p:cNvPr id="5" name="Content Placeholder 4"/>
          <p:cNvSpPr>
            <a:spLocks noGrp="1"/>
          </p:cNvSpPr>
          <p:nvPr>
            <p:ph sz="quarter" idx="13"/>
          </p:nvPr>
        </p:nvSpPr>
        <p:spPr>
          <a:xfrm>
            <a:off x="623888" y="3428999"/>
            <a:ext cx="4824412" cy="2808289"/>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91460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text + F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743700" y="658801"/>
            <a:ext cx="4824412" cy="969974"/>
          </a:xfrm>
        </p:spPr>
        <p:txBody>
          <a:bodyPr/>
          <a:lstStyle>
            <a:lvl1pPr>
              <a:defRPr>
                <a:solidFill>
                  <a:srgbClr val="575A5D"/>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743700" y="1628774"/>
            <a:ext cx="4824412" cy="1800225"/>
          </a:xfrm>
        </p:spPr>
        <p:txBody>
          <a:bodyPr anchor="t"/>
          <a:lstStyle>
            <a:lvl1pPr marL="0" indent="0">
              <a:buNone/>
              <a:defRPr sz="2200">
                <a:solidFill>
                  <a:schemeClr val="tx2"/>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263525" y="3429000"/>
            <a:ext cx="250824" cy="2808288"/>
          </a:xfrm>
        </p:spPr>
        <p:txBody>
          <a:bodyPr vert="vert270" bIns="0" anchor="t"/>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
        <p:nvSpPr>
          <p:cNvPr id="5" name="Content Placeholder 4"/>
          <p:cNvSpPr>
            <a:spLocks noGrp="1"/>
          </p:cNvSpPr>
          <p:nvPr>
            <p:ph sz="quarter" idx="13"/>
          </p:nvPr>
        </p:nvSpPr>
        <p:spPr>
          <a:xfrm>
            <a:off x="6743700" y="3428999"/>
            <a:ext cx="4824412" cy="2808289"/>
          </a:xfrm>
        </p:spPr>
        <p:txBody>
          <a:bodyPr/>
          <a:lstStyle>
            <a:lvl1pPr marL="228600" indent="-228600">
              <a:buClr>
                <a:srgbClr val="575A5D"/>
              </a:buClr>
              <a:buFont typeface="Aino" panose="02000603040504020204" pitchFamily="50" charset="0"/>
              <a:buChar char="+"/>
              <a:defRPr>
                <a:solidFill>
                  <a:srgbClr val="575A5D"/>
                </a:solidFill>
              </a:defRPr>
            </a:lvl1pPr>
            <a:lvl2pPr marL="361950" indent="-180975">
              <a:buClr>
                <a:srgbClr val="575A5D"/>
              </a:buClr>
              <a:buFont typeface="Aino" panose="02000603040504020204" pitchFamily="50" charset="0"/>
              <a:buChar char="+"/>
              <a:defRPr>
                <a:solidFill>
                  <a:srgbClr val="575A5D"/>
                </a:solidFill>
              </a:defRPr>
            </a:lvl2pPr>
            <a:lvl3pPr marL="542925" indent="-180975">
              <a:buClr>
                <a:srgbClr val="575A5D"/>
              </a:buClr>
              <a:buFont typeface="Aino" panose="02000603040504020204" pitchFamily="50" charset="0"/>
              <a:buChar char="+"/>
              <a:defRPr>
                <a:solidFill>
                  <a:srgbClr val="575A5D"/>
                </a:solidFill>
              </a:defRPr>
            </a:lvl3pPr>
            <a:lvl4pPr marL="714375" indent="-171450">
              <a:buClr>
                <a:srgbClr val="575A5D"/>
              </a:buClr>
              <a:buFont typeface="Aino" panose="02000603040504020204" pitchFamily="50" charset="0"/>
              <a:buChar char="+"/>
              <a:defRPr>
                <a:solidFill>
                  <a:srgbClr val="575A5D"/>
                </a:solidFill>
              </a:defRPr>
            </a:lvl4pPr>
            <a:lvl5pPr marL="895350" indent="-180975">
              <a:buClr>
                <a:srgbClr val="575A5D"/>
              </a:buClr>
              <a:buFont typeface="Aino" panose="02000603040504020204" pitchFamily="50" charset="0"/>
              <a:buChar char="+"/>
              <a:defRPr>
                <a:solidFill>
                  <a:srgbClr val="575A5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10762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 presetClass="entr" presetSubtype="2"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0F1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75A5D"/>
                </a:solidFill>
              </a:defRPr>
            </a:lvl1pPr>
          </a:lstStyle>
          <a:p>
            <a:r>
              <a:rPr lang="en-US" dirty="0"/>
              <a:t>Click to edit</a:t>
            </a:r>
            <a:endParaRPr lang="en-GB" dirty="0"/>
          </a:p>
        </p:txBody>
      </p:sp>
    </p:spTree>
    <p:extLst>
      <p:ext uri="{BB962C8B-B14F-4D97-AF65-F5344CB8AC3E}">
        <p14:creationId xmlns:p14="http://schemas.microsoft.com/office/powerpoint/2010/main" val="4231016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meline">
    <p:bg>
      <p:bgPr>
        <a:solidFill>
          <a:srgbClr val="F0F1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75A5D"/>
                </a:solidFill>
              </a:defRPr>
            </a:lvl1pPr>
          </a:lstStyle>
          <a:p>
            <a:r>
              <a:rPr lang="en-US" dirty="0"/>
              <a:t>Click to edit</a:t>
            </a:r>
            <a:endParaRPr lang="en-GB" dirty="0"/>
          </a:p>
        </p:txBody>
      </p:sp>
    </p:spTree>
    <p:extLst>
      <p:ext uri="{BB962C8B-B14F-4D97-AF65-F5344CB8AC3E}">
        <p14:creationId xmlns:p14="http://schemas.microsoft.com/office/powerpoint/2010/main" val="148010569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658800"/>
            <a:ext cx="11034712" cy="5578487"/>
          </a:xfrm>
        </p:spPr>
        <p:txBody>
          <a:bodyPr anchor="ctr" anchorCtr="0"/>
          <a:lstStyle>
            <a:lvl1pPr algn="ctr">
              <a:defRPr sz="6500">
                <a:solidFill>
                  <a:schemeClr val="bg1"/>
                </a:solidFill>
              </a:defRPr>
            </a:lvl1pPr>
          </a:lstStyle>
          <a:p>
            <a:r>
              <a:rPr lang="en-US" dirty="0"/>
              <a:t>Click to</a:t>
            </a:r>
            <a:r>
              <a:rPr lang="et-EE" dirty="0"/>
              <a:t> </a:t>
            </a:r>
            <a:r>
              <a:rPr lang="et-EE" dirty="0" err="1"/>
              <a:t>edit</a:t>
            </a:r>
            <a:endParaRPr lang="en-GB" dirty="0"/>
          </a:p>
        </p:txBody>
      </p:sp>
    </p:spTree>
    <p:extLst>
      <p:ext uri="{BB962C8B-B14F-4D97-AF65-F5344CB8AC3E}">
        <p14:creationId xmlns:p14="http://schemas.microsoft.com/office/powerpoint/2010/main" val="219473059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a:t>
            </a:r>
            <a:endParaRPr lang="en-GB" dirty="0"/>
          </a:p>
        </p:txBody>
      </p:sp>
      <p:sp>
        <p:nvSpPr>
          <p:cNvPr id="4" name="Text Placeholder 3"/>
          <p:cNvSpPr>
            <a:spLocks noGrp="1"/>
          </p:cNvSpPr>
          <p:nvPr>
            <p:ph type="body" sz="quarter" idx="10"/>
          </p:nvPr>
        </p:nvSpPr>
        <p:spPr>
          <a:xfrm>
            <a:off x="623888" y="3429000"/>
            <a:ext cx="4824412" cy="2808288"/>
          </a:xfrm>
        </p:spPr>
        <p:txBody>
          <a:bodyPr/>
          <a:lstStyle>
            <a:lvl1pPr marL="228600" indent="-228600">
              <a:spcBef>
                <a:spcPts val="200"/>
              </a:spcBef>
              <a:buClr>
                <a:schemeClr val="bg1"/>
              </a:buClr>
              <a:buFont typeface="Aino" panose="02000603040504020204" pitchFamily="50" charset="0"/>
              <a:buChar char="+"/>
              <a:defRPr>
                <a:solidFill>
                  <a:schemeClr val="bg1"/>
                </a:solidFill>
              </a:defRPr>
            </a:lvl1pPr>
            <a:lvl2pPr marL="361950" indent="-180975">
              <a:spcBef>
                <a:spcPts val="200"/>
              </a:spcBef>
              <a:buClr>
                <a:schemeClr val="bg1"/>
              </a:buClr>
              <a:buFont typeface="Aino" panose="02000603040504020204" pitchFamily="50" charset="0"/>
              <a:buChar char="+"/>
              <a:defRPr>
                <a:solidFill>
                  <a:schemeClr val="bg1"/>
                </a:solidFill>
              </a:defRPr>
            </a:lvl2pPr>
            <a:lvl3pPr marL="542925" indent="-180975">
              <a:spcBef>
                <a:spcPts val="200"/>
              </a:spcBef>
              <a:buClr>
                <a:schemeClr val="bg1"/>
              </a:buClr>
              <a:buFont typeface="Aino" panose="02000603040504020204" pitchFamily="50" charset="0"/>
              <a:buChar char="+"/>
              <a:defRPr>
                <a:solidFill>
                  <a:schemeClr val="bg1"/>
                </a:solidFill>
              </a:defRPr>
            </a:lvl3pPr>
            <a:lvl4pPr marL="714375" indent="-171450">
              <a:spcBef>
                <a:spcPts val="200"/>
              </a:spcBef>
              <a:buClr>
                <a:schemeClr val="bg1"/>
              </a:buClr>
              <a:buFont typeface="Aino" panose="02000603040504020204" pitchFamily="50" charset="0"/>
              <a:buChar char="+"/>
              <a:defRPr>
                <a:solidFill>
                  <a:schemeClr val="bg1"/>
                </a:solidFill>
              </a:defRPr>
            </a:lvl4pPr>
            <a:lvl5pPr marL="895350" indent="-180975">
              <a:spcBef>
                <a:spcPts val="200"/>
              </a:spcBef>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92967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Visual">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a:t>
            </a:r>
            <a:endParaRPr lang="en-GB" dirty="0"/>
          </a:p>
        </p:txBody>
      </p:sp>
    </p:spTree>
    <p:extLst>
      <p:ext uri="{BB962C8B-B14F-4D97-AF65-F5344CB8AC3E}">
        <p14:creationId xmlns:p14="http://schemas.microsoft.com/office/powerpoint/2010/main" val="1537010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Visual no animation">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a:t>
            </a:r>
            <a:endParaRPr lang="en-GB" dirty="0"/>
          </a:p>
        </p:txBody>
      </p:sp>
    </p:spTree>
    <p:extLst>
      <p:ext uri="{BB962C8B-B14F-4D97-AF65-F5344CB8AC3E}">
        <p14:creationId xmlns:p14="http://schemas.microsoft.com/office/powerpoint/2010/main" val="136907226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ing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chemeClr val="bg1"/>
                </a:solidFill>
              </a:defRPr>
            </a:lvl1pPr>
          </a:lstStyle>
          <a:p>
            <a:r>
              <a:rPr lang="en-US" dirty="0"/>
              <a:t>Click to edit</a:t>
            </a:r>
            <a:endParaRPr lang="en-GB" dirty="0"/>
          </a:p>
        </p:txBody>
      </p:sp>
      <p:sp>
        <p:nvSpPr>
          <p:cNvPr id="4" name="Text Placeholder 3"/>
          <p:cNvSpPr>
            <a:spLocks noGrp="1"/>
          </p:cNvSpPr>
          <p:nvPr>
            <p:ph type="body" sz="quarter" idx="10"/>
          </p:nvPr>
        </p:nvSpPr>
        <p:spPr>
          <a:xfrm>
            <a:off x="623888" y="3429000"/>
            <a:ext cx="4824412" cy="2808288"/>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2624780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chemeClr val="bg1"/>
                </a:solidFill>
              </a:defRPr>
            </a:lvl1pPr>
          </a:lstStyle>
          <a:p>
            <a:r>
              <a:rPr lang="en-US" dirty="0"/>
              <a:t>Click to edit</a:t>
            </a:r>
            <a:endParaRPr lang="en-GB" dirty="0"/>
          </a:p>
        </p:txBody>
      </p:sp>
      <p:sp>
        <p:nvSpPr>
          <p:cNvPr id="4" name="Text Placeholder 3"/>
          <p:cNvSpPr>
            <a:spLocks noGrp="1"/>
          </p:cNvSpPr>
          <p:nvPr>
            <p:ph type="body" sz="quarter" idx="10" hasCustomPrompt="1"/>
          </p:nvPr>
        </p:nvSpPr>
        <p:spPr>
          <a:xfrm>
            <a:off x="8183563" y="658800"/>
            <a:ext cx="3475037" cy="969975"/>
          </a:xfrm>
        </p:spPr>
        <p:txBody>
          <a:bodyPr bIns="0" anchor="t" anchorCtr="0"/>
          <a:lstStyle>
            <a:lvl1pPr marL="0" indent="0" algn="r">
              <a:buClr>
                <a:schemeClr val="bg1"/>
              </a:buClr>
              <a:buFont typeface="Aino" panose="02000603040504020204" pitchFamily="50" charset="0"/>
              <a:buNone/>
              <a:defRPr sz="1200">
                <a:solidFill>
                  <a:schemeClr val="bg1"/>
                </a:solidFill>
              </a:defRPr>
            </a:lvl1pPr>
            <a:lvl2pPr marL="180975" indent="0" algn="r">
              <a:buClr>
                <a:schemeClr val="bg1"/>
              </a:buClr>
              <a:buFont typeface="Aino" panose="02000603040504020204" pitchFamily="50" charset="0"/>
              <a:buNone/>
              <a:defRPr sz="1200">
                <a:solidFill>
                  <a:schemeClr val="bg1"/>
                </a:solidFill>
              </a:defRPr>
            </a:lvl2pPr>
            <a:lvl3pPr marL="361950" indent="0" algn="r">
              <a:buClr>
                <a:schemeClr val="bg1"/>
              </a:buClr>
              <a:buFont typeface="Aino" panose="02000603040504020204" pitchFamily="50" charset="0"/>
              <a:buNone/>
              <a:defRPr sz="1200">
                <a:solidFill>
                  <a:schemeClr val="bg1"/>
                </a:solidFill>
              </a:defRPr>
            </a:lvl3pPr>
            <a:lvl4pPr marL="542925" indent="0" algn="r">
              <a:buClr>
                <a:schemeClr val="bg1"/>
              </a:buClr>
              <a:buFont typeface="Aino" panose="02000603040504020204" pitchFamily="50" charset="0"/>
              <a:buNone/>
              <a:defRPr sz="1200">
                <a:solidFill>
                  <a:schemeClr val="bg1"/>
                </a:solidFill>
              </a:defRPr>
            </a:lvl4pPr>
            <a:lvl5pPr marL="714375" indent="0" algn="r">
              <a:buClr>
                <a:schemeClr val="bg1"/>
              </a:buClr>
              <a:buFont typeface="Aino" panose="02000603040504020204" pitchFamily="50" charset="0"/>
              <a:buNone/>
              <a:defRPr sz="1200">
                <a:solidFill>
                  <a:schemeClr val="bg1"/>
                </a:solidFill>
              </a:defRPr>
            </a:lvl5pPr>
          </a:lstStyle>
          <a:p>
            <a:pPr lvl="0"/>
            <a:r>
              <a:rPr lang="en-US" dirty="0"/>
              <a:t>Source</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359896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heading + Text + Graph">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rgbClr val="000096"/>
                </a:solidFill>
              </a:defRPr>
            </a:lvl1pPr>
          </a:lstStyle>
          <a:p>
            <a:r>
              <a:rPr lang="en-US" dirty="0"/>
              <a:t>Click to edit</a:t>
            </a:r>
            <a:endParaRPr lang="en-GB" dirty="0"/>
          </a:p>
        </p:txBody>
      </p:sp>
      <p:sp>
        <p:nvSpPr>
          <p:cNvPr id="4" name="Text Placeholder 3"/>
          <p:cNvSpPr>
            <a:spLocks noGrp="1"/>
          </p:cNvSpPr>
          <p:nvPr>
            <p:ph type="body" sz="quarter" idx="10"/>
          </p:nvPr>
        </p:nvSpPr>
        <p:spPr>
          <a:xfrm>
            <a:off x="623888" y="3429000"/>
            <a:ext cx="4824412" cy="2808288"/>
          </a:xfrm>
        </p:spPr>
        <p:txBody>
          <a:bodyPr/>
          <a:lstStyle>
            <a:lvl1pPr marL="228600" indent="-228600">
              <a:buClr>
                <a:schemeClr val="tx1"/>
              </a:buClr>
              <a:buFont typeface="Aino" panose="02000603040504020204" pitchFamily="50" charset="0"/>
              <a:buChar char="+"/>
              <a:defRPr>
                <a:solidFill>
                  <a:schemeClr val="tx1"/>
                </a:solidFill>
              </a:defRPr>
            </a:lvl1pPr>
            <a:lvl2pPr marL="361950" indent="-180975">
              <a:buClr>
                <a:schemeClr val="tx1"/>
              </a:buClr>
              <a:buFont typeface="Aino" panose="02000603040504020204" pitchFamily="50" charset="0"/>
              <a:buChar char="+"/>
              <a:defRPr>
                <a:solidFill>
                  <a:schemeClr val="tx1"/>
                </a:solidFill>
              </a:defRPr>
            </a:lvl2pPr>
            <a:lvl3pPr marL="542925" indent="-180975">
              <a:buClr>
                <a:schemeClr val="tx1"/>
              </a:buClr>
              <a:buFont typeface="Aino" panose="02000603040504020204" pitchFamily="50" charset="0"/>
              <a:buChar char="+"/>
              <a:defRPr>
                <a:solidFill>
                  <a:schemeClr val="tx1"/>
                </a:solidFill>
              </a:defRPr>
            </a:lvl3pPr>
            <a:lvl4pPr marL="714375" indent="-171450">
              <a:buClr>
                <a:schemeClr val="tx1"/>
              </a:buClr>
              <a:buFont typeface="Aino" panose="02000603040504020204" pitchFamily="50" charset="0"/>
              <a:buChar char="+"/>
              <a:defRPr>
                <a:solidFill>
                  <a:schemeClr val="tx1"/>
                </a:solidFill>
              </a:defRPr>
            </a:lvl4pPr>
            <a:lvl5pPr marL="895350" indent="-180975">
              <a:buClr>
                <a:schemeClr val="tx1"/>
              </a:buClr>
              <a:buFont typeface="Aino" panose="02000603040504020204" pitchFamily="50"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tx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28939778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 + Title + Subtitl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16176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5448301"/>
            <a:ext cx="6119812" cy="788987"/>
          </a:xfrm>
        </p:spPr>
        <p:txBody>
          <a:bodyPr/>
          <a:lstStyle>
            <a:lvl1pPr marL="0" indent="0">
              <a:buNone/>
              <a:defRPr sz="1800">
                <a:solidFill>
                  <a:schemeClr val="bg1"/>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Tree>
    <p:extLst>
      <p:ext uri="{BB962C8B-B14F-4D97-AF65-F5344CB8AC3E}">
        <p14:creationId xmlns:p14="http://schemas.microsoft.com/office/powerpoint/2010/main" val="1378328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888" y="657225"/>
            <a:ext cx="6119812" cy="971550"/>
          </a:xfrm>
          <a:prstGeom prst="rect">
            <a:avLst/>
          </a:prstGeom>
        </p:spPr>
        <p:txBody>
          <a:bodyPr vert="horz" lIns="0" tIns="0" rIns="0" bIns="0" rtlCol="0" anchor="t">
            <a:noAutofit/>
          </a:bodyPr>
          <a:lstStyle/>
          <a:p>
            <a:r>
              <a:rPr lang="en-US" dirty="0"/>
              <a:t>Click to edit</a:t>
            </a:r>
            <a:endParaRPr lang="en-GB" dirty="0"/>
          </a:p>
        </p:txBody>
      </p:sp>
      <p:sp>
        <p:nvSpPr>
          <p:cNvPr id="3" name="Text Placeholder 2"/>
          <p:cNvSpPr>
            <a:spLocks noGrp="1"/>
          </p:cNvSpPr>
          <p:nvPr>
            <p:ph type="body" idx="1"/>
          </p:nvPr>
        </p:nvSpPr>
        <p:spPr>
          <a:xfrm>
            <a:off x="623888" y="3428999"/>
            <a:ext cx="5472112" cy="2808289"/>
          </a:xfrm>
          <a:prstGeom prst="rect">
            <a:avLst/>
          </a:prstGeom>
        </p:spPr>
        <p:txBody>
          <a:bodyPr vert="horz" lIns="0" tIns="0" rIns="0" bIns="0" rtlCol="0" anchor="b">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a:p>
            <a:pPr lvl="5"/>
            <a:r>
              <a:rPr lang="et-EE" dirty="0" err="1"/>
              <a:t>Sixth</a:t>
            </a:r>
            <a:r>
              <a:rPr lang="et-EE" dirty="0"/>
              <a:t> </a:t>
            </a:r>
            <a:r>
              <a:rPr lang="et-EE" dirty="0" err="1"/>
              <a:t>level</a:t>
            </a:r>
            <a:endParaRPr lang="et-EE" dirty="0"/>
          </a:p>
          <a:p>
            <a:pPr lvl="6"/>
            <a:r>
              <a:rPr lang="et-EE" dirty="0" err="1"/>
              <a:t>Seventh</a:t>
            </a:r>
            <a:r>
              <a:rPr lang="et-EE" dirty="0"/>
              <a:t> </a:t>
            </a:r>
            <a:r>
              <a:rPr lang="et-EE" dirty="0" err="1"/>
              <a:t>level</a:t>
            </a:r>
            <a:endParaRPr lang="et-EE" dirty="0"/>
          </a:p>
          <a:p>
            <a:pPr lvl="7"/>
            <a:r>
              <a:rPr lang="et-EE" dirty="0" err="1"/>
              <a:t>Eighth</a:t>
            </a:r>
            <a:r>
              <a:rPr lang="et-EE" dirty="0"/>
              <a:t> </a:t>
            </a:r>
            <a:r>
              <a:rPr lang="et-EE" dirty="0" err="1"/>
              <a:t>level</a:t>
            </a:r>
            <a:endParaRPr lang="en-GB" dirty="0"/>
          </a:p>
        </p:txBody>
      </p:sp>
    </p:spTree>
    <p:extLst>
      <p:ext uri="{BB962C8B-B14F-4D97-AF65-F5344CB8AC3E}">
        <p14:creationId xmlns:p14="http://schemas.microsoft.com/office/powerpoint/2010/main" val="2668563260"/>
      </p:ext>
    </p:extLst>
  </p:cSld>
  <p:clrMap bg1="lt1" tx1="dk1" bg2="lt2" tx2="dk2" accent1="accent1" accent2="accent2" accent3="accent3" accent4="accent4" accent5="accent5" accent6="accent6" hlink="hlink" folHlink="folHlink"/>
  <p:sldLayoutIdLst>
    <p:sldLayoutId id="2147483662" r:id="rId1"/>
    <p:sldLayoutId id="2147483671" r:id="rId2"/>
    <p:sldLayoutId id="2147483659" r:id="rId3"/>
    <p:sldLayoutId id="2147483658" r:id="rId4"/>
    <p:sldLayoutId id="2147483670" r:id="rId5"/>
    <p:sldLayoutId id="2147483660" r:id="rId6"/>
    <p:sldLayoutId id="2147483669" r:id="rId7"/>
    <p:sldLayoutId id="2147483665" r:id="rId8"/>
    <p:sldLayoutId id="2147483661" r:id="rId9"/>
    <p:sldLayoutId id="2147483668" r:id="rId10"/>
    <p:sldLayoutId id="2147483663" r:id="rId11"/>
    <p:sldLayoutId id="2147483666" r:id="rId12"/>
    <p:sldLayoutId id="2147483664" r:id="rId13"/>
    <p:sldLayoutId id="2147483667" r:id="rId14"/>
  </p:sldLayoutIdLst>
  <p:transition spd="slow">
    <p:push dir="u"/>
  </p:transition>
  <p:txStyles>
    <p:titleStyle>
      <a:lvl1pPr algn="l" defTabSz="914400" rtl="0" eaLnBrk="1" latinLnBrk="0" hangingPunct="1">
        <a:lnSpc>
          <a:spcPct val="90000"/>
        </a:lnSpc>
        <a:spcBef>
          <a:spcPct val="0"/>
        </a:spcBef>
        <a:buNone/>
        <a:defRPr sz="5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1pPr>
      <a:lvl2pPr marL="36195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2pPr>
      <a:lvl3pPr marL="54292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3pPr>
      <a:lvl4pPr marL="714375" indent="-171450"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4pPr>
      <a:lvl5pPr marL="89535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5pPr>
      <a:lvl6pPr marL="107632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6pPr>
      <a:lvl7pPr marL="125730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7pPr>
      <a:lvl8pPr marL="143827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6" userDrawn="1">
          <p15:clr>
            <a:srgbClr val="F26B43"/>
          </p15:clr>
        </p15:guide>
        <p15:guide id="4" pos="7514" userDrawn="1">
          <p15:clr>
            <a:srgbClr val="F26B43"/>
          </p15:clr>
        </p15:guide>
        <p15:guide id="5" orient="horz" pos="3929" userDrawn="1">
          <p15:clr>
            <a:srgbClr val="F26B43"/>
          </p15:clr>
        </p15:guide>
        <p15:guide id="6" pos="393" userDrawn="1">
          <p15:clr>
            <a:srgbClr val="F26B43"/>
          </p15:clr>
        </p15:guide>
        <p15:guide id="7" pos="4248" userDrawn="1">
          <p15:clr>
            <a:srgbClr val="F26B43"/>
          </p15:clr>
        </p15:guide>
        <p15:guide id="8" pos="3432" userDrawn="1">
          <p15:clr>
            <a:srgbClr val="F26B43"/>
          </p15:clr>
        </p15:guide>
        <p15:guide id="9" pos="5155" userDrawn="1">
          <p15:clr>
            <a:srgbClr val="F26B43"/>
          </p15:clr>
        </p15:guide>
        <p15:guide id="10" pos="2525" userDrawn="1">
          <p15:clr>
            <a:srgbClr val="F26B43"/>
          </p15:clr>
        </p15:guide>
        <p15:guide id="11" orient="horz" pos="1026" userDrawn="1">
          <p15:clr>
            <a:srgbClr val="F26B43"/>
          </p15:clr>
        </p15:guide>
        <p15:guide id="12" orient="horz" pos="1434" userDrawn="1">
          <p15:clr>
            <a:srgbClr val="F26B43"/>
          </p15:clr>
        </p15:guide>
        <p15:guide id="13" orient="horz" pos="414" userDrawn="1">
          <p15:clr>
            <a:srgbClr val="F26B43"/>
          </p15:clr>
        </p15:guide>
        <p15:guide id="14" pos="734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png"/><Relationship Id="rId2" Type="http://schemas.openxmlformats.org/officeDocument/2006/relationships/notesSlide" Target="../notesSlides/notesSlide19.xml"/><Relationship Id="rId16"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svg"/><Relationship Id="rId19" Type="http://schemas.openxmlformats.org/officeDocument/2006/relationships/image" Target="../media/image31.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1.sv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2.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alkiri 10">
            <a:extLst>
              <a:ext uri="{FF2B5EF4-FFF2-40B4-BE49-F238E27FC236}">
                <a16:creationId xmlns:a16="http://schemas.microsoft.com/office/drawing/2014/main" id="{F0238FD6-E8A7-41A1-867F-EE7FEC5983AD}"/>
              </a:ext>
            </a:extLst>
          </p:cNvPr>
          <p:cNvSpPr>
            <a:spLocks noGrp="1"/>
          </p:cNvSpPr>
          <p:nvPr>
            <p:ph type="title"/>
          </p:nvPr>
        </p:nvSpPr>
        <p:spPr/>
        <p:txBody>
          <a:bodyPr/>
          <a:lstStyle/>
          <a:p>
            <a:r>
              <a:rPr lang="et-EE" dirty="0"/>
              <a:t>R</a:t>
            </a:r>
            <a:r>
              <a:rPr lang="en-GB" sz="6500" dirty="0" err="1"/>
              <a:t>esearch</a:t>
            </a:r>
            <a:r>
              <a:rPr lang="et-EE" sz="6500" dirty="0"/>
              <a:t> in</a:t>
            </a:r>
            <a:r>
              <a:rPr lang="en-GB" sz="6500" dirty="0"/>
              <a:t> </a:t>
            </a:r>
            <a:r>
              <a:rPr lang="et-EE" dirty="0"/>
              <a:t>E</a:t>
            </a:r>
            <a:r>
              <a:rPr lang="en-GB" sz="6500" dirty="0" err="1"/>
              <a:t>stonia</a:t>
            </a:r>
            <a:endParaRPr lang="en-GB" sz="6500" dirty="0"/>
          </a:p>
        </p:txBody>
      </p:sp>
      <p:sp>
        <p:nvSpPr>
          <p:cNvPr id="12" name="Teksti kohatäide 11">
            <a:extLst>
              <a:ext uri="{FF2B5EF4-FFF2-40B4-BE49-F238E27FC236}">
                <a16:creationId xmlns:a16="http://schemas.microsoft.com/office/drawing/2014/main" id="{B92A6F84-63C6-4E8B-9E4F-2C055FC59E0D}"/>
              </a:ext>
            </a:extLst>
          </p:cNvPr>
          <p:cNvSpPr>
            <a:spLocks noGrp="1"/>
          </p:cNvSpPr>
          <p:nvPr>
            <p:ph type="body" sz="quarter" idx="11"/>
          </p:nvPr>
        </p:nvSpPr>
        <p:spPr/>
        <p:txBody>
          <a:bodyPr/>
          <a:lstStyle/>
          <a:p>
            <a:endParaRPr lang="en-GB" dirty="0"/>
          </a:p>
        </p:txBody>
      </p:sp>
      <p:grpSp>
        <p:nvGrpSpPr>
          <p:cNvPr id="159" name="Rühm 158">
            <a:extLst>
              <a:ext uri="{FF2B5EF4-FFF2-40B4-BE49-F238E27FC236}">
                <a16:creationId xmlns:a16="http://schemas.microsoft.com/office/drawing/2014/main" id="{D100ADCE-B8AF-405C-B023-4A61E8CD0AE4}"/>
              </a:ext>
            </a:extLst>
          </p:cNvPr>
          <p:cNvGrpSpPr/>
          <p:nvPr/>
        </p:nvGrpSpPr>
        <p:grpSpPr>
          <a:xfrm>
            <a:off x="7126289" y="3887789"/>
            <a:ext cx="946150" cy="1036638"/>
            <a:chOff x="7396163" y="3887789"/>
            <a:chExt cx="946150" cy="1036638"/>
          </a:xfrm>
        </p:grpSpPr>
        <p:sp>
          <p:nvSpPr>
            <p:cNvPr id="9" name="Freeform 6">
              <a:extLst>
                <a:ext uri="{FF2B5EF4-FFF2-40B4-BE49-F238E27FC236}">
                  <a16:creationId xmlns:a16="http://schemas.microsoft.com/office/drawing/2014/main" id="{B212F2FC-17EB-46C6-8CFC-FFF4EFE61908}"/>
                </a:ext>
              </a:extLst>
            </p:cNvPr>
            <p:cNvSpPr>
              <a:spLocks/>
            </p:cNvSpPr>
            <p:nvPr/>
          </p:nvSpPr>
          <p:spPr bwMode="auto">
            <a:xfrm>
              <a:off x="7518401" y="3887789"/>
              <a:ext cx="268288" cy="195263"/>
            </a:xfrm>
            <a:custGeom>
              <a:avLst/>
              <a:gdLst>
                <a:gd name="T0" fmla="*/ 63 w 170"/>
                <a:gd name="T1" fmla="*/ 124 h 124"/>
                <a:gd name="T2" fmla="*/ 85 w 170"/>
                <a:gd name="T3" fmla="*/ 0 h 124"/>
                <a:gd name="T4" fmla="*/ 107 w 170"/>
                <a:gd name="T5" fmla="*/ 124 h 124"/>
              </a:gdLst>
              <a:ahLst/>
              <a:cxnLst>
                <a:cxn ang="0">
                  <a:pos x="T0" y="T1"/>
                </a:cxn>
                <a:cxn ang="0">
                  <a:pos x="T2" y="T3"/>
                </a:cxn>
                <a:cxn ang="0">
                  <a:pos x="T4" y="T5"/>
                </a:cxn>
              </a:cxnLst>
              <a:rect l="0" t="0" r="r" b="b"/>
              <a:pathLst>
                <a:path w="170" h="124">
                  <a:moveTo>
                    <a:pt x="63" y="124"/>
                  </a:moveTo>
                  <a:cubicBezTo>
                    <a:pt x="0" y="64"/>
                    <a:pt x="85" y="0"/>
                    <a:pt x="85" y="0"/>
                  </a:cubicBezTo>
                  <a:cubicBezTo>
                    <a:pt x="85" y="0"/>
                    <a:pt x="170" y="64"/>
                    <a:pt x="107" y="124"/>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7">
              <a:extLst>
                <a:ext uri="{FF2B5EF4-FFF2-40B4-BE49-F238E27FC236}">
                  <a16:creationId xmlns:a16="http://schemas.microsoft.com/office/drawing/2014/main" id="{6EC6B874-768C-484B-8256-4F267751440F}"/>
                </a:ext>
              </a:extLst>
            </p:cNvPr>
            <p:cNvSpPr>
              <a:spLocks/>
            </p:cNvSpPr>
            <p:nvPr/>
          </p:nvSpPr>
          <p:spPr bwMode="auto">
            <a:xfrm>
              <a:off x="7951788" y="4830764"/>
              <a:ext cx="390525" cy="93663"/>
            </a:xfrm>
            <a:custGeom>
              <a:avLst/>
              <a:gdLst>
                <a:gd name="T0" fmla="*/ 246 w 246"/>
                <a:gd name="T1" fmla="*/ 59 h 59"/>
                <a:gd name="T2" fmla="*/ 0 w 246"/>
                <a:gd name="T3" fmla="*/ 59 h 59"/>
                <a:gd name="T4" fmla="*/ 0 w 246"/>
                <a:gd name="T5" fmla="*/ 3 h 59"/>
                <a:gd name="T6" fmla="*/ 3 w 246"/>
                <a:gd name="T7" fmla="*/ 0 h 59"/>
                <a:gd name="T8" fmla="*/ 244 w 246"/>
                <a:gd name="T9" fmla="*/ 0 h 59"/>
                <a:gd name="T10" fmla="*/ 246 w 246"/>
                <a:gd name="T11" fmla="*/ 2 h 59"/>
                <a:gd name="T12" fmla="*/ 246 w 246"/>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246" h="59">
                  <a:moveTo>
                    <a:pt x="246" y="59"/>
                  </a:moveTo>
                  <a:cubicBezTo>
                    <a:pt x="0" y="59"/>
                    <a:pt x="0" y="59"/>
                    <a:pt x="0" y="59"/>
                  </a:cubicBezTo>
                  <a:cubicBezTo>
                    <a:pt x="0" y="3"/>
                    <a:pt x="0" y="3"/>
                    <a:pt x="0" y="3"/>
                  </a:cubicBezTo>
                  <a:cubicBezTo>
                    <a:pt x="0" y="2"/>
                    <a:pt x="1" y="0"/>
                    <a:pt x="3" y="0"/>
                  </a:cubicBezTo>
                  <a:cubicBezTo>
                    <a:pt x="244" y="0"/>
                    <a:pt x="244" y="0"/>
                    <a:pt x="244" y="0"/>
                  </a:cubicBezTo>
                  <a:cubicBezTo>
                    <a:pt x="245" y="0"/>
                    <a:pt x="246" y="1"/>
                    <a:pt x="246" y="2"/>
                  </a:cubicBezTo>
                  <a:lnTo>
                    <a:pt x="246" y="59"/>
                  </a:lnTo>
                  <a:close/>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8">
              <a:extLst>
                <a:ext uri="{FF2B5EF4-FFF2-40B4-BE49-F238E27FC236}">
                  <a16:creationId xmlns:a16="http://schemas.microsoft.com/office/drawing/2014/main" id="{8FFB01CA-B102-40C6-BFC2-5AE9D2E24D75}"/>
                </a:ext>
              </a:extLst>
            </p:cNvPr>
            <p:cNvSpPr>
              <a:spLocks/>
            </p:cNvSpPr>
            <p:nvPr/>
          </p:nvSpPr>
          <p:spPr bwMode="auto">
            <a:xfrm>
              <a:off x="7396163" y="4127501"/>
              <a:ext cx="515938" cy="679450"/>
            </a:xfrm>
            <a:custGeom>
              <a:avLst/>
              <a:gdLst>
                <a:gd name="T0" fmla="*/ 119 w 326"/>
                <a:gd name="T1" fmla="*/ 76 h 429"/>
                <a:gd name="T2" fmla="*/ 119 w 326"/>
                <a:gd name="T3" fmla="*/ 108 h 429"/>
                <a:gd name="T4" fmla="*/ 91 w 326"/>
                <a:gd name="T5" fmla="*/ 154 h 429"/>
                <a:gd name="T6" fmla="*/ 0 w 326"/>
                <a:gd name="T7" fmla="*/ 299 h 429"/>
                <a:gd name="T8" fmla="*/ 32 w 326"/>
                <a:gd name="T9" fmla="*/ 394 h 429"/>
                <a:gd name="T10" fmla="*/ 102 w 326"/>
                <a:gd name="T11" fmla="*/ 429 h 429"/>
                <a:gd name="T12" fmla="*/ 222 w 326"/>
                <a:gd name="T13" fmla="*/ 429 h 429"/>
                <a:gd name="T14" fmla="*/ 293 w 326"/>
                <a:gd name="T15" fmla="*/ 394 h 429"/>
                <a:gd name="T16" fmla="*/ 323 w 326"/>
                <a:gd name="T17" fmla="*/ 288 h 429"/>
                <a:gd name="T18" fmla="*/ 233 w 326"/>
                <a:gd name="T19" fmla="*/ 155 h 429"/>
                <a:gd name="T20" fmla="*/ 205 w 326"/>
                <a:gd name="T21" fmla="*/ 109 h 429"/>
                <a:gd name="T22" fmla="*/ 205 w 326"/>
                <a:gd name="T23" fmla="*/ 43 h 429"/>
                <a:gd name="T24" fmla="*/ 211 w 326"/>
                <a:gd name="T25" fmla="*/ 37 h 429"/>
                <a:gd name="T26" fmla="*/ 211 w 326"/>
                <a:gd name="T27" fmla="*/ 37 h 429"/>
                <a:gd name="T28" fmla="*/ 222 w 326"/>
                <a:gd name="T29" fmla="*/ 25 h 429"/>
                <a:gd name="T30" fmla="*/ 222 w 326"/>
                <a:gd name="T31" fmla="*/ 12 h 429"/>
                <a:gd name="T32" fmla="*/ 211 w 326"/>
                <a:gd name="T33" fmla="*/ 0 h 429"/>
                <a:gd name="T34" fmla="*/ 113 w 326"/>
                <a:gd name="T35" fmla="*/ 0 h 429"/>
                <a:gd name="T36" fmla="*/ 102 w 326"/>
                <a:gd name="T37" fmla="*/ 12 h 429"/>
                <a:gd name="T38" fmla="*/ 102 w 326"/>
                <a:gd name="T39" fmla="*/ 25 h 429"/>
                <a:gd name="T40" fmla="*/ 113 w 326"/>
                <a:gd name="T41" fmla="*/ 37 h 429"/>
                <a:gd name="T42" fmla="*/ 119 w 326"/>
                <a:gd name="T43" fmla="*/ 37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429">
                  <a:moveTo>
                    <a:pt x="119" y="76"/>
                  </a:moveTo>
                  <a:cubicBezTo>
                    <a:pt x="119" y="108"/>
                    <a:pt x="119" y="108"/>
                    <a:pt x="119" y="108"/>
                  </a:cubicBezTo>
                  <a:cubicBezTo>
                    <a:pt x="119" y="127"/>
                    <a:pt x="108" y="145"/>
                    <a:pt x="91" y="154"/>
                  </a:cubicBezTo>
                  <a:cubicBezTo>
                    <a:pt x="37" y="180"/>
                    <a:pt x="0" y="235"/>
                    <a:pt x="0" y="299"/>
                  </a:cubicBezTo>
                  <a:cubicBezTo>
                    <a:pt x="0" y="335"/>
                    <a:pt x="12" y="368"/>
                    <a:pt x="32" y="394"/>
                  </a:cubicBezTo>
                  <a:cubicBezTo>
                    <a:pt x="48" y="417"/>
                    <a:pt x="75" y="429"/>
                    <a:pt x="102" y="429"/>
                  </a:cubicBezTo>
                  <a:cubicBezTo>
                    <a:pt x="222" y="429"/>
                    <a:pt x="222" y="429"/>
                    <a:pt x="222" y="429"/>
                  </a:cubicBezTo>
                  <a:cubicBezTo>
                    <a:pt x="250" y="429"/>
                    <a:pt x="276" y="416"/>
                    <a:pt x="293" y="394"/>
                  </a:cubicBezTo>
                  <a:cubicBezTo>
                    <a:pt x="314" y="364"/>
                    <a:pt x="326" y="328"/>
                    <a:pt x="323" y="288"/>
                  </a:cubicBezTo>
                  <a:cubicBezTo>
                    <a:pt x="320" y="233"/>
                    <a:pt x="282" y="181"/>
                    <a:pt x="233" y="155"/>
                  </a:cubicBezTo>
                  <a:cubicBezTo>
                    <a:pt x="216" y="146"/>
                    <a:pt x="205" y="128"/>
                    <a:pt x="205" y="109"/>
                  </a:cubicBezTo>
                  <a:cubicBezTo>
                    <a:pt x="205" y="43"/>
                    <a:pt x="205" y="43"/>
                    <a:pt x="205" y="43"/>
                  </a:cubicBezTo>
                  <a:cubicBezTo>
                    <a:pt x="205" y="40"/>
                    <a:pt x="207" y="37"/>
                    <a:pt x="211" y="37"/>
                  </a:cubicBezTo>
                  <a:cubicBezTo>
                    <a:pt x="211" y="37"/>
                    <a:pt x="211" y="37"/>
                    <a:pt x="211" y="37"/>
                  </a:cubicBezTo>
                  <a:cubicBezTo>
                    <a:pt x="217" y="37"/>
                    <a:pt x="222" y="32"/>
                    <a:pt x="222" y="25"/>
                  </a:cubicBezTo>
                  <a:cubicBezTo>
                    <a:pt x="222" y="12"/>
                    <a:pt x="222" y="12"/>
                    <a:pt x="222" y="12"/>
                  </a:cubicBezTo>
                  <a:cubicBezTo>
                    <a:pt x="222" y="6"/>
                    <a:pt x="217" y="0"/>
                    <a:pt x="211" y="0"/>
                  </a:cubicBezTo>
                  <a:cubicBezTo>
                    <a:pt x="113" y="0"/>
                    <a:pt x="113" y="0"/>
                    <a:pt x="113" y="0"/>
                  </a:cubicBezTo>
                  <a:cubicBezTo>
                    <a:pt x="107" y="0"/>
                    <a:pt x="102" y="6"/>
                    <a:pt x="102" y="12"/>
                  </a:cubicBezTo>
                  <a:cubicBezTo>
                    <a:pt x="102" y="25"/>
                    <a:pt x="102" y="25"/>
                    <a:pt x="102" y="25"/>
                  </a:cubicBezTo>
                  <a:cubicBezTo>
                    <a:pt x="102" y="32"/>
                    <a:pt x="107" y="37"/>
                    <a:pt x="113" y="37"/>
                  </a:cubicBezTo>
                  <a:cubicBezTo>
                    <a:pt x="119" y="37"/>
                    <a:pt x="119" y="37"/>
                    <a:pt x="119" y="37"/>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Line 9">
              <a:extLst>
                <a:ext uri="{FF2B5EF4-FFF2-40B4-BE49-F238E27FC236}">
                  <a16:creationId xmlns:a16="http://schemas.microsoft.com/office/drawing/2014/main" id="{56EDEF2A-2A0C-427F-9656-12454911750E}"/>
                </a:ext>
              </a:extLst>
            </p:cNvPr>
            <p:cNvSpPr>
              <a:spLocks noChangeShapeType="1"/>
            </p:cNvSpPr>
            <p:nvPr/>
          </p:nvSpPr>
          <p:spPr bwMode="auto">
            <a:xfrm>
              <a:off x="7585076" y="4186239"/>
              <a:ext cx="52388" cy="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Line 10">
              <a:extLst>
                <a:ext uri="{FF2B5EF4-FFF2-40B4-BE49-F238E27FC236}">
                  <a16:creationId xmlns:a16="http://schemas.microsoft.com/office/drawing/2014/main" id="{623E6E6E-C79E-4A22-A356-4C2A09FE5EEB}"/>
                </a:ext>
              </a:extLst>
            </p:cNvPr>
            <p:cNvSpPr>
              <a:spLocks noChangeShapeType="1"/>
            </p:cNvSpPr>
            <p:nvPr/>
          </p:nvSpPr>
          <p:spPr bwMode="auto">
            <a:xfrm>
              <a:off x="7721601" y="4256089"/>
              <a:ext cx="328613" cy="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1">
              <a:extLst>
                <a:ext uri="{FF2B5EF4-FFF2-40B4-BE49-F238E27FC236}">
                  <a16:creationId xmlns:a16="http://schemas.microsoft.com/office/drawing/2014/main" id="{B3A7E4DC-EB85-47DC-9A33-D201FD59A39F}"/>
                </a:ext>
              </a:extLst>
            </p:cNvPr>
            <p:cNvSpPr>
              <a:spLocks/>
            </p:cNvSpPr>
            <p:nvPr/>
          </p:nvSpPr>
          <p:spPr bwMode="auto">
            <a:xfrm>
              <a:off x="8113713" y="4003676"/>
              <a:ext cx="66675" cy="827088"/>
            </a:xfrm>
            <a:custGeom>
              <a:avLst/>
              <a:gdLst>
                <a:gd name="T0" fmla="*/ 0 w 42"/>
                <a:gd name="T1" fmla="*/ 522 h 522"/>
                <a:gd name="T2" fmla="*/ 0 w 42"/>
                <a:gd name="T3" fmla="*/ 21 h 522"/>
                <a:gd name="T4" fmla="*/ 21 w 42"/>
                <a:gd name="T5" fmla="*/ 0 h 522"/>
                <a:gd name="T6" fmla="*/ 21 w 42"/>
                <a:gd name="T7" fmla="*/ 0 h 522"/>
                <a:gd name="T8" fmla="*/ 42 w 42"/>
                <a:gd name="T9" fmla="*/ 21 h 522"/>
                <a:gd name="T10" fmla="*/ 42 w 42"/>
                <a:gd name="T11" fmla="*/ 479 h 522"/>
              </a:gdLst>
              <a:ahLst/>
              <a:cxnLst>
                <a:cxn ang="0">
                  <a:pos x="T0" y="T1"/>
                </a:cxn>
                <a:cxn ang="0">
                  <a:pos x="T2" y="T3"/>
                </a:cxn>
                <a:cxn ang="0">
                  <a:pos x="T4" y="T5"/>
                </a:cxn>
                <a:cxn ang="0">
                  <a:pos x="T6" y="T7"/>
                </a:cxn>
                <a:cxn ang="0">
                  <a:pos x="T8" y="T9"/>
                </a:cxn>
                <a:cxn ang="0">
                  <a:pos x="T10" y="T11"/>
                </a:cxn>
              </a:cxnLst>
              <a:rect l="0" t="0" r="r" b="b"/>
              <a:pathLst>
                <a:path w="42" h="522">
                  <a:moveTo>
                    <a:pt x="0" y="522"/>
                  </a:moveTo>
                  <a:cubicBezTo>
                    <a:pt x="0" y="21"/>
                    <a:pt x="0" y="21"/>
                    <a:pt x="0" y="21"/>
                  </a:cubicBezTo>
                  <a:cubicBezTo>
                    <a:pt x="0" y="9"/>
                    <a:pt x="10" y="0"/>
                    <a:pt x="21" y="0"/>
                  </a:cubicBezTo>
                  <a:cubicBezTo>
                    <a:pt x="21" y="0"/>
                    <a:pt x="21" y="0"/>
                    <a:pt x="21" y="0"/>
                  </a:cubicBezTo>
                  <a:cubicBezTo>
                    <a:pt x="33" y="0"/>
                    <a:pt x="42" y="9"/>
                    <a:pt x="42" y="21"/>
                  </a:cubicBezTo>
                  <a:cubicBezTo>
                    <a:pt x="42" y="479"/>
                    <a:pt x="42" y="479"/>
                    <a:pt x="42" y="479"/>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8" name="Rühm 167">
            <a:extLst>
              <a:ext uri="{FF2B5EF4-FFF2-40B4-BE49-F238E27FC236}">
                <a16:creationId xmlns:a16="http://schemas.microsoft.com/office/drawing/2014/main" id="{7B5F2372-0210-47A6-870C-59805463FFC7}"/>
              </a:ext>
            </a:extLst>
          </p:cNvPr>
          <p:cNvGrpSpPr/>
          <p:nvPr/>
        </p:nvGrpSpPr>
        <p:grpSpPr>
          <a:xfrm>
            <a:off x="8001002" y="1771651"/>
            <a:ext cx="819150" cy="895351"/>
            <a:chOff x="8270876" y="1771651"/>
            <a:chExt cx="819150" cy="895351"/>
          </a:xfrm>
        </p:grpSpPr>
        <p:sp>
          <p:nvSpPr>
            <p:cNvPr id="17" name="Freeform 12">
              <a:extLst>
                <a:ext uri="{FF2B5EF4-FFF2-40B4-BE49-F238E27FC236}">
                  <a16:creationId xmlns:a16="http://schemas.microsoft.com/office/drawing/2014/main" id="{AA0039C5-21FF-4E69-B4B8-AC9983BFF660}"/>
                </a:ext>
              </a:extLst>
            </p:cNvPr>
            <p:cNvSpPr>
              <a:spLocks/>
            </p:cNvSpPr>
            <p:nvPr/>
          </p:nvSpPr>
          <p:spPr bwMode="auto">
            <a:xfrm>
              <a:off x="8375651" y="1771651"/>
              <a:ext cx="233363" cy="166688"/>
            </a:xfrm>
            <a:custGeom>
              <a:avLst/>
              <a:gdLst>
                <a:gd name="T0" fmla="*/ 54 w 147"/>
                <a:gd name="T1" fmla="*/ 106 h 106"/>
                <a:gd name="T2" fmla="*/ 73 w 147"/>
                <a:gd name="T3" fmla="*/ 0 h 106"/>
                <a:gd name="T4" fmla="*/ 93 w 147"/>
                <a:gd name="T5" fmla="*/ 106 h 106"/>
              </a:gdLst>
              <a:ahLst/>
              <a:cxnLst>
                <a:cxn ang="0">
                  <a:pos x="T0" y="T1"/>
                </a:cxn>
                <a:cxn ang="0">
                  <a:pos x="T2" y="T3"/>
                </a:cxn>
                <a:cxn ang="0">
                  <a:pos x="T4" y="T5"/>
                </a:cxn>
              </a:cxnLst>
              <a:rect l="0" t="0" r="r" b="b"/>
              <a:pathLst>
                <a:path w="147" h="106">
                  <a:moveTo>
                    <a:pt x="54" y="106"/>
                  </a:moveTo>
                  <a:cubicBezTo>
                    <a:pt x="0" y="55"/>
                    <a:pt x="73" y="0"/>
                    <a:pt x="73" y="0"/>
                  </a:cubicBezTo>
                  <a:cubicBezTo>
                    <a:pt x="73" y="0"/>
                    <a:pt x="147" y="55"/>
                    <a:pt x="93" y="106"/>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3">
              <a:extLst>
                <a:ext uri="{FF2B5EF4-FFF2-40B4-BE49-F238E27FC236}">
                  <a16:creationId xmlns:a16="http://schemas.microsoft.com/office/drawing/2014/main" id="{E5048F45-DB67-4A37-8D55-065EE06047F8}"/>
                </a:ext>
              </a:extLst>
            </p:cNvPr>
            <p:cNvSpPr>
              <a:spLocks/>
            </p:cNvSpPr>
            <p:nvPr/>
          </p:nvSpPr>
          <p:spPr bwMode="auto">
            <a:xfrm>
              <a:off x="8751888" y="2586039"/>
              <a:ext cx="338138" cy="80963"/>
            </a:xfrm>
            <a:custGeom>
              <a:avLst/>
              <a:gdLst>
                <a:gd name="T0" fmla="*/ 213 w 213"/>
                <a:gd name="T1" fmla="*/ 51 h 51"/>
                <a:gd name="T2" fmla="*/ 0 w 213"/>
                <a:gd name="T3" fmla="*/ 51 h 51"/>
                <a:gd name="T4" fmla="*/ 0 w 213"/>
                <a:gd name="T5" fmla="*/ 4 h 51"/>
                <a:gd name="T6" fmla="*/ 3 w 213"/>
                <a:gd name="T7" fmla="*/ 0 h 51"/>
                <a:gd name="T8" fmla="*/ 210 w 213"/>
                <a:gd name="T9" fmla="*/ 0 h 51"/>
                <a:gd name="T10" fmla="*/ 213 w 213"/>
                <a:gd name="T11" fmla="*/ 3 h 51"/>
                <a:gd name="T12" fmla="*/ 213 w 213"/>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213" h="51">
                  <a:moveTo>
                    <a:pt x="213" y="51"/>
                  </a:moveTo>
                  <a:cubicBezTo>
                    <a:pt x="0" y="51"/>
                    <a:pt x="0" y="51"/>
                    <a:pt x="0" y="51"/>
                  </a:cubicBezTo>
                  <a:cubicBezTo>
                    <a:pt x="0" y="4"/>
                    <a:pt x="0" y="4"/>
                    <a:pt x="0" y="4"/>
                  </a:cubicBezTo>
                  <a:cubicBezTo>
                    <a:pt x="0" y="2"/>
                    <a:pt x="1" y="0"/>
                    <a:pt x="3" y="0"/>
                  </a:cubicBezTo>
                  <a:cubicBezTo>
                    <a:pt x="210" y="0"/>
                    <a:pt x="210" y="0"/>
                    <a:pt x="210" y="0"/>
                  </a:cubicBezTo>
                  <a:cubicBezTo>
                    <a:pt x="212" y="0"/>
                    <a:pt x="213" y="1"/>
                    <a:pt x="213" y="3"/>
                  </a:cubicBezTo>
                  <a:lnTo>
                    <a:pt x="213" y="51"/>
                  </a:lnTo>
                  <a:close/>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4">
              <a:extLst>
                <a:ext uri="{FF2B5EF4-FFF2-40B4-BE49-F238E27FC236}">
                  <a16:creationId xmlns:a16="http://schemas.microsoft.com/office/drawing/2014/main" id="{A640876F-E472-4598-BAD0-BBC93BC10330}"/>
                </a:ext>
              </a:extLst>
            </p:cNvPr>
            <p:cNvSpPr>
              <a:spLocks/>
            </p:cNvSpPr>
            <p:nvPr/>
          </p:nvSpPr>
          <p:spPr bwMode="auto">
            <a:xfrm>
              <a:off x="8270876" y="1978026"/>
              <a:ext cx="446088" cy="587375"/>
            </a:xfrm>
            <a:custGeom>
              <a:avLst/>
              <a:gdLst>
                <a:gd name="T0" fmla="*/ 102 w 281"/>
                <a:gd name="T1" fmla="*/ 66 h 371"/>
                <a:gd name="T2" fmla="*/ 102 w 281"/>
                <a:gd name="T3" fmla="*/ 93 h 371"/>
                <a:gd name="T4" fmla="*/ 78 w 281"/>
                <a:gd name="T5" fmla="*/ 133 h 371"/>
                <a:gd name="T6" fmla="*/ 0 w 281"/>
                <a:gd name="T7" fmla="*/ 258 h 371"/>
                <a:gd name="T8" fmla="*/ 27 w 281"/>
                <a:gd name="T9" fmla="*/ 341 h 371"/>
                <a:gd name="T10" fmla="*/ 88 w 281"/>
                <a:gd name="T11" fmla="*/ 371 h 371"/>
                <a:gd name="T12" fmla="*/ 191 w 281"/>
                <a:gd name="T13" fmla="*/ 371 h 371"/>
                <a:gd name="T14" fmla="*/ 252 w 281"/>
                <a:gd name="T15" fmla="*/ 340 h 371"/>
                <a:gd name="T16" fmla="*/ 279 w 281"/>
                <a:gd name="T17" fmla="*/ 249 h 371"/>
                <a:gd name="T18" fmla="*/ 201 w 281"/>
                <a:gd name="T19" fmla="*/ 134 h 371"/>
                <a:gd name="T20" fmla="*/ 176 w 281"/>
                <a:gd name="T21" fmla="*/ 94 h 371"/>
                <a:gd name="T22" fmla="*/ 176 w 281"/>
                <a:gd name="T23" fmla="*/ 37 h 371"/>
                <a:gd name="T24" fmla="*/ 181 w 281"/>
                <a:gd name="T25" fmla="*/ 32 h 371"/>
                <a:gd name="T26" fmla="*/ 181 w 281"/>
                <a:gd name="T27" fmla="*/ 32 h 371"/>
                <a:gd name="T28" fmla="*/ 192 w 281"/>
                <a:gd name="T29" fmla="*/ 22 h 371"/>
                <a:gd name="T30" fmla="*/ 192 w 281"/>
                <a:gd name="T31" fmla="*/ 11 h 371"/>
                <a:gd name="T32" fmla="*/ 181 w 281"/>
                <a:gd name="T33" fmla="*/ 0 h 371"/>
                <a:gd name="T34" fmla="*/ 97 w 281"/>
                <a:gd name="T35" fmla="*/ 0 h 371"/>
                <a:gd name="T36" fmla="*/ 87 w 281"/>
                <a:gd name="T37" fmla="*/ 11 h 371"/>
                <a:gd name="T38" fmla="*/ 87 w 281"/>
                <a:gd name="T39" fmla="*/ 22 h 371"/>
                <a:gd name="T40" fmla="*/ 97 w 281"/>
                <a:gd name="T41" fmla="*/ 32 h 371"/>
                <a:gd name="T42" fmla="*/ 102 w 281"/>
                <a:gd name="T43" fmla="*/ 32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1" h="371">
                  <a:moveTo>
                    <a:pt x="102" y="66"/>
                  </a:moveTo>
                  <a:cubicBezTo>
                    <a:pt x="102" y="93"/>
                    <a:pt x="102" y="93"/>
                    <a:pt x="102" y="93"/>
                  </a:cubicBezTo>
                  <a:cubicBezTo>
                    <a:pt x="102" y="110"/>
                    <a:pt x="93" y="126"/>
                    <a:pt x="78" y="133"/>
                  </a:cubicBezTo>
                  <a:cubicBezTo>
                    <a:pt x="31" y="156"/>
                    <a:pt x="0" y="203"/>
                    <a:pt x="0" y="258"/>
                  </a:cubicBezTo>
                  <a:cubicBezTo>
                    <a:pt x="0" y="289"/>
                    <a:pt x="10" y="318"/>
                    <a:pt x="27" y="341"/>
                  </a:cubicBezTo>
                  <a:cubicBezTo>
                    <a:pt x="41" y="360"/>
                    <a:pt x="64" y="371"/>
                    <a:pt x="88" y="371"/>
                  </a:cubicBezTo>
                  <a:cubicBezTo>
                    <a:pt x="191" y="371"/>
                    <a:pt x="191" y="371"/>
                    <a:pt x="191" y="371"/>
                  </a:cubicBezTo>
                  <a:cubicBezTo>
                    <a:pt x="215" y="371"/>
                    <a:pt x="238" y="360"/>
                    <a:pt x="252" y="340"/>
                  </a:cubicBezTo>
                  <a:cubicBezTo>
                    <a:pt x="271" y="315"/>
                    <a:pt x="281" y="283"/>
                    <a:pt x="279" y="249"/>
                  </a:cubicBezTo>
                  <a:cubicBezTo>
                    <a:pt x="276" y="201"/>
                    <a:pt x="243" y="157"/>
                    <a:pt x="201" y="134"/>
                  </a:cubicBezTo>
                  <a:cubicBezTo>
                    <a:pt x="186" y="126"/>
                    <a:pt x="176" y="111"/>
                    <a:pt x="176" y="94"/>
                  </a:cubicBezTo>
                  <a:cubicBezTo>
                    <a:pt x="176" y="37"/>
                    <a:pt x="176" y="37"/>
                    <a:pt x="176" y="37"/>
                  </a:cubicBezTo>
                  <a:cubicBezTo>
                    <a:pt x="176" y="34"/>
                    <a:pt x="178" y="32"/>
                    <a:pt x="181" y="32"/>
                  </a:cubicBezTo>
                  <a:cubicBezTo>
                    <a:pt x="181" y="32"/>
                    <a:pt x="181" y="32"/>
                    <a:pt x="181" y="32"/>
                  </a:cubicBezTo>
                  <a:cubicBezTo>
                    <a:pt x="187" y="32"/>
                    <a:pt x="192" y="28"/>
                    <a:pt x="192" y="22"/>
                  </a:cubicBezTo>
                  <a:cubicBezTo>
                    <a:pt x="192" y="11"/>
                    <a:pt x="192" y="11"/>
                    <a:pt x="192" y="11"/>
                  </a:cubicBezTo>
                  <a:cubicBezTo>
                    <a:pt x="192" y="5"/>
                    <a:pt x="187" y="0"/>
                    <a:pt x="181" y="0"/>
                  </a:cubicBezTo>
                  <a:cubicBezTo>
                    <a:pt x="97" y="0"/>
                    <a:pt x="97" y="0"/>
                    <a:pt x="97" y="0"/>
                  </a:cubicBezTo>
                  <a:cubicBezTo>
                    <a:pt x="92" y="0"/>
                    <a:pt x="87" y="5"/>
                    <a:pt x="87" y="11"/>
                  </a:cubicBezTo>
                  <a:cubicBezTo>
                    <a:pt x="87" y="22"/>
                    <a:pt x="87" y="22"/>
                    <a:pt x="87" y="22"/>
                  </a:cubicBezTo>
                  <a:cubicBezTo>
                    <a:pt x="87" y="28"/>
                    <a:pt x="92" y="32"/>
                    <a:pt x="97" y="32"/>
                  </a:cubicBezTo>
                  <a:cubicBezTo>
                    <a:pt x="102" y="32"/>
                    <a:pt x="102" y="32"/>
                    <a:pt x="102" y="3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15">
              <a:extLst>
                <a:ext uri="{FF2B5EF4-FFF2-40B4-BE49-F238E27FC236}">
                  <a16:creationId xmlns:a16="http://schemas.microsoft.com/office/drawing/2014/main" id="{289FFE56-24AB-4454-84BE-3359FF096E87}"/>
                </a:ext>
              </a:extLst>
            </p:cNvPr>
            <p:cNvSpPr>
              <a:spLocks noChangeShapeType="1"/>
            </p:cNvSpPr>
            <p:nvPr/>
          </p:nvSpPr>
          <p:spPr bwMode="auto">
            <a:xfrm>
              <a:off x="8432801" y="2028826"/>
              <a:ext cx="46038" cy="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16">
              <a:extLst>
                <a:ext uri="{FF2B5EF4-FFF2-40B4-BE49-F238E27FC236}">
                  <a16:creationId xmlns:a16="http://schemas.microsoft.com/office/drawing/2014/main" id="{C72306B7-FB74-428E-90F0-C58DD7120C9A}"/>
                </a:ext>
              </a:extLst>
            </p:cNvPr>
            <p:cNvSpPr>
              <a:spLocks noChangeShapeType="1"/>
            </p:cNvSpPr>
            <p:nvPr/>
          </p:nvSpPr>
          <p:spPr bwMode="auto">
            <a:xfrm>
              <a:off x="8550276" y="2089151"/>
              <a:ext cx="285750" cy="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7">
              <a:extLst>
                <a:ext uri="{FF2B5EF4-FFF2-40B4-BE49-F238E27FC236}">
                  <a16:creationId xmlns:a16="http://schemas.microsoft.com/office/drawing/2014/main" id="{9F8ABBF5-1CEF-42FC-80AA-3AC19090C3D7}"/>
                </a:ext>
              </a:extLst>
            </p:cNvPr>
            <p:cNvSpPr>
              <a:spLocks/>
            </p:cNvSpPr>
            <p:nvPr/>
          </p:nvSpPr>
          <p:spPr bwMode="auto">
            <a:xfrm>
              <a:off x="8891588" y="1873251"/>
              <a:ext cx="57150" cy="712788"/>
            </a:xfrm>
            <a:custGeom>
              <a:avLst/>
              <a:gdLst>
                <a:gd name="T0" fmla="*/ 0 w 36"/>
                <a:gd name="T1" fmla="*/ 451 h 451"/>
                <a:gd name="T2" fmla="*/ 0 w 36"/>
                <a:gd name="T3" fmla="*/ 18 h 451"/>
                <a:gd name="T4" fmla="*/ 18 w 36"/>
                <a:gd name="T5" fmla="*/ 0 h 451"/>
                <a:gd name="T6" fmla="*/ 18 w 36"/>
                <a:gd name="T7" fmla="*/ 0 h 451"/>
                <a:gd name="T8" fmla="*/ 36 w 36"/>
                <a:gd name="T9" fmla="*/ 18 h 451"/>
                <a:gd name="T10" fmla="*/ 36 w 36"/>
                <a:gd name="T11" fmla="*/ 414 h 451"/>
              </a:gdLst>
              <a:ahLst/>
              <a:cxnLst>
                <a:cxn ang="0">
                  <a:pos x="T0" y="T1"/>
                </a:cxn>
                <a:cxn ang="0">
                  <a:pos x="T2" y="T3"/>
                </a:cxn>
                <a:cxn ang="0">
                  <a:pos x="T4" y="T5"/>
                </a:cxn>
                <a:cxn ang="0">
                  <a:pos x="T6" y="T7"/>
                </a:cxn>
                <a:cxn ang="0">
                  <a:pos x="T8" y="T9"/>
                </a:cxn>
                <a:cxn ang="0">
                  <a:pos x="T10" y="T11"/>
                </a:cxn>
              </a:cxnLst>
              <a:rect l="0" t="0" r="r" b="b"/>
              <a:pathLst>
                <a:path w="36" h="451">
                  <a:moveTo>
                    <a:pt x="0" y="451"/>
                  </a:moveTo>
                  <a:cubicBezTo>
                    <a:pt x="0" y="18"/>
                    <a:pt x="0" y="18"/>
                    <a:pt x="0" y="18"/>
                  </a:cubicBezTo>
                  <a:cubicBezTo>
                    <a:pt x="0" y="8"/>
                    <a:pt x="8" y="0"/>
                    <a:pt x="18" y="0"/>
                  </a:cubicBezTo>
                  <a:cubicBezTo>
                    <a:pt x="18" y="0"/>
                    <a:pt x="18" y="0"/>
                    <a:pt x="18" y="0"/>
                  </a:cubicBezTo>
                  <a:cubicBezTo>
                    <a:pt x="28" y="0"/>
                    <a:pt x="36" y="8"/>
                    <a:pt x="36" y="18"/>
                  </a:cubicBezTo>
                  <a:cubicBezTo>
                    <a:pt x="36" y="414"/>
                    <a:pt x="36" y="414"/>
                    <a:pt x="36" y="414"/>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1" name="Rühm 160">
            <a:extLst>
              <a:ext uri="{FF2B5EF4-FFF2-40B4-BE49-F238E27FC236}">
                <a16:creationId xmlns:a16="http://schemas.microsoft.com/office/drawing/2014/main" id="{4FBC540C-B9CF-4DF1-8389-268422BCFA76}"/>
              </a:ext>
            </a:extLst>
          </p:cNvPr>
          <p:cNvGrpSpPr/>
          <p:nvPr/>
        </p:nvGrpSpPr>
        <p:grpSpPr>
          <a:xfrm>
            <a:off x="8550277" y="5224464"/>
            <a:ext cx="730250" cy="1006475"/>
            <a:chOff x="8820151" y="5224464"/>
            <a:chExt cx="730250" cy="1006475"/>
          </a:xfrm>
        </p:grpSpPr>
        <p:sp>
          <p:nvSpPr>
            <p:cNvPr id="23" name="Line 18">
              <a:extLst>
                <a:ext uri="{FF2B5EF4-FFF2-40B4-BE49-F238E27FC236}">
                  <a16:creationId xmlns:a16="http://schemas.microsoft.com/office/drawing/2014/main" id="{1CB64667-9C2D-4EB9-9A05-A3EF74C3D07B}"/>
                </a:ext>
              </a:extLst>
            </p:cNvPr>
            <p:cNvSpPr>
              <a:spLocks noChangeShapeType="1"/>
            </p:cNvSpPr>
            <p:nvPr/>
          </p:nvSpPr>
          <p:spPr bwMode="auto">
            <a:xfrm flipV="1">
              <a:off x="9193213" y="6038851"/>
              <a:ext cx="0" cy="79375"/>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Line 19">
              <a:extLst>
                <a:ext uri="{FF2B5EF4-FFF2-40B4-BE49-F238E27FC236}">
                  <a16:creationId xmlns:a16="http://schemas.microsoft.com/office/drawing/2014/main" id="{25A4FFD3-17B2-458A-851C-C775A2201DF0}"/>
                </a:ext>
              </a:extLst>
            </p:cNvPr>
            <p:cNvSpPr>
              <a:spLocks noChangeShapeType="1"/>
            </p:cNvSpPr>
            <p:nvPr/>
          </p:nvSpPr>
          <p:spPr bwMode="auto">
            <a:xfrm flipH="1" flipV="1">
              <a:off x="8872538" y="5711826"/>
              <a:ext cx="177800" cy="17780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20">
              <a:extLst>
                <a:ext uri="{FF2B5EF4-FFF2-40B4-BE49-F238E27FC236}">
                  <a16:creationId xmlns:a16="http://schemas.microsoft.com/office/drawing/2014/main" id="{9517D3E5-27AB-4E48-B445-2742A3384131}"/>
                </a:ext>
              </a:extLst>
            </p:cNvPr>
            <p:cNvSpPr>
              <a:spLocks/>
            </p:cNvSpPr>
            <p:nvPr/>
          </p:nvSpPr>
          <p:spPr bwMode="auto">
            <a:xfrm>
              <a:off x="8820151" y="5818189"/>
              <a:ext cx="176213" cy="123825"/>
            </a:xfrm>
            <a:custGeom>
              <a:avLst/>
              <a:gdLst>
                <a:gd name="T0" fmla="*/ 35 w 111"/>
                <a:gd name="T1" fmla="*/ 0 h 78"/>
                <a:gd name="T2" fmla="*/ 8 w 111"/>
                <a:gd name="T3" fmla="*/ 28 h 78"/>
                <a:gd name="T4" fmla="*/ 8 w 111"/>
                <a:gd name="T5" fmla="*/ 54 h 78"/>
                <a:gd name="T6" fmla="*/ 25 w 111"/>
                <a:gd name="T7" fmla="*/ 71 h 78"/>
                <a:gd name="T8" fmla="*/ 51 w 111"/>
                <a:gd name="T9" fmla="*/ 71 h 78"/>
                <a:gd name="T10" fmla="*/ 111 w 111"/>
                <a:gd name="T11" fmla="*/ 11 h 78"/>
              </a:gdLst>
              <a:ahLst/>
              <a:cxnLst>
                <a:cxn ang="0">
                  <a:pos x="T0" y="T1"/>
                </a:cxn>
                <a:cxn ang="0">
                  <a:pos x="T2" y="T3"/>
                </a:cxn>
                <a:cxn ang="0">
                  <a:pos x="T4" y="T5"/>
                </a:cxn>
                <a:cxn ang="0">
                  <a:pos x="T6" y="T7"/>
                </a:cxn>
                <a:cxn ang="0">
                  <a:pos x="T8" y="T9"/>
                </a:cxn>
                <a:cxn ang="0">
                  <a:pos x="T10" y="T11"/>
                </a:cxn>
              </a:cxnLst>
              <a:rect l="0" t="0" r="r" b="b"/>
              <a:pathLst>
                <a:path w="111" h="78">
                  <a:moveTo>
                    <a:pt x="35" y="0"/>
                  </a:moveTo>
                  <a:cubicBezTo>
                    <a:pt x="8" y="28"/>
                    <a:pt x="8" y="28"/>
                    <a:pt x="8" y="28"/>
                  </a:cubicBezTo>
                  <a:cubicBezTo>
                    <a:pt x="0" y="35"/>
                    <a:pt x="0" y="46"/>
                    <a:pt x="8" y="54"/>
                  </a:cubicBezTo>
                  <a:cubicBezTo>
                    <a:pt x="25" y="71"/>
                    <a:pt x="25" y="71"/>
                    <a:pt x="25" y="71"/>
                  </a:cubicBezTo>
                  <a:cubicBezTo>
                    <a:pt x="32" y="78"/>
                    <a:pt x="44" y="78"/>
                    <a:pt x="51" y="71"/>
                  </a:cubicBezTo>
                  <a:cubicBezTo>
                    <a:pt x="111" y="11"/>
                    <a:pt x="111" y="11"/>
                    <a:pt x="111" y="11"/>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21">
              <a:extLst>
                <a:ext uri="{FF2B5EF4-FFF2-40B4-BE49-F238E27FC236}">
                  <a16:creationId xmlns:a16="http://schemas.microsoft.com/office/drawing/2014/main" id="{1C1E1B15-2464-45EC-9F75-DCE9853B438F}"/>
                </a:ext>
              </a:extLst>
            </p:cNvPr>
            <p:cNvSpPr>
              <a:spLocks/>
            </p:cNvSpPr>
            <p:nvPr/>
          </p:nvSpPr>
          <p:spPr bwMode="auto">
            <a:xfrm>
              <a:off x="8958263" y="5549901"/>
              <a:ext cx="592138" cy="519113"/>
            </a:xfrm>
            <a:custGeom>
              <a:avLst/>
              <a:gdLst>
                <a:gd name="T0" fmla="*/ 311 w 373"/>
                <a:gd name="T1" fmla="*/ 0 h 328"/>
                <a:gd name="T2" fmla="*/ 280 w 373"/>
                <a:gd name="T3" fmla="*/ 249 h 328"/>
                <a:gd name="T4" fmla="*/ 0 w 373"/>
                <a:gd name="T5" fmla="*/ 257 h 328"/>
              </a:gdLst>
              <a:ahLst/>
              <a:cxnLst>
                <a:cxn ang="0">
                  <a:pos x="T0" y="T1"/>
                </a:cxn>
                <a:cxn ang="0">
                  <a:pos x="T2" y="T3"/>
                </a:cxn>
                <a:cxn ang="0">
                  <a:pos x="T4" y="T5"/>
                </a:cxn>
              </a:cxnLst>
              <a:rect l="0" t="0" r="r" b="b"/>
              <a:pathLst>
                <a:path w="373" h="328">
                  <a:moveTo>
                    <a:pt x="311" y="0"/>
                  </a:moveTo>
                  <a:cubicBezTo>
                    <a:pt x="373" y="62"/>
                    <a:pt x="360" y="169"/>
                    <a:pt x="280" y="249"/>
                  </a:cubicBezTo>
                  <a:cubicBezTo>
                    <a:pt x="203" y="326"/>
                    <a:pt x="80" y="328"/>
                    <a:pt x="0" y="257"/>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2">
              <a:extLst>
                <a:ext uri="{FF2B5EF4-FFF2-40B4-BE49-F238E27FC236}">
                  <a16:creationId xmlns:a16="http://schemas.microsoft.com/office/drawing/2014/main" id="{7DEB86C4-400A-4E59-879A-7B2210A4002F}"/>
                </a:ext>
              </a:extLst>
            </p:cNvPr>
            <p:cNvSpPr>
              <a:spLocks/>
            </p:cNvSpPr>
            <p:nvPr/>
          </p:nvSpPr>
          <p:spPr bwMode="auto">
            <a:xfrm>
              <a:off x="9075738" y="5254626"/>
              <a:ext cx="434975" cy="433388"/>
            </a:xfrm>
            <a:custGeom>
              <a:avLst/>
              <a:gdLst>
                <a:gd name="T0" fmla="*/ 81 w 274"/>
                <a:gd name="T1" fmla="*/ 111 h 274"/>
                <a:gd name="T2" fmla="*/ 4 w 274"/>
                <a:gd name="T3" fmla="*/ 189 h 274"/>
                <a:gd name="T4" fmla="*/ 4 w 274"/>
                <a:gd name="T5" fmla="*/ 205 h 274"/>
                <a:gd name="T6" fmla="*/ 69 w 274"/>
                <a:gd name="T7" fmla="*/ 269 h 274"/>
                <a:gd name="T8" fmla="*/ 85 w 274"/>
                <a:gd name="T9" fmla="*/ 269 h 274"/>
                <a:gd name="T10" fmla="*/ 162 w 274"/>
                <a:gd name="T11" fmla="*/ 192 h 274"/>
                <a:gd name="T12" fmla="*/ 269 w 274"/>
                <a:gd name="T13" fmla="*/ 85 h 274"/>
                <a:gd name="T14" fmla="*/ 269 w 274"/>
                <a:gd name="T15" fmla="*/ 69 h 274"/>
                <a:gd name="T16" fmla="*/ 205 w 274"/>
                <a:gd name="T17" fmla="*/ 4 h 274"/>
                <a:gd name="T18" fmla="*/ 189 w 274"/>
                <a:gd name="T19" fmla="*/ 4 h 274"/>
                <a:gd name="T20" fmla="*/ 123 w 274"/>
                <a:gd name="T21" fmla="*/ 7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4" h="274">
                  <a:moveTo>
                    <a:pt x="81" y="111"/>
                  </a:moveTo>
                  <a:cubicBezTo>
                    <a:pt x="4" y="189"/>
                    <a:pt x="4" y="189"/>
                    <a:pt x="4" y="189"/>
                  </a:cubicBezTo>
                  <a:cubicBezTo>
                    <a:pt x="0" y="193"/>
                    <a:pt x="0" y="200"/>
                    <a:pt x="4" y="205"/>
                  </a:cubicBezTo>
                  <a:cubicBezTo>
                    <a:pt x="69" y="269"/>
                    <a:pt x="69" y="269"/>
                    <a:pt x="69" y="269"/>
                  </a:cubicBezTo>
                  <a:cubicBezTo>
                    <a:pt x="73" y="274"/>
                    <a:pt x="80" y="274"/>
                    <a:pt x="85" y="269"/>
                  </a:cubicBezTo>
                  <a:cubicBezTo>
                    <a:pt x="162" y="192"/>
                    <a:pt x="162" y="192"/>
                    <a:pt x="162" y="192"/>
                  </a:cubicBezTo>
                  <a:cubicBezTo>
                    <a:pt x="269" y="85"/>
                    <a:pt x="269" y="85"/>
                    <a:pt x="269" y="85"/>
                  </a:cubicBezTo>
                  <a:cubicBezTo>
                    <a:pt x="274" y="80"/>
                    <a:pt x="274" y="73"/>
                    <a:pt x="269" y="69"/>
                  </a:cubicBezTo>
                  <a:cubicBezTo>
                    <a:pt x="205" y="4"/>
                    <a:pt x="205" y="4"/>
                    <a:pt x="205" y="4"/>
                  </a:cubicBezTo>
                  <a:cubicBezTo>
                    <a:pt x="200" y="0"/>
                    <a:pt x="193" y="0"/>
                    <a:pt x="189" y="4"/>
                  </a:cubicBezTo>
                  <a:cubicBezTo>
                    <a:pt x="123" y="70"/>
                    <a:pt x="123" y="70"/>
                    <a:pt x="123" y="7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3">
              <a:extLst>
                <a:ext uri="{FF2B5EF4-FFF2-40B4-BE49-F238E27FC236}">
                  <a16:creationId xmlns:a16="http://schemas.microsoft.com/office/drawing/2014/main" id="{C0A1F902-A1FD-453C-B8FF-AE3D66408C36}"/>
                </a:ext>
              </a:extLst>
            </p:cNvPr>
            <p:cNvSpPr>
              <a:spLocks/>
            </p:cNvSpPr>
            <p:nvPr/>
          </p:nvSpPr>
          <p:spPr bwMode="auto">
            <a:xfrm>
              <a:off x="9405938" y="5224464"/>
              <a:ext cx="134938" cy="136525"/>
            </a:xfrm>
            <a:custGeom>
              <a:avLst/>
              <a:gdLst>
                <a:gd name="T0" fmla="*/ 59 w 85"/>
                <a:gd name="T1" fmla="*/ 86 h 86"/>
                <a:gd name="T2" fmla="*/ 0 w 85"/>
                <a:gd name="T3" fmla="*/ 26 h 86"/>
                <a:gd name="T4" fmla="*/ 20 w 85"/>
                <a:gd name="T5" fmla="*/ 4 h 86"/>
                <a:gd name="T6" fmla="*/ 35 w 85"/>
                <a:gd name="T7" fmla="*/ 4 h 86"/>
                <a:gd name="T8" fmla="*/ 80 w 85"/>
                <a:gd name="T9" fmla="*/ 49 h 86"/>
                <a:gd name="T10" fmla="*/ 80 w 85"/>
                <a:gd name="T11" fmla="*/ 65 h 86"/>
              </a:gdLst>
              <a:ahLst/>
              <a:cxnLst>
                <a:cxn ang="0">
                  <a:pos x="T0" y="T1"/>
                </a:cxn>
                <a:cxn ang="0">
                  <a:pos x="T2" y="T3"/>
                </a:cxn>
                <a:cxn ang="0">
                  <a:pos x="T4" y="T5"/>
                </a:cxn>
                <a:cxn ang="0">
                  <a:pos x="T6" y="T7"/>
                </a:cxn>
                <a:cxn ang="0">
                  <a:pos x="T8" y="T9"/>
                </a:cxn>
                <a:cxn ang="0">
                  <a:pos x="T10" y="T11"/>
                </a:cxn>
              </a:cxnLst>
              <a:rect l="0" t="0" r="r" b="b"/>
              <a:pathLst>
                <a:path w="85" h="86">
                  <a:moveTo>
                    <a:pt x="59" y="86"/>
                  </a:moveTo>
                  <a:cubicBezTo>
                    <a:pt x="0" y="26"/>
                    <a:pt x="0" y="26"/>
                    <a:pt x="0" y="26"/>
                  </a:cubicBezTo>
                  <a:cubicBezTo>
                    <a:pt x="20" y="4"/>
                    <a:pt x="20" y="4"/>
                    <a:pt x="20" y="4"/>
                  </a:cubicBezTo>
                  <a:cubicBezTo>
                    <a:pt x="24" y="0"/>
                    <a:pt x="31" y="0"/>
                    <a:pt x="35" y="4"/>
                  </a:cubicBezTo>
                  <a:cubicBezTo>
                    <a:pt x="80" y="49"/>
                    <a:pt x="80" y="49"/>
                    <a:pt x="80" y="49"/>
                  </a:cubicBezTo>
                  <a:cubicBezTo>
                    <a:pt x="85" y="53"/>
                    <a:pt x="85" y="60"/>
                    <a:pt x="80" y="65"/>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24">
              <a:extLst>
                <a:ext uri="{FF2B5EF4-FFF2-40B4-BE49-F238E27FC236}">
                  <a16:creationId xmlns:a16="http://schemas.microsoft.com/office/drawing/2014/main" id="{CD6DD159-486E-4C3A-AADE-A08C5507337D}"/>
                </a:ext>
              </a:extLst>
            </p:cNvPr>
            <p:cNvSpPr>
              <a:spLocks/>
            </p:cNvSpPr>
            <p:nvPr/>
          </p:nvSpPr>
          <p:spPr bwMode="auto">
            <a:xfrm>
              <a:off x="9010651" y="6118226"/>
              <a:ext cx="384175" cy="112713"/>
            </a:xfrm>
            <a:custGeom>
              <a:avLst/>
              <a:gdLst>
                <a:gd name="T0" fmla="*/ 114 w 242"/>
                <a:gd name="T1" fmla="*/ 0 h 71"/>
                <a:gd name="T2" fmla="*/ 188 w 242"/>
                <a:gd name="T3" fmla="*/ 0 h 71"/>
                <a:gd name="T4" fmla="*/ 235 w 242"/>
                <a:gd name="T5" fmla="*/ 38 h 71"/>
                <a:gd name="T6" fmla="*/ 242 w 242"/>
                <a:gd name="T7" fmla="*/ 71 h 71"/>
                <a:gd name="T8" fmla="*/ 0 w 242"/>
                <a:gd name="T9" fmla="*/ 71 h 71"/>
                <a:gd name="T10" fmla="*/ 7 w 242"/>
                <a:gd name="T11" fmla="*/ 38 h 71"/>
                <a:gd name="T12" fmla="*/ 29 w 242"/>
                <a:gd name="T13" fmla="*/ 7 h 71"/>
              </a:gdLst>
              <a:ahLst/>
              <a:cxnLst>
                <a:cxn ang="0">
                  <a:pos x="T0" y="T1"/>
                </a:cxn>
                <a:cxn ang="0">
                  <a:pos x="T2" y="T3"/>
                </a:cxn>
                <a:cxn ang="0">
                  <a:pos x="T4" y="T5"/>
                </a:cxn>
                <a:cxn ang="0">
                  <a:pos x="T6" y="T7"/>
                </a:cxn>
                <a:cxn ang="0">
                  <a:pos x="T8" y="T9"/>
                </a:cxn>
                <a:cxn ang="0">
                  <a:pos x="T10" y="T11"/>
                </a:cxn>
                <a:cxn ang="0">
                  <a:pos x="T12" y="T13"/>
                </a:cxn>
              </a:cxnLst>
              <a:rect l="0" t="0" r="r" b="b"/>
              <a:pathLst>
                <a:path w="242" h="71">
                  <a:moveTo>
                    <a:pt x="114" y="0"/>
                  </a:moveTo>
                  <a:cubicBezTo>
                    <a:pt x="188" y="0"/>
                    <a:pt x="188" y="0"/>
                    <a:pt x="188" y="0"/>
                  </a:cubicBezTo>
                  <a:cubicBezTo>
                    <a:pt x="211" y="0"/>
                    <a:pt x="230" y="16"/>
                    <a:pt x="235" y="38"/>
                  </a:cubicBezTo>
                  <a:cubicBezTo>
                    <a:pt x="242" y="71"/>
                    <a:pt x="242" y="71"/>
                    <a:pt x="242" y="71"/>
                  </a:cubicBezTo>
                  <a:cubicBezTo>
                    <a:pt x="0" y="71"/>
                    <a:pt x="0" y="71"/>
                    <a:pt x="0" y="71"/>
                  </a:cubicBezTo>
                  <a:cubicBezTo>
                    <a:pt x="7" y="38"/>
                    <a:pt x="7" y="38"/>
                    <a:pt x="7" y="38"/>
                  </a:cubicBezTo>
                  <a:cubicBezTo>
                    <a:pt x="10" y="24"/>
                    <a:pt x="18" y="13"/>
                    <a:pt x="29" y="7"/>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3" name="Rühm 162">
            <a:extLst>
              <a:ext uri="{FF2B5EF4-FFF2-40B4-BE49-F238E27FC236}">
                <a16:creationId xmlns:a16="http://schemas.microsoft.com/office/drawing/2014/main" id="{08069200-A93C-4345-9AF9-91685FE1F885}"/>
              </a:ext>
            </a:extLst>
          </p:cNvPr>
          <p:cNvGrpSpPr/>
          <p:nvPr/>
        </p:nvGrpSpPr>
        <p:grpSpPr>
          <a:xfrm>
            <a:off x="10895014" y="4179889"/>
            <a:ext cx="612775" cy="846138"/>
            <a:chOff x="11164888" y="4179889"/>
            <a:chExt cx="612775" cy="846138"/>
          </a:xfrm>
        </p:grpSpPr>
        <p:sp>
          <p:nvSpPr>
            <p:cNvPr id="30" name="Line 25">
              <a:extLst>
                <a:ext uri="{FF2B5EF4-FFF2-40B4-BE49-F238E27FC236}">
                  <a16:creationId xmlns:a16="http://schemas.microsoft.com/office/drawing/2014/main" id="{725A1DA2-DE2B-4324-AE2E-F3E02B96B3A9}"/>
                </a:ext>
              </a:extLst>
            </p:cNvPr>
            <p:cNvSpPr>
              <a:spLocks noChangeShapeType="1"/>
            </p:cNvSpPr>
            <p:nvPr/>
          </p:nvSpPr>
          <p:spPr bwMode="auto">
            <a:xfrm flipV="1">
              <a:off x="11477626" y="4865689"/>
              <a:ext cx="0" cy="66675"/>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Line 26">
              <a:extLst>
                <a:ext uri="{FF2B5EF4-FFF2-40B4-BE49-F238E27FC236}">
                  <a16:creationId xmlns:a16="http://schemas.microsoft.com/office/drawing/2014/main" id="{B95B6E53-FD8B-4628-B961-95FC779431F0}"/>
                </a:ext>
              </a:extLst>
            </p:cNvPr>
            <p:cNvSpPr>
              <a:spLocks noChangeShapeType="1"/>
            </p:cNvSpPr>
            <p:nvPr/>
          </p:nvSpPr>
          <p:spPr bwMode="auto">
            <a:xfrm flipH="1" flipV="1">
              <a:off x="11207751" y="4591051"/>
              <a:ext cx="149225" cy="147638"/>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27">
              <a:extLst>
                <a:ext uri="{FF2B5EF4-FFF2-40B4-BE49-F238E27FC236}">
                  <a16:creationId xmlns:a16="http://schemas.microsoft.com/office/drawing/2014/main" id="{89E21F6B-F953-43C2-B2C5-71AC7091C309}"/>
                </a:ext>
              </a:extLst>
            </p:cNvPr>
            <p:cNvSpPr>
              <a:spLocks/>
            </p:cNvSpPr>
            <p:nvPr/>
          </p:nvSpPr>
          <p:spPr bwMode="auto">
            <a:xfrm>
              <a:off x="11164888" y="4678364"/>
              <a:ext cx="147638" cy="104775"/>
            </a:xfrm>
            <a:custGeom>
              <a:avLst/>
              <a:gdLst>
                <a:gd name="T0" fmla="*/ 29 w 93"/>
                <a:gd name="T1" fmla="*/ 0 h 66"/>
                <a:gd name="T2" fmla="*/ 6 w 93"/>
                <a:gd name="T3" fmla="*/ 24 h 66"/>
                <a:gd name="T4" fmla="*/ 6 w 93"/>
                <a:gd name="T5" fmla="*/ 45 h 66"/>
                <a:gd name="T6" fmla="*/ 20 w 93"/>
                <a:gd name="T7" fmla="*/ 60 h 66"/>
                <a:gd name="T8" fmla="*/ 42 w 93"/>
                <a:gd name="T9" fmla="*/ 60 h 66"/>
                <a:gd name="T10" fmla="*/ 93 w 93"/>
                <a:gd name="T11" fmla="*/ 10 h 66"/>
              </a:gdLst>
              <a:ahLst/>
              <a:cxnLst>
                <a:cxn ang="0">
                  <a:pos x="T0" y="T1"/>
                </a:cxn>
                <a:cxn ang="0">
                  <a:pos x="T2" y="T3"/>
                </a:cxn>
                <a:cxn ang="0">
                  <a:pos x="T4" y="T5"/>
                </a:cxn>
                <a:cxn ang="0">
                  <a:pos x="T6" y="T7"/>
                </a:cxn>
                <a:cxn ang="0">
                  <a:pos x="T8" y="T9"/>
                </a:cxn>
                <a:cxn ang="0">
                  <a:pos x="T10" y="T11"/>
                </a:cxn>
              </a:cxnLst>
              <a:rect l="0" t="0" r="r" b="b"/>
              <a:pathLst>
                <a:path w="93" h="66">
                  <a:moveTo>
                    <a:pt x="29" y="0"/>
                  </a:moveTo>
                  <a:cubicBezTo>
                    <a:pt x="6" y="24"/>
                    <a:pt x="6" y="24"/>
                    <a:pt x="6" y="24"/>
                  </a:cubicBezTo>
                  <a:cubicBezTo>
                    <a:pt x="0" y="30"/>
                    <a:pt x="0" y="39"/>
                    <a:pt x="6" y="45"/>
                  </a:cubicBezTo>
                  <a:cubicBezTo>
                    <a:pt x="20" y="60"/>
                    <a:pt x="20" y="60"/>
                    <a:pt x="20" y="60"/>
                  </a:cubicBezTo>
                  <a:cubicBezTo>
                    <a:pt x="26" y="66"/>
                    <a:pt x="36" y="66"/>
                    <a:pt x="42" y="60"/>
                  </a:cubicBezTo>
                  <a:cubicBezTo>
                    <a:pt x="93" y="10"/>
                    <a:pt x="93" y="10"/>
                    <a:pt x="93" y="1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28">
              <a:extLst>
                <a:ext uri="{FF2B5EF4-FFF2-40B4-BE49-F238E27FC236}">
                  <a16:creationId xmlns:a16="http://schemas.microsoft.com/office/drawing/2014/main" id="{D0A58D7C-1AAE-4910-BDCD-6F237D91AB44}"/>
                </a:ext>
              </a:extLst>
            </p:cNvPr>
            <p:cNvSpPr>
              <a:spLocks/>
            </p:cNvSpPr>
            <p:nvPr/>
          </p:nvSpPr>
          <p:spPr bwMode="auto">
            <a:xfrm>
              <a:off x="11279188" y="4452939"/>
              <a:ext cx="498475" cy="438150"/>
            </a:xfrm>
            <a:custGeom>
              <a:avLst/>
              <a:gdLst>
                <a:gd name="T0" fmla="*/ 262 w 314"/>
                <a:gd name="T1" fmla="*/ 0 h 276"/>
                <a:gd name="T2" fmla="*/ 236 w 314"/>
                <a:gd name="T3" fmla="*/ 210 h 276"/>
                <a:gd name="T4" fmla="*/ 0 w 314"/>
                <a:gd name="T5" fmla="*/ 216 h 276"/>
              </a:gdLst>
              <a:ahLst/>
              <a:cxnLst>
                <a:cxn ang="0">
                  <a:pos x="T0" y="T1"/>
                </a:cxn>
                <a:cxn ang="0">
                  <a:pos x="T2" y="T3"/>
                </a:cxn>
                <a:cxn ang="0">
                  <a:pos x="T4" y="T5"/>
                </a:cxn>
              </a:cxnLst>
              <a:rect l="0" t="0" r="r" b="b"/>
              <a:pathLst>
                <a:path w="314" h="276">
                  <a:moveTo>
                    <a:pt x="262" y="0"/>
                  </a:moveTo>
                  <a:cubicBezTo>
                    <a:pt x="314" y="53"/>
                    <a:pt x="303" y="143"/>
                    <a:pt x="236" y="210"/>
                  </a:cubicBezTo>
                  <a:cubicBezTo>
                    <a:pt x="171" y="274"/>
                    <a:pt x="68" y="276"/>
                    <a:pt x="0" y="216"/>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29">
              <a:extLst>
                <a:ext uri="{FF2B5EF4-FFF2-40B4-BE49-F238E27FC236}">
                  <a16:creationId xmlns:a16="http://schemas.microsoft.com/office/drawing/2014/main" id="{B2D955C0-ECD2-4B1C-A60A-4221E6C3AB39}"/>
                </a:ext>
              </a:extLst>
            </p:cNvPr>
            <p:cNvSpPr>
              <a:spLocks/>
            </p:cNvSpPr>
            <p:nvPr/>
          </p:nvSpPr>
          <p:spPr bwMode="auto">
            <a:xfrm>
              <a:off x="11377613" y="4205289"/>
              <a:ext cx="366713" cy="363538"/>
            </a:xfrm>
            <a:custGeom>
              <a:avLst/>
              <a:gdLst>
                <a:gd name="T0" fmla="*/ 69 w 231"/>
                <a:gd name="T1" fmla="*/ 94 h 230"/>
                <a:gd name="T2" fmla="*/ 4 w 231"/>
                <a:gd name="T3" fmla="*/ 159 h 230"/>
                <a:gd name="T4" fmla="*/ 4 w 231"/>
                <a:gd name="T5" fmla="*/ 172 h 230"/>
                <a:gd name="T6" fmla="*/ 59 w 231"/>
                <a:gd name="T7" fmla="*/ 227 h 230"/>
                <a:gd name="T8" fmla="*/ 72 w 231"/>
                <a:gd name="T9" fmla="*/ 227 h 230"/>
                <a:gd name="T10" fmla="*/ 137 w 231"/>
                <a:gd name="T11" fmla="*/ 162 h 230"/>
                <a:gd name="T12" fmla="*/ 227 w 231"/>
                <a:gd name="T13" fmla="*/ 71 h 230"/>
                <a:gd name="T14" fmla="*/ 227 w 231"/>
                <a:gd name="T15" fmla="*/ 58 h 230"/>
                <a:gd name="T16" fmla="*/ 173 w 231"/>
                <a:gd name="T17" fmla="*/ 4 h 230"/>
                <a:gd name="T18" fmla="*/ 159 w 231"/>
                <a:gd name="T19" fmla="*/ 4 h 230"/>
                <a:gd name="T20" fmla="*/ 104 w 231"/>
                <a:gd name="T21" fmla="*/ 5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 h="230">
                  <a:moveTo>
                    <a:pt x="69" y="94"/>
                  </a:moveTo>
                  <a:cubicBezTo>
                    <a:pt x="4" y="159"/>
                    <a:pt x="4" y="159"/>
                    <a:pt x="4" y="159"/>
                  </a:cubicBezTo>
                  <a:cubicBezTo>
                    <a:pt x="0" y="163"/>
                    <a:pt x="0" y="169"/>
                    <a:pt x="4" y="172"/>
                  </a:cubicBezTo>
                  <a:cubicBezTo>
                    <a:pt x="59" y="227"/>
                    <a:pt x="59" y="227"/>
                    <a:pt x="59" y="227"/>
                  </a:cubicBezTo>
                  <a:cubicBezTo>
                    <a:pt x="62" y="230"/>
                    <a:pt x="68" y="230"/>
                    <a:pt x="72" y="227"/>
                  </a:cubicBezTo>
                  <a:cubicBezTo>
                    <a:pt x="137" y="162"/>
                    <a:pt x="137" y="162"/>
                    <a:pt x="137" y="162"/>
                  </a:cubicBezTo>
                  <a:cubicBezTo>
                    <a:pt x="227" y="71"/>
                    <a:pt x="227" y="71"/>
                    <a:pt x="227" y="71"/>
                  </a:cubicBezTo>
                  <a:cubicBezTo>
                    <a:pt x="231" y="68"/>
                    <a:pt x="231" y="62"/>
                    <a:pt x="227" y="58"/>
                  </a:cubicBezTo>
                  <a:cubicBezTo>
                    <a:pt x="173" y="4"/>
                    <a:pt x="173" y="4"/>
                    <a:pt x="173" y="4"/>
                  </a:cubicBezTo>
                  <a:cubicBezTo>
                    <a:pt x="169" y="0"/>
                    <a:pt x="163" y="0"/>
                    <a:pt x="159" y="4"/>
                  </a:cubicBezTo>
                  <a:cubicBezTo>
                    <a:pt x="104" y="59"/>
                    <a:pt x="104" y="59"/>
                    <a:pt x="104" y="59"/>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30">
              <a:extLst>
                <a:ext uri="{FF2B5EF4-FFF2-40B4-BE49-F238E27FC236}">
                  <a16:creationId xmlns:a16="http://schemas.microsoft.com/office/drawing/2014/main" id="{FE858ED0-A025-485E-9151-CA6578FC0725}"/>
                </a:ext>
              </a:extLst>
            </p:cNvPr>
            <p:cNvSpPr>
              <a:spLocks/>
            </p:cNvSpPr>
            <p:nvPr/>
          </p:nvSpPr>
          <p:spPr bwMode="auto">
            <a:xfrm>
              <a:off x="11655426" y="4179889"/>
              <a:ext cx="114300" cy="114300"/>
            </a:xfrm>
            <a:custGeom>
              <a:avLst/>
              <a:gdLst>
                <a:gd name="T0" fmla="*/ 50 w 72"/>
                <a:gd name="T1" fmla="*/ 72 h 72"/>
                <a:gd name="T2" fmla="*/ 0 w 72"/>
                <a:gd name="T3" fmla="*/ 22 h 72"/>
                <a:gd name="T4" fmla="*/ 17 w 72"/>
                <a:gd name="T5" fmla="*/ 4 h 72"/>
                <a:gd name="T6" fmla="*/ 30 w 72"/>
                <a:gd name="T7" fmla="*/ 4 h 72"/>
                <a:gd name="T8" fmla="*/ 68 w 72"/>
                <a:gd name="T9" fmla="*/ 42 h 72"/>
                <a:gd name="T10" fmla="*/ 68 w 72"/>
                <a:gd name="T11" fmla="*/ 55 h 72"/>
              </a:gdLst>
              <a:ahLst/>
              <a:cxnLst>
                <a:cxn ang="0">
                  <a:pos x="T0" y="T1"/>
                </a:cxn>
                <a:cxn ang="0">
                  <a:pos x="T2" y="T3"/>
                </a:cxn>
                <a:cxn ang="0">
                  <a:pos x="T4" y="T5"/>
                </a:cxn>
                <a:cxn ang="0">
                  <a:pos x="T6" y="T7"/>
                </a:cxn>
                <a:cxn ang="0">
                  <a:pos x="T8" y="T9"/>
                </a:cxn>
                <a:cxn ang="0">
                  <a:pos x="T10" y="T11"/>
                </a:cxn>
              </a:cxnLst>
              <a:rect l="0" t="0" r="r" b="b"/>
              <a:pathLst>
                <a:path w="72" h="72">
                  <a:moveTo>
                    <a:pt x="50" y="72"/>
                  </a:moveTo>
                  <a:cubicBezTo>
                    <a:pt x="0" y="22"/>
                    <a:pt x="0" y="22"/>
                    <a:pt x="0" y="22"/>
                  </a:cubicBezTo>
                  <a:cubicBezTo>
                    <a:pt x="17" y="4"/>
                    <a:pt x="17" y="4"/>
                    <a:pt x="17" y="4"/>
                  </a:cubicBezTo>
                  <a:cubicBezTo>
                    <a:pt x="21" y="0"/>
                    <a:pt x="27" y="0"/>
                    <a:pt x="30" y="4"/>
                  </a:cubicBezTo>
                  <a:cubicBezTo>
                    <a:pt x="68" y="42"/>
                    <a:pt x="68" y="42"/>
                    <a:pt x="68" y="42"/>
                  </a:cubicBezTo>
                  <a:cubicBezTo>
                    <a:pt x="72" y="45"/>
                    <a:pt x="72" y="51"/>
                    <a:pt x="68" y="55"/>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31">
              <a:extLst>
                <a:ext uri="{FF2B5EF4-FFF2-40B4-BE49-F238E27FC236}">
                  <a16:creationId xmlns:a16="http://schemas.microsoft.com/office/drawing/2014/main" id="{5C7BE760-D660-4D94-84F9-5C2887D65B9B}"/>
                </a:ext>
              </a:extLst>
            </p:cNvPr>
            <p:cNvSpPr>
              <a:spLocks/>
            </p:cNvSpPr>
            <p:nvPr/>
          </p:nvSpPr>
          <p:spPr bwMode="auto">
            <a:xfrm>
              <a:off x="11323638" y="4932364"/>
              <a:ext cx="323850" cy="93663"/>
            </a:xfrm>
            <a:custGeom>
              <a:avLst/>
              <a:gdLst>
                <a:gd name="T0" fmla="*/ 97 w 204"/>
                <a:gd name="T1" fmla="*/ 0 h 60"/>
                <a:gd name="T2" fmla="*/ 159 w 204"/>
                <a:gd name="T3" fmla="*/ 0 h 60"/>
                <a:gd name="T4" fmla="*/ 198 w 204"/>
                <a:gd name="T5" fmla="*/ 32 h 60"/>
                <a:gd name="T6" fmla="*/ 204 w 204"/>
                <a:gd name="T7" fmla="*/ 60 h 60"/>
                <a:gd name="T8" fmla="*/ 0 w 204"/>
                <a:gd name="T9" fmla="*/ 60 h 60"/>
                <a:gd name="T10" fmla="*/ 6 w 204"/>
                <a:gd name="T11" fmla="*/ 32 h 60"/>
                <a:gd name="T12" fmla="*/ 25 w 204"/>
                <a:gd name="T13" fmla="*/ 6 h 60"/>
              </a:gdLst>
              <a:ahLst/>
              <a:cxnLst>
                <a:cxn ang="0">
                  <a:pos x="T0" y="T1"/>
                </a:cxn>
                <a:cxn ang="0">
                  <a:pos x="T2" y="T3"/>
                </a:cxn>
                <a:cxn ang="0">
                  <a:pos x="T4" y="T5"/>
                </a:cxn>
                <a:cxn ang="0">
                  <a:pos x="T6" y="T7"/>
                </a:cxn>
                <a:cxn ang="0">
                  <a:pos x="T8" y="T9"/>
                </a:cxn>
                <a:cxn ang="0">
                  <a:pos x="T10" y="T11"/>
                </a:cxn>
                <a:cxn ang="0">
                  <a:pos x="T12" y="T13"/>
                </a:cxn>
              </a:cxnLst>
              <a:rect l="0" t="0" r="r" b="b"/>
              <a:pathLst>
                <a:path w="204" h="60">
                  <a:moveTo>
                    <a:pt x="97" y="0"/>
                  </a:moveTo>
                  <a:cubicBezTo>
                    <a:pt x="159" y="0"/>
                    <a:pt x="159" y="0"/>
                    <a:pt x="159" y="0"/>
                  </a:cubicBezTo>
                  <a:cubicBezTo>
                    <a:pt x="178" y="0"/>
                    <a:pt x="194" y="13"/>
                    <a:pt x="198" y="32"/>
                  </a:cubicBezTo>
                  <a:cubicBezTo>
                    <a:pt x="204" y="60"/>
                    <a:pt x="204" y="60"/>
                    <a:pt x="204" y="60"/>
                  </a:cubicBezTo>
                  <a:cubicBezTo>
                    <a:pt x="0" y="60"/>
                    <a:pt x="0" y="60"/>
                    <a:pt x="0" y="60"/>
                  </a:cubicBezTo>
                  <a:cubicBezTo>
                    <a:pt x="6" y="32"/>
                    <a:pt x="6" y="32"/>
                    <a:pt x="6" y="32"/>
                  </a:cubicBezTo>
                  <a:cubicBezTo>
                    <a:pt x="8" y="21"/>
                    <a:pt x="15" y="11"/>
                    <a:pt x="25" y="6"/>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55" name="Rühm 154">
            <a:extLst>
              <a:ext uri="{FF2B5EF4-FFF2-40B4-BE49-F238E27FC236}">
                <a16:creationId xmlns:a16="http://schemas.microsoft.com/office/drawing/2014/main" id="{6DD5B650-6734-4D6B-AE8F-A59157484C9E}"/>
              </a:ext>
            </a:extLst>
          </p:cNvPr>
          <p:cNvGrpSpPr/>
          <p:nvPr/>
        </p:nvGrpSpPr>
        <p:grpSpPr>
          <a:xfrm>
            <a:off x="3868739" y="5308601"/>
            <a:ext cx="946151" cy="923926"/>
            <a:chOff x="4138613" y="5308601"/>
            <a:chExt cx="946151" cy="923926"/>
          </a:xfrm>
        </p:grpSpPr>
        <p:sp>
          <p:nvSpPr>
            <p:cNvPr id="37" name="Freeform 32">
              <a:extLst>
                <a:ext uri="{FF2B5EF4-FFF2-40B4-BE49-F238E27FC236}">
                  <a16:creationId xmlns:a16="http://schemas.microsoft.com/office/drawing/2014/main" id="{AAE7C085-6E28-47C7-83B6-C7F2B241498B}"/>
                </a:ext>
              </a:extLst>
            </p:cNvPr>
            <p:cNvSpPr>
              <a:spLocks/>
            </p:cNvSpPr>
            <p:nvPr/>
          </p:nvSpPr>
          <p:spPr bwMode="auto">
            <a:xfrm>
              <a:off x="4151313" y="5429251"/>
              <a:ext cx="254000" cy="376238"/>
            </a:xfrm>
            <a:custGeom>
              <a:avLst/>
              <a:gdLst>
                <a:gd name="T0" fmla="*/ 55 w 160"/>
                <a:gd name="T1" fmla="*/ 237 h 237"/>
                <a:gd name="T2" fmla="*/ 0 w 160"/>
                <a:gd name="T3" fmla="*/ 144 h 237"/>
                <a:gd name="T4" fmla="*/ 83 w 160"/>
                <a:gd name="T5" fmla="*/ 0 h 237"/>
                <a:gd name="T6" fmla="*/ 160 w 160"/>
                <a:gd name="T7" fmla="*/ 0 h 237"/>
              </a:gdLst>
              <a:ahLst/>
              <a:cxnLst>
                <a:cxn ang="0">
                  <a:pos x="T0" y="T1"/>
                </a:cxn>
                <a:cxn ang="0">
                  <a:pos x="T2" y="T3"/>
                </a:cxn>
                <a:cxn ang="0">
                  <a:pos x="T4" y="T5"/>
                </a:cxn>
                <a:cxn ang="0">
                  <a:pos x="T6" y="T7"/>
                </a:cxn>
              </a:cxnLst>
              <a:rect l="0" t="0" r="r" b="b"/>
              <a:pathLst>
                <a:path w="160" h="237">
                  <a:moveTo>
                    <a:pt x="55" y="237"/>
                  </a:moveTo>
                  <a:lnTo>
                    <a:pt x="0" y="144"/>
                  </a:lnTo>
                  <a:lnTo>
                    <a:pt x="83" y="0"/>
                  </a:lnTo>
                  <a:lnTo>
                    <a:pt x="160" y="0"/>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33">
              <a:extLst>
                <a:ext uri="{FF2B5EF4-FFF2-40B4-BE49-F238E27FC236}">
                  <a16:creationId xmlns:a16="http://schemas.microsoft.com/office/drawing/2014/main" id="{69FEE563-A817-4A4C-BDCA-6C141CA8376E}"/>
                </a:ext>
              </a:extLst>
            </p:cNvPr>
            <p:cNvSpPr>
              <a:spLocks/>
            </p:cNvSpPr>
            <p:nvPr/>
          </p:nvSpPr>
          <p:spPr bwMode="auto">
            <a:xfrm>
              <a:off x="4283076" y="5475289"/>
              <a:ext cx="396875" cy="411163"/>
            </a:xfrm>
            <a:custGeom>
              <a:avLst/>
              <a:gdLst>
                <a:gd name="T0" fmla="*/ 184 w 250"/>
                <a:gd name="T1" fmla="*/ 0 h 259"/>
                <a:gd name="T2" fmla="*/ 250 w 250"/>
                <a:gd name="T3" fmla="*/ 115 h 259"/>
                <a:gd name="T4" fmla="*/ 167 w 250"/>
                <a:gd name="T5" fmla="*/ 259 h 259"/>
                <a:gd name="T6" fmla="*/ 0 w 250"/>
                <a:gd name="T7" fmla="*/ 259 h 259"/>
              </a:gdLst>
              <a:ahLst/>
              <a:cxnLst>
                <a:cxn ang="0">
                  <a:pos x="T0" y="T1"/>
                </a:cxn>
                <a:cxn ang="0">
                  <a:pos x="T2" y="T3"/>
                </a:cxn>
                <a:cxn ang="0">
                  <a:pos x="T4" y="T5"/>
                </a:cxn>
                <a:cxn ang="0">
                  <a:pos x="T6" y="T7"/>
                </a:cxn>
              </a:cxnLst>
              <a:rect l="0" t="0" r="r" b="b"/>
              <a:pathLst>
                <a:path w="250" h="259">
                  <a:moveTo>
                    <a:pt x="184" y="0"/>
                  </a:moveTo>
                  <a:lnTo>
                    <a:pt x="250" y="115"/>
                  </a:lnTo>
                  <a:lnTo>
                    <a:pt x="167" y="259"/>
                  </a:lnTo>
                  <a:lnTo>
                    <a:pt x="0" y="259"/>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34">
              <a:extLst>
                <a:ext uri="{FF2B5EF4-FFF2-40B4-BE49-F238E27FC236}">
                  <a16:creationId xmlns:a16="http://schemas.microsoft.com/office/drawing/2014/main" id="{FD879A7C-FF63-4C5F-A0F6-7F2D88DF716E}"/>
                </a:ext>
              </a:extLst>
            </p:cNvPr>
            <p:cNvSpPr>
              <a:spLocks/>
            </p:cNvSpPr>
            <p:nvPr/>
          </p:nvSpPr>
          <p:spPr bwMode="auto">
            <a:xfrm>
              <a:off x="4945063" y="5657851"/>
              <a:ext cx="131763" cy="409575"/>
            </a:xfrm>
            <a:custGeom>
              <a:avLst/>
              <a:gdLst>
                <a:gd name="T0" fmla="*/ 0 w 83"/>
                <a:gd name="T1" fmla="*/ 0 h 258"/>
                <a:gd name="T2" fmla="*/ 83 w 83"/>
                <a:gd name="T3" fmla="*/ 144 h 258"/>
                <a:gd name="T4" fmla="*/ 17 w 83"/>
                <a:gd name="T5" fmla="*/ 258 h 258"/>
              </a:gdLst>
              <a:ahLst/>
              <a:cxnLst>
                <a:cxn ang="0">
                  <a:pos x="T0" y="T1"/>
                </a:cxn>
                <a:cxn ang="0">
                  <a:pos x="T2" y="T3"/>
                </a:cxn>
                <a:cxn ang="0">
                  <a:pos x="T4" y="T5"/>
                </a:cxn>
              </a:cxnLst>
              <a:rect l="0" t="0" r="r" b="b"/>
              <a:pathLst>
                <a:path w="83" h="258">
                  <a:moveTo>
                    <a:pt x="0" y="0"/>
                  </a:moveTo>
                  <a:lnTo>
                    <a:pt x="83" y="144"/>
                  </a:lnTo>
                  <a:lnTo>
                    <a:pt x="17" y="258"/>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35">
              <a:extLst>
                <a:ext uri="{FF2B5EF4-FFF2-40B4-BE49-F238E27FC236}">
                  <a16:creationId xmlns:a16="http://schemas.microsoft.com/office/drawing/2014/main" id="{0F51C2AB-32D7-49F7-BA49-395ECFEBC276}"/>
                </a:ext>
              </a:extLst>
            </p:cNvPr>
            <p:cNvSpPr>
              <a:spLocks/>
            </p:cNvSpPr>
            <p:nvPr/>
          </p:nvSpPr>
          <p:spPr bwMode="auto">
            <a:xfrm>
              <a:off x="4548188" y="5657851"/>
              <a:ext cx="284163" cy="381000"/>
            </a:xfrm>
            <a:custGeom>
              <a:avLst/>
              <a:gdLst>
                <a:gd name="T0" fmla="*/ 55 w 179"/>
                <a:gd name="T1" fmla="*/ 240 h 240"/>
                <a:gd name="T2" fmla="*/ 0 w 179"/>
                <a:gd name="T3" fmla="*/ 144 h 240"/>
                <a:gd name="T4" fmla="*/ 83 w 179"/>
                <a:gd name="T5" fmla="*/ 0 h 240"/>
                <a:gd name="T6" fmla="*/ 179 w 179"/>
                <a:gd name="T7" fmla="*/ 0 h 240"/>
              </a:gdLst>
              <a:ahLst/>
              <a:cxnLst>
                <a:cxn ang="0">
                  <a:pos x="T0" y="T1"/>
                </a:cxn>
                <a:cxn ang="0">
                  <a:pos x="T2" y="T3"/>
                </a:cxn>
                <a:cxn ang="0">
                  <a:pos x="T4" y="T5"/>
                </a:cxn>
                <a:cxn ang="0">
                  <a:pos x="T6" y="T7"/>
                </a:cxn>
              </a:cxnLst>
              <a:rect l="0" t="0" r="r" b="b"/>
              <a:pathLst>
                <a:path w="179" h="240">
                  <a:moveTo>
                    <a:pt x="55" y="240"/>
                  </a:moveTo>
                  <a:lnTo>
                    <a:pt x="0" y="144"/>
                  </a:lnTo>
                  <a:lnTo>
                    <a:pt x="83" y="0"/>
                  </a:lnTo>
                  <a:lnTo>
                    <a:pt x="179" y="0"/>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 name="Line 36">
              <a:extLst>
                <a:ext uri="{FF2B5EF4-FFF2-40B4-BE49-F238E27FC236}">
                  <a16:creationId xmlns:a16="http://schemas.microsoft.com/office/drawing/2014/main" id="{275A8586-986E-4305-B243-CD3917DFBDB2}"/>
                </a:ext>
              </a:extLst>
            </p:cNvPr>
            <p:cNvSpPr>
              <a:spLocks noChangeShapeType="1"/>
            </p:cNvSpPr>
            <p:nvPr/>
          </p:nvSpPr>
          <p:spPr bwMode="auto">
            <a:xfrm flipH="1">
              <a:off x="4679951" y="6113464"/>
              <a:ext cx="211138" cy="0"/>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 name="Line 37">
              <a:extLst>
                <a:ext uri="{FF2B5EF4-FFF2-40B4-BE49-F238E27FC236}">
                  <a16:creationId xmlns:a16="http://schemas.microsoft.com/office/drawing/2014/main" id="{5CB92B70-3EC1-437F-8FAA-ADD84884485B}"/>
                </a:ext>
              </a:extLst>
            </p:cNvPr>
            <p:cNvSpPr>
              <a:spLocks noChangeShapeType="1"/>
            </p:cNvSpPr>
            <p:nvPr/>
          </p:nvSpPr>
          <p:spPr bwMode="auto">
            <a:xfrm flipV="1">
              <a:off x="4945063" y="5530851"/>
              <a:ext cx="71438" cy="127000"/>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3" name="Oval 38">
              <a:extLst>
                <a:ext uri="{FF2B5EF4-FFF2-40B4-BE49-F238E27FC236}">
                  <a16:creationId xmlns:a16="http://schemas.microsoft.com/office/drawing/2014/main" id="{4863BFF4-9971-4DDC-A360-D078A8BA547F}"/>
                </a:ext>
              </a:extLst>
            </p:cNvPr>
            <p:cNvSpPr>
              <a:spLocks noChangeArrowheads="1"/>
            </p:cNvSpPr>
            <p:nvPr/>
          </p:nvSpPr>
          <p:spPr bwMode="auto">
            <a:xfrm>
              <a:off x="4991101" y="5443539"/>
              <a:ext cx="93663" cy="93663"/>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4" name="Line 39">
              <a:extLst>
                <a:ext uri="{FF2B5EF4-FFF2-40B4-BE49-F238E27FC236}">
                  <a16:creationId xmlns:a16="http://schemas.microsoft.com/office/drawing/2014/main" id="{FF501EDE-18C3-4DE8-A680-6A774F3E205F}"/>
                </a:ext>
              </a:extLst>
            </p:cNvPr>
            <p:cNvSpPr>
              <a:spLocks noChangeShapeType="1"/>
            </p:cNvSpPr>
            <p:nvPr/>
          </p:nvSpPr>
          <p:spPr bwMode="auto">
            <a:xfrm flipH="1">
              <a:off x="4208463" y="5886451"/>
              <a:ext cx="74613" cy="131763"/>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Oval 40">
              <a:extLst>
                <a:ext uri="{FF2B5EF4-FFF2-40B4-BE49-F238E27FC236}">
                  <a16:creationId xmlns:a16="http://schemas.microsoft.com/office/drawing/2014/main" id="{2562DE91-CE78-4259-A09E-13FAA36CD7FA}"/>
                </a:ext>
              </a:extLst>
            </p:cNvPr>
            <p:cNvSpPr>
              <a:spLocks noChangeArrowheads="1"/>
            </p:cNvSpPr>
            <p:nvPr/>
          </p:nvSpPr>
          <p:spPr bwMode="auto">
            <a:xfrm>
              <a:off x="4138613" y="6013451"/>
              <a:ext cx="93663" cy="93663"/>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 name="Oval 41">
              <a:extLst>
                <a:ext uri="{FF2B5EF4-FFF2-40B4-BE49-F238E27FC236}">
                  <a16:creationId xmlns:a16="http://schemas.microsoft.com/office/drawing/2014/main" id="{6A4BCC14-93F6-490C-BF07-7D6926A6F03D}"/>
                </a:ext>
              </a:extLst>
            </p:cNvPr>
            <p:cNvSpPr>
              <a:spLocks noChangeArrowheads="1"/>
            </p:cNvSpPr>
            <p:nvPr/>
          </p:nvSpPr>
          <p:spPr bwMode="auto">
            <a:xfrm>
              <a:off x="4494213" y="5375276"/>
              <a:ext cx="107950" cy="106363"/>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 name="Oval 42">
              <a:extLst>
                <a:ext uri="{FF2B5EF4-FFF2-40B4-BE49-F238E27FC236}">
                  <a16:creationId xmlns:a16="http://schemas.microsoft.com/office/drawing/2014/main" id="{66B40261-9D55-48A7-887E-4266D87343BB}"/>
                </a:ext>
              </a:extLst>
            </p:cNvPr>
            <p:cNvSpPr>
              <a:spLocks noChangeArrowheads="1"/>
            </p:cNvSpPr>
            <p:nvPr/>
          </p:nvSpPr>
          <p:spPr bwMode="auto">
            <a:xfrm>
              <a:off x="4891088" y="6059489"/>
              <a:ext cx="107950" cy="107950"/>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 name="Line 43">
              <a:extLst>
                <a:ext uri="{FF2B5EF4-FFF2-40B4-BE49-F238E27FC236}">
                  <a16:creationId xmlns:a16="http://schemas.microsoft.com/office/drawing/2014/main" id="{D9B71DF3-29F0-4866-B02E-B6EC609B3194}"/>
                </a:ext>
              </a:extLst>
            </p:cNvPr>
            <p:cNvSpPr>
              <a:spLocks noChangeShapeType="1"/>
            </p:cNvSpPr>
            <p:nvPr/>
          </p:nvSpPr>
          <p:spPr bwMode="auto">
            <a:xfrm flipH="1">
              <a:off x="4643438" y="6113464"/>
              <a:ext cx="36513" cy="60325"/>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 name="Oval 44">
              <a:extLst>
                <a:ext uri="{FF2B5EF4-FFF2-40B4-BE49-F238E27FC236}">
                  <a16:creationId xmlns:a16="http://schemas.microsoft.com/office/drawing/2014/main" id="{BFBBDD26-36B5-48C2-B2FF-FCDDEDEE35E5}"/>
                </a:ext>
              </a:extLst>
            </p:cNvPr>
            <p:cNvSpPr>
              <a:spLocks noChangeArrowheads="1"/>
            </p:cNvSpPr>
            <p:nvPr/>
          </p:nvSpPr>
          <p:spPr bwMode="auto">
            <a:xfrm>
              <a:off x="4595813" y="6170614"/>
              <a:ext cx="61913" cy="61913"/>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0" name="Line 45">
              <a:extLst>
                <a:ext uri="{FF2B5EF4-FFF2-40B4-BE49-F238E27FC236}">
                  <a16:creationId xmlns:a16="http://schemas.microsoft.com/office/drawing/2014/main" id="{75D0ABCC-C128-4130-BFE4-5CB6F1DB8785}"/>
                </a:ext>
              </a:extLst>
            </p:cNvPr>
            <p:cNvSpPr>
              <a:spLocks noChangeShapeType="1"/>
            </p:cNvSpPr>
            <p:nvPr/>
          </p:nvSpPr>
          <p:spPr bwMode="auto">
            <a:xfrm flipH="1" flipV="1">
              <a:off x="4248151" y="5368926"/>
              <a:ext cx="34925" cy="60325"/>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1" name="Freeform 46">
              <a:extLst>
                <a:ext uri="{FF2B5EF4-FFF2-40B4-BE49-F238E27FC236}">
                  <a16:creationId xmlns:a16="http://schemas.microsoft.com/office/drawing/2014/main" id="{7D889347-7DFF-481C-B55F-3D3519E18253}"/>
                </a:ext>
              </a:extLst>
            </p:cNvPr>
            <p:cNvSpPr>
              <a:spLocks/>
            </p:cNvSpPr>
            <p:nvPr/>
          </p:nvSpPr>
          <p:spPr bwMode="auto">
            <a:xfrm>
              <a:off x="4194176" y="5308601"/>
              <a:ext cx="69850" cy="69850"/>
            </a:xfrm>
            <a:custGeom>
              <a:avLst/>
              <a:gdLst>
                <a:gd name="T0" fmla="*/ 15 w 44"/>
                <a:gd name="T1" fmla="*/ 41 h 44"/>
                <a:gd name="T2" fmla="*/ 41 w 44"/>
                <a:gd name="T3" fmla="*/ 29 h 44"/>
                <a:gd name="T4" fmla="*/ 29 w 44"/>
                <a:gd name="T5" fmla="*/ 4 h 44"/>
                <a:gd name="T6" fmla="*/ 4 w 44"/>
                <a:gd name="T7" fmla="*/ 15 h 44"/>
                <a:gd name="T8" fmla="*/ 15 w 44"/>
                <a:gd name="T9" fmla="*/ 41 h 44"/>
              </a:gdLst>
              <a:ahLst/>
              <a:cxnLst>
                <a:cxn ang="0">
                  <a:pos x="T0" y="T1"/>
                </a:cxn>
                <a:cxn ang="0">
                  <a:pos x="T2" y="T3"/>
                </a:cxn>
                <a:cxn ang="0">
                  <a:pos x="T4" y="T5"/>
                </a:cxn>
                <a:cxn ang="0">
                  <a:pos x="T6" y="T7"/>
                </a:cxn>
                <a:cxn ang="0">
                  <a:pos x="T8" y="T9"/>
                </a:cxn>
              </a:cxnLst>
              <a:rect l="0" t="0" r="r" b="b"/>
              <a:pathLst>
                <a:path w="44" h="44">
                  <a:moveTo>
                    <a:pt x="15" y="41"/>
                  </a:moveTo>
                  <a:cubicBezTo>
                    <a:pt x="26" y="44"/>
                    <a:pt x="37" y="39"/>
                    <a:pt x="41" y="29"/>
                  </a:cubicBezTo>
                  <a:cubicBezTo>
                    <a:pt x="44" y="19"/>
                    <a:pt x="39" y="7"/>
                    <a:pt x="29" y="4"/>
                  </a:cubicBezTo>
                  <a:cubicBezTo>
                    <a:pt x="19" y="0"/>
                    <a:pt x="7" y="5"/>
                    <a:pt x="4" y="15"/>
                  </a:cubicBezTo>
                  <a:cubicBezTo>
                    <a:pt x="0" y="26"/>
                    <a:pt x="5" y="37"/>
                    <a:pt x="15" y="41"/>
                  </a:cubicBezTo>
                  <a:close/>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0" name="Rühm 159">
            <a:extLst>
              <a:ext uri="{FF2B5EF4-FFF2-40B4-BE49-F238E27FC236}">
                <a16:creationId xmlns:a16="http://schemas.microsoft.com/office/drawing/2014/main" id="{6F68BFD1-C285-4DA6-B1F6-134217C26C20}"/>
              </a:ext>
            </a:extLst>
          </p:cNvPr>
          <p:cNvGrpSpPr/>
          <p:nvPr/>
        </p:nvGrpSpPr>
        <p:grpSpPr>
          <a:xfrm>
            <a:off x="8451852" y="3997326"/>
            <a:ext cx="1016000" cy="1077913"/>
            <a:chOff x="8721726" y="3997326"/>
            <a:chExt cx="1016000" cy="1077913"/>
          </a:xfrm>
        </p:grpSpPr>
        <p:sp>
          <p:nvSpPr>
            <p:cNvPr id="52" name="Freeform 47">
              <a:extLst>
                <a:ext uri="{FF2B5EF4-FFF2-40B4-BE49-F238E27FC236}">
                  <a16:creationId xmlns:a16="http://schemas.microsoft.com/office/drawing/2014/main" id="{F06A006A-7A46-471C-A304-710F45328805}"/>
                </a:ext>
              </a:extLst>
            </p:cNvPr>
            <p:cNvSpPr>
              <a:spLocks/>
            </p:cNvSpPr>
            <p:nvPr/>
          </p:nvSpPr>
          <p:spPr bwMode="auto">
            <a:xfrm>
              <a:off x="8997951" y="4375151"/>
              <a:ext cx="361950" cy="444500"/>
            </a:xfrm>
            <a:custGeom>
              <a:avLst/>
              <a:gdLst>
                <a:gd name="T0" fmla="*/ 72 w 228"/>
                <a:gd name="T1" fmla="*/ 8 h 281"/>
                <a:gd name="T2" fmla="*/ 220 w 228"/>
                <a:gd name="T3" fmla="*/ 129 h 281"/>
                <a:gd name="T4" fmla="*/ 100 w 228"/>
                <a:gd name="T5" fmla="*/ 277 h 281"/>
                <a:gd name="T6" fmla="*/ 0 w 228"/>
                <a:gd name="T7" fmla="*/ 248 h 281"/>
              </a:gdLst>
              <a:ahLst/>
              <a:cxnLst>
                <a:cxn ang="0">
                  <a:pos x="T0" y="T1"/>
                </a:cxn>
                <a:cxn ang="0">
                  <a:pos x="T2" y="T3"/>
                </a:cxn>
                <a:cxn ang="0">
                  <a:pos x="T4" y="T5"/>
                </a:cxn>
                <a:cxn ang="0">
                  <a:pos x="T6" y="T7"/>
                </a:cxn>
              </a:cxnLst>
              <a:rect l="0" t="0" r="r" b="b"/>
              <a:pathLst>
                <a:path w="228" h="281">
                  <a:moveTo>
                    <a:pt x="72" y="8"/>
                  </a:moveTo>
                  <a:cubicBezTo>
                    <a:pt x="146" y="0"/>
                    <a:pt x="213" y="54"/>
                    <a:pt x="220" y="129"/>
                  </a:cubicBezTo>
                  <a:cubicBezTo>
                    <a:pt x="228" y="203"/>
                    <a:pt x="174" y="270"/>
                    <a:pt x="100" y="277"/>
                  </a:cubicBezTo>
                  <a:cubicBezTo>
                    <a:pt x="62" y="281"/>
                    <a:pt x="27" y="270"/>
                    <a:pt x="0" y="248"/>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48">
              <a:extLst>
                <a:ext uri="{FF2B5EF4-FFF2-40B4-BE49-F238E27FC236}">
                  <a16:creationId xmlns:a16="http://schemas.microsoft.com/office/drawing/2014/main" id="{31885F6C-19DA-4596-A574-66ED95B3C65D}"/>
                </a:ext>
              </a:extLst>
            </p:cNvPr>
            <p:cNvSpPr>
              <a:spLocks/>
            </p:cNvSpPr>
            <p:nvPr/>
          </p:nvSpPr>
          <p:spPr bwMode="auto">
            <a:xfrm>
              <a:off x="8910638" y="4406901"/>
              <a:ext cx="131763" cy="304800"/>
            </a:xfrm>
            <a:custGeom>
              <a:avLst/>
              <a:gdLst>
                <a:gd name="T0" fmla="*/ 25 w 83"/>
                <a:gd name="T1" fmla="*/ 193 h 193"/>
                <a:gd name="T2" fmla="*/ 6 w 83"/>
                <a:gd name="T3" fmla="*/ 137 h 193"/>
                <a:gd name="T4" fmla="*/ 83 w 83"/>
                <a:gd name="T5" fmla="*/ 0 h 193"/>
              </a:gdLst>
              <a:ahLst/>
              <a:cxnLst>
                <a:cxn ang="0">
                  <a:pos x="T0" y="T1"/>
                </a:cxn>
                <a:cxn ang="0">
                  <a:pos x="T2" y="T3"/>
                </a:cxn>
                <a:cxn ang="0">
                  <a:pos x="T4" y="T5"/>
                </a:cxn>
              </a:cxnLst>
              <a:rect l="0" t="0" r="r" b="b"/>
              <a:pathLst>
                <a:path w="83" h="193">
                  <a:moveTo>
                    <a:pt x="25" y="193"/>
                  </a:moveTo>
                  <a:cubicBezTo>
                    <a:pt x="15" y="176"/>
                    <a:pt x="8" y="157"/>
                    <a:pt x="6" y="137"/>
                  </a:cubicBezTo>
                  <a:cubicBezTo>
                    <a:pt x="0" y="78"/>
                    <a:pt x="32" y="24"/>
                    <a:pt x="83"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4" name="Freeform 49">
              <a:extLst>
                <a:ext uri="{FF2B5EF4-FFF2-40B4-BE49-F238E27FC236}">
                  <a16:creationId xmlns:a16="http://schemas.microsoft.com/office/drawing/2014/main" id="{73E3BE3F-9CC8-4EB4-9076-09961317381E}"/>
                </a:ext>
              </a:extLst>
            </p:cNvPr>
            <p:cNvSpPr>
              <a:spLocks/>
            </p:cNvSpPr>
            <p:nvPr/>
          </p:nvSpPr>
          <p:spPr bwMode="auto">
            <a:xfrm>
              <a:off x="9485313" y="4425951"/>
              <a:ext cx="252413" cy="250825"/>
            </a:xfrm>
            <a:custGeom>
              <a:avLst/>
              <a:gdLst>
                <a:gd name="T0" fmla="*/ 88 w 159"/>
                <a:gd name="T1" fmla="*/ 155 h 159"/>
                <a:gd name="T2" fmla="*/ 4 w 159"/>
                <a:gd name="T3" fmla="*/ 87 h 159"/>
                <a:gd name="T4" fmla="*/ 72 w 159"/>
                <a:gd name="T5" fmla="*/ 4 h 159"/>
                <a:gd name="T6" fmla="*/ 155 w 159"/>
                <a:gd name="T7" fmla="*/ 72 h 159"/>
                <a:gd name="T8" fmla="*/ 88 w 159"/>
                <a:gd name="T9" fmla="*/ 155 h 159"/>
              </a:gdLst>
              <a:ahLst/>
              <a:cxnLst>
                <a:cxn ang="0">
                  <a:pos x="T0" y="T1"/>
                </a:cxn>
                <a:cxn ang="0">
                  <a:pos x="T2" y="T3"/>
                </a:cxn>
                <a:cxn ang="0">
                  <a:pos x="T4" y="T5"/>
                </a:cxn>
                <a:cxn ang="0">
                  <a:pos x="T6" y="T7"/>
                </a:cxn>
                <a:cxn ang="0">
                  <a:pos x="T8" y="T9"/>
                </a:cxn>
              </a:cxnLst>
              <a:rect l="0" t="0" r="r" b="b"/>
              <a:pathLst>
                <a:path w="159" h="159">
                  <a:moveTo>
                    <a:pt x="88" y="155"/>
                  </a:moveTo>
                  <a:cubicBezTo>
                    <a:pt x="46" y="159"/>
                    <a:pt x="9" y="129"/>
                    <a:pt x="4" y="87"/>
                  </a:cubicBezTo>
                  <a:cubicBezTo>
                    <a:pt x="0" y="46"/>
                    <a:pt x="30" y="8"/>
                    <a:pt x="72" y="4"/>
                  </a:cubicBezTo>
                  <a:cubicBezTo>
                    <a:pt x="113" y="0"/>
                    <a:pt x="151" y="30"/>
                    <a:pt x="155" y="72"/>
                  </a:cubicBezTo>
                  <a:cubicBezTo>
                    <a:pt x="159" y="113"/>
                    <a:pt x="129" y="150"/>
                    <a:pt x="88" y="155"/>
                  </a:cubicBezTo>
                  <a:close/>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5" name="Freeform 50">
              <a:extLst>
                <a:ext uri="{FF2B5EF4-FFF2-40B4-BE49-F238E27FC236}">
                  <a16:creationId xmlns:a16="http://schemas.microsoft.com/office/drawing/2014/main" id="{543A1226-6F12-43E4-8C74-EB7D632DEAA5}"/>
                </a:ext>
              </a:extLst>
            </p:cNvPr>
            <p:cNvSpPr>
              <a:spLocks/>
            </p:cNvSpPr>
            <p:nvPr/>
          </p:nvSpPr>
          <p:spPr bwMode="auto">
            <a:xfrm>
              <a:off x="8958263" y="3997326"/>
              <a:ext cx="252413" cy="252413"/>
            </a:xfrm>
            <a:custGeom>
              <a:avLst/>
              <a:gdLst>
                <a:gd name="T0" fmla="*/ 87 w 159"/>
                <a:gd name="T1" fmla="*/ 155 h 159"/>
                <a:gd name="T2" fmla="*/ 4 w 159"/>
                <a:gd name="T3" fmla="*/ 87 h 159"/>
                <a:gd name="T4" fmla="*/ 72 w 159"/>
                <a:gd name="T5" fmla="*/ 4 h 159"/>
                <a:gd name="T6" fmla="*/ 155 w 159"/>
                <a:gd name="T7" fmla="*/ 72 h 159"/>
                <a:gd name="T8" fmla="*/ 87 w 159"/>
                <a:gd name="T9" fmla="*/ 155 h 159"/>
              </a:gdLst>
              <a:ahLst/>
              <a:cxnLst>
                <a:cxn ang="0">
                  <a:pos x="T0" y="T1"/>
                </a:cxn>
                <a:cxn ang="0">
                  <a:pos x="T2" y="T3"/>
                </a:cxn>
                <a:cxn ang="0">
                  <a:pos x="T4" y="T5"/>
                </a:cxn>
                <a:cxn ang="0">
                  <a:pos x="T6" y="T7"/>
                </a:cxn>
                <a:cxn ang="0">
                  <a:pos x="T8" y="T9"/>
                </a:cxn>
              </a:cxnLst>
              <a:rect l="0" t="0" r="r" b="b"/>
              <a:pathLst>
                <a:path w="159" h="159">
                  <a:moveTo>
                    <a:pt x="87" y="155"/>
                  </a:moveTo>
                  <a:cubicBezTo>
                    <a:pt x="46" y="159"/>
                    <a:pt x="8" y="129"/>
                    <a:pt x="4" y="87"/>
                  </a:cubicBezTo>
                  <a:cubicBezTo>
                    <a:pt x="0" y="46"/>
                    <a:pt x="30" y="9"/>
                    <a:pt x="72" y="4"/>
                  </a:cubicBezTo>
                  <a:cubicBezTo>
                    <a:pt x="113" y="0"/>
                    <a:pt x="150" y="30"/>
                    <a:pt x="155" y="72"/>
                  </a:cubicBezTo>
                  <a:cubicBezTo>
                    <a:pt x="159" y="113"/>
                    <a:pt x="129" y="151"/>
                    <a:pt x="87" y="155"/>
                  </a:cubicBezTo>
                  <a:close/>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 name="Line 51">
              <a:extLst>
                <a:ext uri="{FF2B5EF4-FFF2-40B4-BE49-F238E27FC236}">
                  <a16:creationId xmlns:a16="http://schemas.microsoft.com/office/drawing/2014/main" id="{8A66682C-1A95-4CE4-BA37-90194435E9A2}"/>
                </a:ext>
              </a:extLst>
            </p:cNvPr>
            <p:cNvSpPr>
              <a:spLocks noChangeShapeType="1"/>
            </p:cNvSpPr>
            <p:nvPr/>
          </p:nvSpPr>
          <p:spPr bwMode="auto">
            <a:xfrm flipH="1">
              <a:off x="9347201" y="4562476"/>
              <a:ext cx="144463" cy="15875"/>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 name="Line 52">
              <a:extLst>
                <a:ext uri="{FF2B5EF4-FFF2-40B4-BE49-F238E27FC236}">
                  <a16:creationId xmlns:a16="http://schemas.microsoft.com/office/drawing/2014/main" id="{5176FEEA-0B49-4B15-A88A-4F5DF0DDCE28}"/>
                </a:ext>
              </a:extLst>
            </p:cNvPr>
            <p:cNvSpPr>
              <a:spLocks noChangeShapeType="1"/>
            </p:cNvSpPr>
            <p:nvPr/>
          </p:nvSpPr>
          <p:spPr bwMode="auto">
            <a:xfrm>
              <a:off x="9096376" y="4243389"/>
              <a:ext cx="23813" cy="217488"/>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 name="Freeform 53">
              <a:extLst>
                <a:ext uri="{FF2B5EF4-FFF2-40B4-BE49-F238E27FC236}">
                  <a16:creationId xmlns:a16="http://schemas.microsoft.com/office/drawing/2014/main" id="{C3FB9DF2-AE1D-4895-BD5B-43836E2D60F5}"/>
                </a:ext>
              </a:extLst>
            </p:cNvPr>
            <p:cNvSpPr>
              <a:spLocks/>
            </p:cNvSpPr>
            <p:nvPr/>
          </p:nvSpPr>
          <p:spPr bwMode="auto">
            <a:xfrm>
              <a:off x="8721726" y="4824414"/>
              <a:ext cx="254000" cy="250825"/>
            </a:xfrm>
            <a:custGeom>
              <a:avLst/>
              <a:gdLst>
                <a:gd name="T0" fmla="*/ 88 w 160"/>
                <a:gd name="T1" fmla="*/ 155 h 159"/>
                <a:gd name="T2" fmla="*/ 5 w 160"/>
                <a:gd name="T3" fmla="*/ 87 h 159"/>
                <a:gd name="T4" fmla="*/ 72 w 160"/>
                <a:gd name="T5" fmla="*/ 4 h 159"/>
                <a:gd name="T6" fmla="*/ 155 w 160"/>
                <a:gd name="T7" fmla="*/ 72 h 159"/>
                <a:gd name="T8" fmla="*/ 88 w 160"/>
                <a:gd name="T9" fmla="*/ 155 h 159"/>
              </a:gdLst>
              <a:ahLst/>
              <a:cxnLst>
                <a:cxn ang="0">
                  <a:pos x="T0" y="T1"/>
                </a:cxn>
                <a:cxn ang="0">
                  <a:pos x="T2" y="T3"/>
                </a:cxn>
                <a:cxn ang="0">
                  <a:pos x="T4" y="T5"/>
                </a:cxn>
                <a:cxn ang="0">
                  <a:pos x="T6" y="T7"/>
                </a:cxn>
                <a:cxn ang="0">
                  <a:pos x="T8" y="T9"/>
                </a:cxn>
              </a:cxnLst>
              <a:rect l="0" t="0" r="r" b="b"/>
              <a:pathLst>
                <a:path w="160" h="159">
                  <a:moveTo>
                    <a:pt x="88" y="155"/>
                  </a:moveTo>
                  <a:cubicBezTo>
                    <a:pt x="46" y="159"/>
                    <a:pt x="9" y="129"/>
                    <a:pt x="5" y="87"/>
                  </a:cubicBezTo>
                  <a:cubicBezTo>
                    <a:pt x="0" y="46"/>
                    <a:pt x="31" y="9"/>
                    <a:pt x="72" y="4"/>
                  </a:cubicBezTo>
                  <a:cubicBezTo>
                    <a:pt x="114" y="0"/>
                    <a:pt x="151" y="30"/>
                    <a:pt x="155" y="72"/>
                  </a:cubicBezTo>
                  <a:cubicBezTo>
                    <a:pt x="160" y="113"/>
                    <a:pt x="130" y="151"/>
                    <a:pt x="88" y="155"/>
                  </a:cubicBezTo>
                  <a:close/>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 name="Line 54">
              <a:extLst>
                <a:ext uri="{FF2B5EF4-FFF2-40B4-BE49-F238E27FC236}">
                  <a16:creationId xmlns:a16="http://schemas.microsoft.com/office/drawing/2014/main" id="{AD77D015-0A41-418E-A26D-590D39FAE1E1}"/>
                </a:ext>
              </a:extLst>
            </p:cNvPr>
            <p:cNvSpPr>
              <a:spLocks noChangeShapeType="1"/>
            </p:cNvSpPr>
            <p:nvPr/>
          </p:nvSpPr>
          <p:spPr bwMode="auto">
            <a:xfrm flipV="1">
              <a:off x="8924926" y="4767264"/>
              <a:ext cx="73025" cy="90488"/>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82" name="Rühm 181">
            <a:extLst>
              <a:ext uri="{FF2B5EF4-FFF2-40B4-BE49-F238E27FC236}">
                <a16:creationId xmlns:a16="http://schemas.microsoft.com/office/drawing/2014/main" id="{8C914360-10D9-47E4-BEC5-45BD2FB2161F}"/>
              </a:ext>
            </a:extLst>
          </p:cNvPr>
          <p:cNvGrpSpPr/>
          <p:nvPr/>
        </p:nvGrpSpPr>
        <p:grpSpPr>
          <a:xfrm>
            <a:off x="10993439" y="1444626"/>
            <a:ext cx="663575" cy="661988"/>
            <a:chOff x="11263313" y="1444626"/>
            <a:chExt cx="663575" cy="661988"/>
          </a:xfrm>
        </p:grpSpPr>
        <p:sp>
          <p:nvSpPr>
            <p:cNvPr id="60" name="Oval 55">
              <a:extLst>
                <a:ext uri="{FF2B5EF4-FFF2-40B4-BE49-F238E27FC236}">
                  <a16:creationId xmlns:a16="http://schemas.microsoft.com/office/drawing/2014/main" id="{A7A90ED6-F1A9-431C-81A7-D7D6D10D0640}"/>
                </a:ext>
              </a:extLst>
            </p:cNvPr>
            <p:cNvSpPr>
              <a:spLocks noChangeArrowheads="1"/>
            </p:cNvSpPr>
            <p:nvPr/>
          </p:nvSpPr>
          <p:spPr bwMode="auto">
            <a:xfrm>
              <a:off x="11263313" y="1444626"/>
              <a:ext cx="663575" cy="6619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9" name="Rühm 178">
              <a:extLst>
                <a:ext uri="{FF2B5EF4-FFF2-40B4-BE49-F238E27FC236}">
                  <a16:creationId xmlns:a16="http://schemas.microsoft.com/office/drawing/2014/main" id="{20261217-7484-46D0-BD0F-7849B4B0A883}"/>
                </a:ext>
              </a:extLst>
            </p:cNvPr>
            <p:cNvGrpSpPr/>
            <p:nvPr/>
          </p:nvGrpSpPr>
          <p:grpSpPr>
            <a:xfrm>
              <a:off x="11387138" y="1579564"/>
              <a:ext cx="401638" cy="401638"/>
              <a:chOff x="11387138" y="1579564"/>
              <a:chExt cx="401638" cy="401638"/>
            </a:xfrm>
          </p:grpSpPr>
          <p:sp>
            <p:nvSpPr>
              <p:cNvPr id="61" name="Freeform 56">
                <a:extLst>
                  <a:ext uri="{FF2B5EF4-FFF2-40B4-BE49-F238E27FC236}">
                    <a16:creationId xmlns:a16="http://schemas.microsoft.com/office/drawing/2014/main" id="{545F9E6E-016F-47EC-818B-F3415CF5F79E}"/>
                  </a:ext>
                </a:extLst>
              </p:cNvPr>
              <p:cNvSpPr>
                <a:spLocks/>
              </p:cNvSpPr>
              <p:nvPr/>
            </p:nvSpPr>
            <p:spPr bwMode="auto">
              <a:xfrm>
                <a:off x="11428413" y="1746251"/>
                <a:ext cx="195263" cy="193675"/>
              </a:xfrm>
              <a:custGeom>
                <a:avLst/>
                <a:gdLst>
                  <a:gd name="T0" fmla="*/ 123 w 123"/>
                  <a:gd name="T1" fmla="*/ 114 h 123"/>
                  <a:gd name="T2" fmla="*/ 32 w 123"/>
                  <a:gd name="T3" fmla="*/ 90 h 123"/>
                  <a:gd name="T4" fmla="*/ 8 w 123"/>
                  <a:gd name="T5" fmla="*/ 0 h 123"/>
                </a:gdLst>
                <a:ahLst/>
                <a:cxnLst>
                  <a:cxn ang="0">
                    <a:pos x="T0" y="T1"/>
                  </a:cxn>
                  <a:cxn ang="0">
                    <a:pos x="T2" y="T3"/>
                  </a:cxn>
                  <a:cxn ang="0">
                    <a:pos x="T4" y="T5"/>
                  </a:cxn>
                </a:cxnLst>
                <a:rect l="0" t="0" r="r" b="b"/>
                <a:pathLst>
                  <a:path w="123" h="123">
                    <a:moveTo>
                      <a:pt x="123" y="114"/>
                    </a:moveTo>
                    <a:cubicBezTo>
                      <a:pt x="91" y="123"/>
                      <a:pt x="56" y="115"/>
                      <a:pt x="32" y="90"/>
                    </a:cubicBezTo>
                    <a:cubicBezTo>
                      <a:pt x="7" y="66"/>
                      <a:pt x="0" y="31"/>
                      <a:pt x="8" y="0"/>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57">
                <a:extLst>
                  <a:ext uri="{FF2B5EF4-FFF2-40B4-BE49-F238E27FC236}">
                    <a16:creationId xmlns:a16="http://schemas.microsoft.com/office/drawing/2014/main" id="{1CC54AA6-4886-453D-ACA5-9D070CDD625D}"/>
                  </a:ext>
                </a:extLst>
              </p:cNvPr>
              <p:cNvSpPr>
                <a:spLocks/>
              </p:cNvSpPr>
              <p:nvPr/>
            </p:nvSpPr>
            <p:spPr bwMode="auto">
              <a:xfrm>
                <a:off x="11495088" y="1590676"/>
                <a:ext cx="282575" cy="282575"/>
              </a:xfrm>
              <a:custGeom>
                <a:avLst/>
                <a:gdLst>
                  <a:gd name="T0" fmla="*/ 0 w 178"/>
                  <a:gd name="T1" fmla="*/ 39 h 178"/>
                  <a:gd name="T2" fmla="*/ 139 w 178"/>
                  <a:gd name="T3" fmla="*/ 39 h 178"/>
                  <a:gd name="T4" fmla="*/ 139 w 178"/>
                  <a:gd name="T5" fmla="*/ 178 h 178"/>
                </a:gdLst>
                <a:ahLst/>
                <a:cxnLst>
                  <a:cxn ang="0">
                    <a:pos x="T0" y="T1"/>
                  </a:cxn>
                  <a:cxn ang="0">
                    <a:pos x="T2" y="T3"/>
                  </a:cxn>
                  <a:cxn ang="0">
                    <a:pos x="T4" y="T5"/>
                  </a:cxn>
                </a:cxnLst>
                <a:rect l="0" t="0" r="r" b="b"/>
                <a:pathLst>
                  <a:path w="178" h="178">
                    <a:moveTo>
                      <a:pt x="0" y="39"/>
                    </a:moveTo>
                    <a:cubicBezTo>
                      <a:pt x="38" y="0"/>
                      <a:pt x="101" y="0"/>
                      <a:pt x="139" y="39"/>
                    </a:cubicBezTo>
                    <a:cubicBezTo>
                      <a:pt x="178" y="77"/>
                      <a:pt x="178" y="140"/>
                      <a:pt x="139" y="178"/>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58">
                <a:extLst>
                  <a:ext uri="{FF2B5EF4-FFF2-40B4-BE49-F238E27FC236}">
                    <a16:creationId xmlns:a16="http://schemas.microsoft.com/office/drawing/2014/main" id="{2C20806B-A25E-4533-8A3C-C7C48B86CE35}"/>
                  </a:ext>
                </a:extLst>
              </p:cNvPr>
              <p:cNvSpPr>
                <a:spLocks/>
              </p:cNvSpPr>
              <p:nvPr/>
            </p:nvSpPr>
            <p:spPr bwMode="auto">
              <a:xfrm>
                <a:off x="11387138" y="1579564"/>
                <a:ext cx="401638" cy="401638"/>
              </a:xfrm>
              <a:custGeom>
                <a:avLst/>
                <a:gdLst>
                  <a:gd name="T0" fmla="*/ 233 w 253"/>
                  <a:gd name="T1" fmla="*/ 179 h 254"/>
                  <a:gd name="T2" fmla="*/ 244 w 253"/>
                  <a:gd name="T3" fmla="*/ 236 h 254"/>
                  <a:gd name="T4" fmla="*/ 99 w 253"/>
                  <a:gd name="T5" fmla="*/ 154 h 254"/>
                  <a:gd name="T6" fmla="*/ 17 w 253"/>
                  <a:gd name="T7" fmla="*/ 9 h 254"/>
                  <a:gd name="T8" fmla="*/ 76 w 253"/>
                  <a:gd name="T9" fmla="*/ 21 h 254"/>
                </a:gdLst>
                <a:ahLst/>
                <a:cxnLst>
                  <a:cxn ang="0">
                    <a:pos x="T0" y="T1"/>
                  </a:cxn>
                  <a:cxn ang="0">
                    <a:pos x="T2" y="T3"/>
                  </a:cxn>
                  <a:cxn ang="0">
                    <a:pos x="T4" y="T5"/>
                  </a:cxn>
                  <a:cxn ang="0">
                    <a:pos x="T6" y="T7"/>
                  </a:cxn>
                  <a:cxn ang="0">
                    <a:pos x="T8" y="T9"/>
                  </a:cxn>
                </a:cxnLst>
                <a:rect l="0" t="0" r="r" b="b"/>
                <a:pathLst>
                  <a:path w="253" h="254">
                    <a:moveTo>
                      <a:pt x="233" y="179"/>
                    </a:moveTo>
                    <a:cubicBezTo>
                      <a:pt x="248" y="206"/>
                      <a:pt x="253" y="227"/>
                      <a:pt x="244" y="236"/>
                    </a:cubicBezTo>
                    <a:cubicBezTo>
                      <a:pt x="227" y="254"/>
                      <a:pt x="162" y="217"/>
                      <a:pt x="99" y="154"/>
                    </a:cubicBezTo>
                    <a:cubicBezTo>
                      <a:pt x="36" y="92"/>
                      <a:pt x="0" y="27"/>
                      <a:pt x="17" y="9"/>
                    </a:cubicBezTo>
                    <a:cubicBezTo>
                      <a:pt x="26" y="0"/>
                      <a:pt x="48" y="5"/>
                      <a:pt x="76" y="21"/>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4" name="Freeform 59">
                <a:extLst>
                  <a:ext uri="{FF2B5EF4-FFF2-40B4-BE49-F238E27FC236}">
                    <a16:creationId xmlns:a16="http://schemas.microsoft.com/office/drawing/2014/main" id="{073F3003-4DB3-44DB-99B5-04AACCAC0637}"/>
                  </a:ext>
                </a:extLst>
              </p:cNvPr>
              <p:cNvSpPr>
                <a:spLocks/>
              </p:cNvSpPr>
              <p:nvPr/>
            </p:nvSpPr>
            <p:spPr bwMode="auto">
              <a:xfrm>
                <a:off x="11464926" y="1652589"/>
                <a:ext cx="252413" cy="250825"/>
              </a:xfrm>
              <a:custGeom>
                <a:avLst/>
                <a:gdLst>
                  <a:gd name="T0" fmla="*/ 159 w 159"/>
                  <a:gd name="T1" fmla="*/ 158 h 158"/>
                  <a:gd name="T2" fmla="*/ 67 w 159"/>
                  <a:gd name="T3" fmla="*/ 91 h 158"/>
                  <a:gd name="T4" fmla="*/ 0 w 159"/>
                  <a:gd name="T5" fmla="*/ 0 h 158"/>
                </a:gdLst>
                <a:ahLst/>
                <a:cxnLst>
                  <a:cxn ang="0">
                    <a:pos x="T0" y="T1"/>
                  </a:cxn>
                  <a:cxn ang="0">
                    <a:pos x="T2" y="T3"/>
                  </a:cxn>
                  <a:cxn ang="0">
                    <a:pos x="T4" y="T5"/>
                  </a:cxn>
                </a:cxnLst>
                <a:rect l="0" t="0" r="r" b="b"/>
                <a:pathLst>
                  <a:path w="159" h="158">
                    <a:moveTo>
                      <a:pt x="159" y="158"/>
                    </a:moveTo>
                    <a:cubicBezTo>
                      <a:pt x="140" y="154"/>
                      <a:pt x="104" y="127"/>
                      <a:pt x="67" y="91"/>
                    </a:cubicBezTo>
                    <a:cubicBezTo>
                      <a:pt x="31" y="54"/>
                      <a:pt x="5" y="18"/>
                      <a:pt x="0" y="0"/>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62" name="Rühm 161">
            <a:extLst>
              <a:ext uri="{FF2B5EF4-FFF2-40B4-BE49-F238E27FC236}">
                <a16:creationId xmlns:a16="http://schemas.microsoft.com/office/drawing/2014/main" id="{D82D4699-F301-4DF6-8C7D-B1E67C2EBA34}"/>
              </a:ext>
            </a:extLst>
          </p:cNvPr>
          <p:cNvGrpSpPr/>
          <p:nvPr/>
        </p:nvGrpSpPr>
        <p:grpSpPr>
          <a:xfrm>
            <a:off x="10496552" y="5364164"/>
            <a:ext cx="1000125" cy="817562"/>
            <a:chOff x="10766426" y="5364164"/>
            <a:chExt cx="1000125" cy="817562"/>
          </a:xfrm>
        </p:grpSpPr>
        <p:sp>
          <p:nvSpPr>
            <p:cNvPr id="65" name="Freeform 60">
              <a:extLst>
                <a:ext uri="{FF2B5EF4-FFF2-40B4-BE49-F238E27FC236}">
                  <a16:creationId xmlns:a16="http://schemas.microsoft.com/office/drawing/2014/main" id="{5EA1AE18-423F-4D05-AB26-4876BA373334}"/>
                </a:ext>
              </a:extLst>
            </p:cNvPr>
            <p:cNvSpPr>
              <a:spLocks/>
            </p:cNvSpPr>
            <p:nvPr/>
          </p:nvSpPr>
          <p:spPr bwMode="auto">
            <a:xfrm>
              <a:off x="11134726" y="5780089"/>
              <a:ext cx="477838" cy="376238"/>
            </a:xfrm>
            <a:custGeom>
              <a:avLst/>
              <a:gdLst>
                <a:gd name="T0" fmla="*/ 0 w 301"/>
                <a:gd name="T1" fmla="*/ 207 h 238"/>
                <a:gd name="T2" fmla="*/ 208 w 301"/>
                <a:gd name="T3" fmla="*/ 190 h 238"/>
                <a:gd name="T4" fmla="*/ 293 w 301"/>
                <a:gd name="T5" fmla="*/ 0 h 238"/>
              </a:gdLst>
              <a:ahLst/>
              <a:cxnLst>
                <a:cxn ang="0">
                  <a:pos x="T0" y="T1"/>
                </a:cxn>
                <a:cxn ang="0">
                  <a:pos x="T2" y="T3"/>
                </a:cxn>
                <a:cxn ang="0">
                  <a:pos x="T4" y="T5"/>
                </a:cxn>
              </a:cxnLst>
              <a:rect l="0" t="0" r="r" b="b"/>
              <a:pathLst>
                <a:path w="301" h="238">
                  <a:moveTo>
                    <a:pt x="0" y="207"/>
                  </a:moveTo>
                  <a:cubicBezTo>
                    <a:pt x="65" y="238"/>
                    <a:pt x="145" y="234"/>
                    <a:pt x="208" y="190"/>
                  </a:cubicBezTo>
                  <a:cubicBezTo>
                    <a:pt x="270" y="145"/>
                    <a:pt x="301" y="72"/>
                    <a:pt x="293"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6" name="Freeform 61">
              <a:extLst>
                <a:ext uri="{FF2B5EF4-FFF2-40B4-BE49-F238E27FC236}">
                  <a16:creationId xmlns:a16="http://schemas.microsoft.com/office/drawing/2014/main" id="{D589B261-2E24-461C-96F8-462D13B562EA}"/>
                </a:ext>
              </a:extLst>
            </p:cNvPr>
            <p:cNvSpPr>
              <a:spLocks/>
            </p:cNvSpPr>
            <p:nvPr/>
          </p:nvSpPr>
          <p:spPr bwMode="auto">
            <a:xfrm>
              <a:off x="10839451" y="5364164"/>
              <a:ext cx="677863" cy="593725"/>
            </a:xfrm>
            <a:custGeom>
              <a:avLst/>
              <a:gdLst>
                <a:gd name="T0" fmla="*/ 427 w 427"/>
                <a:gd name="T1" fmla="*/ 122 h 375"/>
                <a:gd name="T2" fmla="*/ 122 w 427"/>
                <a:gd name="T3" fmla="*/ 70 h 375"/>
                <a:gd name="T4" fmla="*/ 70 w 427"/>
                <a:gd name="T5" fmla="*/ 375 h 375"/>
              </a:gdLst>
              <a:ahLst/>
              <a:cxnLst>
                <a:cxn ang="0">
                  <a:pos x="T0" y="T1"/>
                </a:cxn>
                <a:cxn ang="0">
                  <a:pos x="T2" y="T3"/>
                </a:cxn>
                <a:cxn ang="0">
                  <a:pos x="T4" y="T5"/>
                </a:cxn>
              </a:cxnLst>
              <a:rect l="0" t="0" r="r" b="b"/>
              <a:pathLst>
                <a:path w="427" h="375">
                  <a:moveTo>
                    <a:pt x="427" y="122"/>
                  </a:moveTo>
                  <a:cubicBezTo>
                    <a:pt x="357" y="24"/>
                    <a:pt x="221" y="0"/>
                    <a:pt x="122" y="70"/>
                  </a:cubicBezTo>
                  <a:cubicBezTo>
                    <a:pt x="24" y="140"/>
                    <a:pt x="0" y="277"/>
                    <a:pt x="70" y="375"/>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7" name="Freeform 62">
              <a:extLst>
                <a:ext uri="{FF2B5EF4-FFF2-40B4-BE49-F238E27FC236}">
                  <a16:creationId xmlns:a16="http://schemas.microsoft.com/office/drawing/2014/main" id="{7112EB54-79C7-4824-B042-780F46505E20}"/>
                </a:ext>
              </a:extLst>
            </p:cNvPr>
            <p:cNvSpPr>
              <a:spLocks/>
            </p:cNvSpPr>
            <p:nvPr/>
          </p:nvSpPr>
          <p:spPr bwMode="auto">
            <a:xfrm>
              <a:off x="10766426" y="5422901"/>
              <a:ext cx="1000125" cy="758825"/>
            </a:xfrm>
            <a:custGeom>
              <a:avLst/>
              <a:gdLst>
                <a:gd name="T0" fmla="*/ 62 w 630"/>
                <a:gd name="T1" fmla="*/ 315 h 480"/>
                <a:gd name="T2" fmla="*/ 17 w 630"/>
                <a:gd name="T3" fmla="*/ 435 h 480"/>
                <a:gd name="T4" fmla="*/ 365 w 630"/>
                <a:gd name="T5" fmla="*/ 311 h 480"/>
                <a:gd name="T6" fmla="*/ 598 w 630"/>
                <a:gd name="T7" fmla="*/ 23 h 480"/>
                <a:gd name="T8" fmla="*/ 464 w 630"/>
                <a:gd name="T9" fmla="*/ 28 h 480"/>
              </a:gdLst>
              <a:ahLst/>
              <a:cxnLst>
                <a:cxn ang="0">
                  <a:pos x="T0" y="T1"/>
                </a:cxn>
                <a:cxn ang="0">
                  <a:pos x="T2" y="T3"/>
                </a:cxn>
                <a:cxn ang="0">
                  <a:pos x="T4" y="T5"/>
                </a:cxn>
                <a:cxn ang="0">
                  <a:pos x="T6" y="T7"/>
                </a:cxn>
                <a:cxn ang="0">
                  <a:pos x="T8" y="T9"/>
                </a:cxn>
              </a:cxnLst>
              <a:rect l="0" t="0" r="r" b="b"/>
              <a:pathLst>
                <a:path w="630" h="480">
                  <a:moveTo>
                    <a:pt x="62" y="315"/>
                  </a:moveTo>
                  <a:cubicBezTo>
                    <a:pt x="19" y="368"/>
                    <a:pt x="0" y="412"/>
                    <a:pt x="17" y="435"/>
                  </a:cubicBezTo>
                  <a:cubicBezTo>
                    <a:pt x="49" y="480"/>
                    <a:pt x="205" y="425"/>
                    <a:pt x="365" y="311"/>
                  </a:cubicBezTo>
                  <a:cubicBezTo>
                    <a:pt x="526" y="197"/>
                    <a:pt x="630" y="68"/>
                    <a:pt x="598" y="23"/>
                  </a:cubicBezTo>
                  <a:cubicBezTo>
                    <a:pt x="581" y="0"/>
                    <a:pt x="531" y="3"/>
                    <a:pt x="464" y="28"/>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8" name="Freeform 63">
              <a:extLst>
                <a:ext uri="{FF2B5EF4-FFF2-40B4-BE49-F238E27FC236}">
                  <a16:creationId xmlns:a16="http://schemas.microsoft.com/office/drawing/2014/main" id="{F63E2D3B-E35A-4727-A459-3E2800AF505D}"/>
                </a:ext>
              </a:extLst>
            </p:cNvPr>
            <p:cNvSpPr>
              <a:spLocks/>
            </p:cNvSpPr>
            <p:nvPr/>
          </p:nvSpPr>
          <p:spPr bwMode="auto">
            <a:xfrm>
              <a:off x="10939463" y="5565776"/>
              <a:ext cx="642938" cy="454025"/>
            </a:xfrm>
            <a:custGeom>
              <a:avLst/>
              <a:gdLst>
                <a:gd name="T0" fmla="*/ 0 w 405"/>
                <a:gd name="T1" fmla="*/ 287 h 287"/>
                <a:gd name="T2" fmla="*/ 224 w 405"/>
                <a:gd name="T3" fmla="*/ 175 h 287"/>
                <a:gd name="T4" fmla="*/ 405 w 405"/>
                <a:gd name="T5" fmla="*/ 0 h 287"/>
              </a:gdLst>
              <a:ahLst/>
              <a:cxnLst>
                <a:cxn ang="0">
                  <a:pos x="T0" y="T1"/>
                </a:cxn>
                <a:cxn ang="0">
                  <a:pos x="T2" y="T3"/>
                </a:cxn>
                <a:cxn ang="0">
                  <a:pos x="T4" y="T5"/>
                </a:cxn>
              </a:cxnLst>
              <a:rect l="0" t="0" r="r" b="b"/>
              <a:pathLst>
                <a:path w="405" h="287">
                  <a:moveTo>
                    <a:pt x="0" y="287"/>
                  </a:moveTo>
                  <a:cubicBezTo>
                    <a:pt x="41" y="285"/>
                    <a:pt x="130" y="241"/>
                    <a:pt x="224" y="175"/>
                  </a:cubicBezTo>
                  <a:cubicBezTo>
                    <a:pt x="318" y="108"/>
                    <a:pt x="389" y="39"/>
                    <a:pt x="405"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9" name="Rühm 168">
            <a:extLst>
              <a:ext uri="{FF2B5EF4-FFF2-40B4-BE49-F238E27FC236}">
                <a16:creationId xmlns:a16="http://schemas.microsoft.com/office/drawing/2014/main" id="{5A0345B8-60A2-48D5-8C65-8D69036F1D7D}"/>
              </a:ext>
            </a:extLst>
          </p:cNvPr>
          <p:cNvGrpSpPr/>
          <p:nvPr/>
        </p:nvGrpSpPr>
        <p:grpSpPr>
          <a:xfrm>
            <a:off x="9677402" y="677864"/>
            <a:ext cx="733425" cy="601662"/>
            <a:chOff x="9947276" y="677864"/>
            <a:chExt cx="733425" cy="601662"/>
          </a:xfrm>
        </p:grpSpPr>
        <p:sp>
          <p:nvSpPr>
            <p:cNvPr id="69" name="Freeform 64">
              <a:extLst>
                <a:ext uri="{FF2B5EF4-FFF2-40B4-BE49-F238E27FC236}">
                  <a16:creationId xmlns:a16="http://schemas.microsoft.com/office/drawing/2014/main" id="{6A40066C-6DF9-4BAC-963A-940E5AA96AD7}"/>
                </a:ext>
              </a:extLst>
            </p:cNvPr>
            <p:cNvSpPr>
              <a:spLocks/>
            </p:cNvSpPr>
            <p:nvPr/>
          </p:nvSpPr>
          <p:spPr bwMode="auto">
            <a:xfrm>
              <a:off x="10218738" y="982664"/>
              <a:ext cx="349250" cy="277813"/>
            </a:xfrm>
            <a:custGeom>
              <a:avLst/>
              <a:gdLst>
                <a:gd name="T0" fmla="*/ 0 w 220"/>
                <a:gd name="T1" fmla="*/ 152 h 175"/>
                <a:gd name="T2" fmla="*/ 152 w 220"/>
                <a:gd name="T3" fmla="*/ 139 h 175"/>
                <a:gd name="T4" fmla="*/ 214 w 220"/>
                <a:gd name="T5" fmla="*/ 0 h 175"/>
              </a:gdLst>
              <a:ahLst/>
              <a:cxnLst>
                <a:cxn ang="0">
                  <a:pos x="T0" y="T1"/>
                </a:cxn>
                <a:cxn ang="0">
                  <a:pos x="T2" y="T3"/>
                </a:cxn>
                <a:cxn ang="0">
                  <a:pos x="T4" y="T5"/>
                </a:cxn>
              </a:cxnLst>
              <a:rect l="0" t="0" r="r" b="b"/>
              <a:pathLst>
                <a:path w="220" h="175">
                  <a:moveTo>
                    <a:pt x="0" y="152"/>
                  </a:moveTo>
                  <a:cubicBezTo>
                    <a:pt x="47" y="175"/>
                    <a:pt x="106" y="172"/>
                    <a:pt x="152" y="139"/>
                  </a:cubicBezTo>
                  <a:cubicBezTo>
                    <a:pt x="198" y="106"/>
                    <a:pt x="220" y="52"/>
                    <a:pt x="214"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0" name="Freeform 65">
              <a:extLst>
                <a:ext uri="{FF2B5EF4-FFF2-40B4-BE49-F238E27FC236}">
                  <a16:creationId xmlns:a16="http://schemas.microsoft.com/office/drawing/2014/main" id="{33C91D17-5B52-4336-82BD-23F6A29B34D5}"/>
                </a:ext>
              </a:extLst>
            </p:cNvPr>
            <p:cNvSpPr>
              <a:spLocks/>
            </p:cNvSpPr>
            <p:nvPr/>
          </p:nvSpPr>
          <p:spPr bwMode="auto">
            <a:xfrm>
              <a:off x="10001251" y="677864"/>
              <a:ext cx="498475" cy="434975"/>
            </a:xfrm>
            <a:custGeom>
              <a:avLst/>
              <a:gdLst>
                <a:gd name="T0" fmla="*/ 314 w 314"/>
                <a:gd name="T1" fmla="*/ 89 h 275"/>
                <a:gd name="T2" fmla="*/ 90 w 314"/>
                <a:gd name="T3" fmla="*/ 51 h 275"/>
                <a:gd name="T4" fmla="*/ 51 w 314"/>
                <a:gd name="T5" fmla="*/ 275 h 275"/>
              </a:gdLst>
              <a:ahLst/>
              <a:cxnLst>
                <a:cxn ang="0">
                  <a:pos x="T0" y="T1"/>
                </a:cxn>
                <a:cxn ang="0">
                  <a:pos x="T2" y="T3"/>
                </a:cxn>
                <a:cxn ang="0">
                  <a:pos x="T4" y="T5"/>
                </a:cxn>
              </a:cxnLst>
              <a:rect l="0" t="0" r="r" b="b"/>
              <a:pathLst>
                <a:path w="314" h="275">
                  <a:moveTo>
                    <a:pt x="314" y="89"/>
                  </a:moveTo>
                  <a:cubicBezTo>
                    <a:pt x="262" y="17"/>
                    <a:pt x="162" y="0"/>
                    <a:pt x="90" y="51"/>
                  </a:cubicBezTo>
                  <a:cubicBezTo>
                    <a:pt x="17" y="103"/>
                    <a:pt x="0" y="203"/>
                    <a:pt x="51" y="275"/>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66">
              <a:extLst>
                <a:ext uri="{FF2B5EF4-FFF2-40B4-BE49-F238E27FC236}">
                  <a16:creationId xmlns:a16="http://schemas.microsoft.com/office/drawing/2014/main" id="{3C2110C8-34A6-4D66-AB8E-93241316F65D}"/>
                </a:ext>
              </a:extLst>
            </p:cNvPr>
            <p:cNvSpPr>
              <a:spLocks/>
            </p:cNvSpPr>
            <p:nvPr/>
          </p:nvSpPr>
          <p:spPr bwMode="auto">
            <a:xfrm>
              <a:off x="9947276" y="720726"/>
              <a:ext cx="733425" cy="558800"/>
            </a:xfrm>
            <a:custGeom>
              <a:avLst/>
              <a:gdLst>
                <a:gd name="T0" fmla="*/ 46 w 462"/>
                <a:gd name="T1" fmla="*/ 231 h 353"/>
                <a:gd name="T2" fmla="*/ 12 w 462"/>
                <a:gd name="T3" fmla="*/ 319 h 353"/>
                <a:gd name="T4" fmla="*/ 268 w 462"/>
                <a:gd name="T5" fmla="*/ 228 h 353"/>
                <a:gd name="T6" fmla="*/ 439 w 462"/>
                <a:gd name="T7" fmla="*/ 17 h 353"/>
                <a:gd name="T8" fmla="*/ 341 w 462"/>
                <a:gd name="T9" fmla="*/ 21 h 353"/>
              </a:gdLst>
              <a:ahLst/>
              <a:cxnLst>
                <a:cxn ang="0">
                  <a:pos x="T0" y="T1"/>
                </a:cxn>
                <a:cxn ang="0">
                  <a:pos x="T2" y="T3"/>
                </a:cxn>
                <a:cxn ang="0">
                  <a:pos x="T4" y="T5"/>
                </a:cxn>
                <a:cxn ang="0">
                  <a:pos x="T6" y="T7"/>
                </a:cxn>
                <a:cxn ang="0">
                  <a:pos x="T8" y="T9"/>
                </a:cxn>
              </a:cxnLst>
              <a:rect l="0" t="0" r="r" b="b"/>
              <a:pathLst>
                <a:path w="462" h="353">
                  <a:moveTo>
                    <a:pt x="46" y="231"/>
                  </a:moveTo>
                  <a:cubicBezTo>
                    <a:pt x="14" y="270"/>
                    <a:pt x="0" y="303"/>
                    <a:pt x="12" y="319"/>
                  </a:cubicBezTo>
                  <a:cubicBezTo>
                    <a:pt x="36" y="353"/>
                    <a:pt x="150" y="312"/>
                    <a:pt x="268" y="228"/>
                  </a:cubicBezTo>
                  <a:cubicBezTo>
                    <a:pt x="386" y="145"/>
                    <a:pt x="462" y="50"/>
                    <a:pt x="439" y="17"/>
                  </a:cubicBezTo>
                  <a:cubicBezTo>
                    <a:pt x="427" y="0"/>
                    <a:pt x="390" y="2"/>
                    <a:pt x="341" y="21"/>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2" name="Freeform 67">
              <a:extLst>
                <a:ext uri="{FF2B5EF4-FFF2-40B4-BE49-F238E27FC236}">
                  <a16:creationId xmlns:a16="http://schemas.microsoft.com/office/drawing/2014/main" id="{35089B18-79D6-4002-AC19-E3C4702E1554}"/>
                </a:ext>
              </a:extLst>
            </p:cNvPr>
            <p:cNvSpPr>
              <a:spLocks/>
            </p:cNvSpPr>
            <p:nvPr/>
          </p:nvSpPr>
          <p:spPr bwMode="auto">
            <a:xfrm>
              <a:off x="10074276" y="827089"/>
              <a:ext cx="471488" cy="333375"/>
            </a:xfrm>
            <a:custGeom>
              <a:avLst/>
              <a:gdLst>
                <a:gd name="T0" fmla="*/ 0 w 297"/>
                <a:gd name="T1" fmla="*/ 211 h 211"/>
                <a:gd name="T2" fmla="*/ 165 w 297"/>
                <a:gd name="T3" fmla="*/ 128 h 211"/>
                <a:gd name="T4" fmla="*/ 297 w 297"/>
                <a:gd name="T5" fmla="*/ 0 h 211"/>
              </a:gdLst>
              <a:ahLst/>
              <a:cxnLst>
                <a:cxn ang="0">
                  <a:pos x="T0" y="T1"/>
                </a:cxn>
                <a:cxn ang="0">
                  <a:pos x="T2" y="T3"/>
                </a:cxn>
                <a:cxn ang="0">
                  <a:pos x="T4" y="T5"/>
                </a:cxn>
              </a:cxnLst>
              <a:rect l="0" t="0" r="r" b="b"/>
              <a:pathLst>
                <a:path w="297" h="211">
                  <a:moveTo>
                    <a:pt x="0" y="211"/>
                  </a:moveTo>
                  <a:cubicBezTo>
                    <a:pt x="30" y="209"/>
                    <a:pt x="96" y="177"/>
                    <a:pt x="165" y="128"/>
                  </a:cubicBezTo>
                  <a:cubicBezTo>
                    <a:pt x="234" y="79"/>
                    <a:pt x="285" y="28"/>
                    <a:pt x="297"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86" name="Rühm 185">
            <a:extLst>
              <a:ext uri="{FF2B5EF4-FFF2-40B4-BE49-F238E27FC236}">
                <a16:creationId xmlns:a16="http://schemas.microsoft.com/office/drawing/2014/main" id="{7CD82AA7-CA82-49C8-B307-01DC61EFD4FF}"/>
              </a:ext>
            </a:extLst>
          </p:cNvPr>
          <p:cNvGrpSpPr/>
          <p:nvPr/>
        </p:nvGrpSpPr>
        <p:grpSpPr>
          <a:xfrm>
            <a:off x="7239002" y="5307014"/>
            <a:ext cx="923925" cy="922338"/>
            <a:chOff x="7508876" y="5307014"/>
            <a:chExt cx="923925" cy="922338"/>
          </a:xfrm>
        </p:grpSpPr>
        <p:sp>
          <p:nvSpPr>
            <p:cNvPr id="73" name="Oval 68">
              <a:extLst>
                <a:ext uri="{FF2B5EF4-FFF2-40B4-BE49-F238E27FC236}">
                  <a16:creationId xmlns:a16="http://schemas.microsoft.com/office/drawing/2014/main" id="{79B1084A-524C-4BDB-AC3F-80A30BFC7692}"/>
                </a:ext>
              </a:extLst>
            </p:cNvPr>
            <p:cNvSpPr>
              <a:spLocks noChangeArrowheads="1"/>
            </p:cNvSpPr>
            <p:nvPr/>
          </p:nvSpPr>
          <p:spPr bwMode="auto">
            <a:xfrm>
              <a:off x="7508876" y="5307014"/>
              <a:ext cx="923925" cy="9223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3" name="Rühm 172">
              <a:extLst>
                <a:ext uri="{FF2B5EF4-FFF2-40B4-BE49-F238E27FC236}">
                  <a16:creationId xmlns:a16="http://schemas.microsoft.com/office/drawing/2014/main" id="{85BFEF41-8FD0-4E8B-A6AA-E1717FBF690E}"/>
                </a:ext>
              </a:extLst>
            </p:cNvPr>
            <p:cNvGrpSpPr/>
            <p:nvPr/>
          </p:nvGrpSpPr>
          <p:grpSpPr>
            <a:xfrm>
              <a:off x="7702551" y="5465764"/>
              <a:ext cx="563562" cy="596900"/>
              <a:chOff x="7702551" y="5465764"/>
              <a:chExt cx="563562" cy="596900"/>
            </a:xfrm>
          </p:grpSpPr>
          <p:sp>
            <p:nvSpPr>
              <p:cNvPr id="74" name="Freeform 69">
                <a:extLst>
                  <a:ext uri="{FF2B5EF4-FFF2-40B4-BE49-F238E27FC236}">
                    <a16:creationId xmlns:a16="http://schemas.microsoft.com/office/drawing/2014/main" id="{BBB5A899-185A-4558-862D-6F358FF35AEE}"/>
                  </a:ext>
                </a:extLst>
              </p:cNvPr>
              <p:cNvSpPr>
                <a:spLocks/>
              </p:cNvSpPr>
              <p:nvPr/>
            </p:nvSpPr>
            <p:spPr bwMode="auto">
              <a:xfrm>
                <a:off x="7888288" y="5465764"/>
                <a:ext cx="227013" cy="360363"/>
              </a:xfrm>
              <a:custGeom>
                <a:avLst/>
                <a:gdLst>
                  <a:gd name="T0" fmla="*/ 130 w 143"/>
                  <a:gd name="T1" fmla="*/ 32 h 227"/>
                  <a:gd name="T2" fmla="*/ 130 w 143"/>
                  <a:gd name="T3" fmla="*/ 32 h 227"/>
                  <a:gd name="T4" fmla="*/ 143 w 143"/>
                  <a:gd name="T5" fmla="*/ 19 h 227"/>
                  <a:gd name="T6" fmla="*/ 143 w 143"/>
                  <a:gd name="T7" fmla="*/ 12 h 227"/>
                  <a:gd name="T8" fmla="*/ 130 w 143"/>
                  <a:gd name="T9" fmla="*/ 0 h 227"/>
                  <a:gd name="T10" fmla="*/ 49 w 143"/>
                  <a:gd name="T11" fmla="*/ 0 h 227"/>
                  <a:gd name="T12" fmla="*/ 36 w 143"/>
                  <a:gd name="T13" fmla="*/ 12 h 227"/>
                  <a:gd name="T14" fmla="*/ 36 w 143"/>
                  <a:gd name="T15" fmla="*/ 19 h 227"/>
                  <a:gd name="T16" fmla="*/ 49 w 143"/>
                  <a:gd name="T17" fmla="*/ 32 h 227"/>
                  <a:gd name="T18" fmla="*/ 49 w 143"/>
                  <a:gd name="T19" fmla="*/ 32 h 227"/>
                  <a:gd name="T20" fmla="*/ 49 w 143"/>
                  <a:gd name="T21" fmla="*/ 105 h 227"/>
                  <a:gd name="T22" fmla="*/ 42 w 143"/>
                  <a:gd name="T23" fmla="*/ 138 h 227"/>
                  <a:gd name="T24" fmla="*/ 0 w 143"/>
                  <a:gd name="T25"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227">
                    <a:moveTo>
                      <a:pt x="130" y="32"/>
                    </a:moveTo>
                    <a:cubicBezTo>
                      <a:pt x="130" y="32"/>
                      <a:pt x="130" y="32"/>
                      <a:pt x="130" y="32"/>
                    </a:cubicBezTo>
                    <a:cubicBezTo>
                      <a:pt x="137" y="32"/>
                      <a:pt x="143" y="26"/>
                      <a:pt x="143" y="19"/>
                    </a:cubicBezTo>
                    <a:cubicBezTo>
                      <a:pt x="143" y="12"/>
                      <a:pt x="143" y="12"/>
                      <a:pt x="143" y="12"/>
                    </a:cubicBezTo>
                    <a:cubicBezTo>
                      <a:pt x="143" y="5"/>
                      <a:pt x="137" y="0"/>
                      <a:pt x="130" y="0"/>
                    </a:cubicBezTo>
                    <a:cubicBezTo>
                      <a:pt x="49" y="0"/>
                      <a:pt x="49" y="0"/>
                      <a:pt x="49" y="0"/>
                    </a:cubicBezTo>
                    <a:cubicBezTo>
                      <a:pt x="42" y="0"/>
                      <a:pt x="36" y="5"/>
                      <a:pt x="36" y="12"/>
                    </a:cubicBezTo>
                    <a:cubicBezTo>
                      <a:pt x="36" y="19"/>
                      <a:pt x="36" y="19"/>
                      <a:pt x="36" y="19"/>
                    </a:cubicBezTo>
                    <a:cubicBezTo>
                      <a:pt x="36" y="26"/>
                      <a:pt x="42" y="32"/>
                      <a:pt x="49" y="32"/>
                    </a:cubicBezTo>
                    <a:cubicBezTo>
                      <a:pt x="49" y="32"/>
                      <a:pt x="49" y="32"/>
                      <a:pt x="49" y="32"/>
                    </a:cubicBezTo>
                    <a:cubicBezTo>
                      <a:pt x="49" y="105"/>
                      <a:pt x="49" y="105"/>
                      <a:pt x="49" y="105"/>
                    </a:cubicBezTo>
                    <a:cubicBezTo>
                      <a:pt x="49" y="117"/>
                      <a:pt x="47" y="128"/>
                      <a:pt x="42" y="138"/>
                    </a:cubicBezTo>
                    <a:cubicBezTo>
                      <a:pt x="0" y="227"/>
                      <a:pt x="0" y="227"/>
                      <a:pt x="0" y="227"/>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5" name="Freeform 70">
                <a:extLst>
                  <a:ext uri="{FF2B5EF4-FFF2-40B4-BE49-F238E27FC236}">
                    <a16:creationId xmlns:a16="http://schemas.microsoft.com/office/drawing/2014/main" id="{B95973A8-6908-464B-BCD7-D4F7BEA62BA5}"/>
                  </a:ext>
                </a:extLst>
              </p:cNvPr>
              <p:cNvSpPr>
                <a:spLocks/>
              </p:cNvSpPr>
              <p:nvPr/>
            </p:nvSpPr>
            <p:spPr bwMode="auto">
              <a:xfrm>
                <a:off x="7888288" y="5559426"/>
                <a:ext cx="377825" cy="503238"/>
              </a:xfrm>
              <a:custGeom>
                <a:avLst/>
                <a:gdLst>
                  <a:gd name="T0" fmla="*/ 0 w 238"/>
                  <a:gd name="T1" fmla="*/ 318 h 318"/>
                  <a:gd name="T2" fmla="*/ 90 w 238"/>
                  <a:gd name="T3" fmla="*/ 318 h 318"/>
                  <a:gd name="T4" fmla="*/ 194 w 238"/>
                  <a:gd name="T5" fmla="*/ 318 h 318"/>
                  <a:gd name="T6" fmla="*/ 227 w 238"/>
                  <a:gd name="T7" fmla="*/ 268 h 318"/>
                  <a:gd name="T8" fmla="*/ 138 w 238"/>
                  <a:gd name="T9" fmla="*/ 79 h 318"/>
                  <a:gd name="T10" fmla="*/ 130 w 238"/>
                  <a:gd name="T11" fmla="*/ 46 h 318"/>
                  <a:gd name="T12" fmla="*/ 130 w 238"/>
                  <a:gd name="T13" fmla="*/ 0 h 318"/>
                </a:gdLst>
                <a:ahLst/>
                <a:cxnLst>
                  <a:cxn ang="0">
                    <a:pos x="T0" y="T1"/>
                  </a:cxn>
                  <a:cxn ang="0">
                    <a:pos x="T2" y="T3"/>
                  </a:cxn>
                  <a:cxn ang="0">
                    <a:pos x="T4" y="T5"/>
                  </a:cxn>
                  <a:cxn ang="0">
                    <a:pos x="T6" y="T7"/>
                  </a:cxn>
                  <a:cxn ang="0">
                    <a:pos x="T8" y="T9"/>
                  </a:cxn>
                  <a:cxn ang="0">
                    <a:pos x="T10" y="T11"/>
                  </a:cxn>
                  <a:cxn ang="0">
                    <a:pos x="T12" y="T13"/>
                  </a:cxn>
                </a:cxnLst>
                <a:rect l="0" t="0" r="r" b="b"/>
                <a:pathLst>
                  <a:path w="238" h="318">
                    <a:moveTo>
                      <a:pt x="0" y="318"/>
                    </a:moveTo>
                    <a:cubicBezTo>
                      <a:pt x="90" y="318"/>
                      <a:pt x="90" y="318"/>
                      <a:pt x="90" y="318"/>
                    </a:cubicBezTo>
                    <a:cubicBezTo>
                      <a:pt x="194" y="318"/>
                      <a:pt x="194" y="318"/>
                      <a:pt x="194" y="318"/>
                    </a:cubicBezTo>
                    <a:cubicBezTo>
                      <a:pt x="220" y="318"/>
                      <a:pt x="238" y="291"/>
                      <a:pt x="227" y="268"/>
                    </a:cubicBezTo>
                    <a:cubicBezTo>
                      <a:pt x="138" y="79"/>
                      <a:pt x="138" y="79"/>
                      <a:pt x="138" y="79"/>
                    </a:cubicBezTo>
                    <a:cubicBezTo>
                      <a:pt x="133" y="69"/>
                      <a:pt x="130" y="58"/>
                      <a:pt x="130" y="46"/>
                    </a:cubicBezTo>
                    <a:cubicBezTo>
                      <a:pt x="130" y="0"/>
                      <a:pt x="130" y="0"/>
                      <a:pt x="130" y="0"/>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6" name="Line 71">
                <a:extLst>
                  <a:ext uri="{FF2B5EF4-FFF2-40B4-BE49-F238E27FC236}">
                    <a16:creationId xmlns:a16="http://schemas.microsoft.com/office/drawing/2014/main" id="{D05F5537-2784-4CF1-962B-AEE525B44B81}"/>
                  </a:ext>
                </a:extLst>
              </p:cNvPr>
              <p:cNvSpPr>
                <a:spLocks noChangeShapeType="1"/>
              </p:cNvSpPr>
              <p:nvPr/>
            </p:nvSpPr>
            <p:spPr bwMode="auto">
              <a:xfrm flipH="1">
                <a:off x="8048626" y="5516564"/>
                <a:ext cx="46038"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7" name="Line 72">
                <a:extLst>
                  <a:ext uri="{FF2B5EF4-FFF2-40B4-BE49-F238E27FC236}">
                    <a16:creationId xmlns:a16="http://schemas.microsoft.com/office/drawing/2014/main" id="{5F1527CB-C4C9-48CD-80A3-8882AFDF150C}"/>
                  </a:ext>
                </a:extLst>
              </p:cNvPr>
              <p:cNvSpPr>
                <a:spLocks noChangeShapeType="1"/>
              </p:cNvSpPr>
              <p:nvPr/>
            </p:nvSpPr>
            <p:spPr bwMode="auto">
              <a:xfrm>
                <a:off x="7723188" y="5621339"/>
                <a:ext cx="44450"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8" name="Freeform 73">
                <a:extLst>
                  <a:ext uri="{FF2B5EF4-FFF2-40B4-BE49-F238E27FC236}">
                    <a16:creationId xmlns:a16="http://schemas.microsoft.com/office/drawing/2014/main" id="{B1BE836E-136E-436F-98CC-04647118E61F}"/>
                  </a:ext>
                </a:extLst>
              </p:cNvPr>
              <p:cNvSpPr>
                <a:spLocks/>
              </p:cNvSpPr>
              <p:nvPr/>
            </p:nvSpPr>
            <p:spPr bwMode="auto">
              <a:xfrm>
                <a:off x="7702551" y="5570539"/>
                <a:ext cx="166688" cy="492125"/>
              </a:xfrm>
              <a:custGeom>
                <a:avLst/>
                <a:gdLst>
                  <a:gd name="T0" fmla="*/ 12 w 106"/>
                  <a:gd name="T1" fmla="*/ 59 h 311"/>
                  <a:gd name="T2" fmla="*/ 12 w 106"/>
                  <a:gd name="T3" fmla="*/ 275 h 311"/>
                  <a:gd name="T4" fmla="*/ 48 w 106"/>
                  <a:gd name="T5" fmla="*/ 311 h 311"/>
                  <a:gd name="T6" fmla="*/ 58 w 106"/>
                  <a:gd name="T7" fmla="*/ 311 h 311"/>
                  <a:gd name="T8" fmla="*/ 94 w 106"/>
                  <a:gd name="T9" fmla="*/ 275 h 311"/>
                  <a:gd name="T10" fmla="*/ 94 w 106"/>
                  <a:gd name="T11" fmla="*/ 32 h 311"/>
                  <a:gd name="T12" fmla="*/ 94 w 106"/>
                  <a:gd name="T13" fmla="*/ 32 h 311"/>
                  <a:gd name="T14" fmla="*/ 106 w 106"/>
                  <a:gd name="T15" fmla="*/ 20 h 311"/>
                  <a:gd name="T16" fmla="*/ 106 w 106"/>
                  <a:gd name="T17" fmla="*/ 12 h 311"/>
                  <a:gd name="T18" fmla="*/ 94 w 106"/>
                  <a:gd name="T19" fmla="*/ 0 h 311"/>
                  <a:gd name="T20" fmla="*/ 12 w 106"/>
                  <a:gd name="T21" fmla="*/ 0 h 311"/>
                  <a:gd name="T22" fmla="*/ 0 w 106"/>
                  <a:gd name="T23" fmla="*/ 12 h 311"/>
                  <a:gd name="T24" fmla="*/ 0 w 106"/>
                  <a:gd name="T25" fmla="*/ 20 h 311"/>
                  <a:gd name="T26" fmla="*/ 12 w 106"/>
                  <a:gd name="T27" fmla="*/ 3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311">
                    <a:moveTo>
                      <a:pt x="12" y="59"/>
                    </a:moveTo>
                    <a:cubicBezTo>
                      <a:pt x="12" y="275"/>
                      <a:pt x="12" y="275"/>
                      <a:pt x="12" y="275"/>
                    </a:cubicBezTo>
                    <a:cubicBezTo>
                      <a:pt x="12" y="295"/>
                      <a:pt x="28" y="311"/>
                      <a:pt x="48" y="311"/>
                    </a:cubicBezTo>
                    <a:cubicBezTo>
                      <a:pt x="58" y="311"/>
                      <a:pt x="58" y="311"/>
                      <a:pt x="58" y="311"/>
                    </a:cubicBezTo>
                    <a:cubicBezTo>
                      <a:pt x="78" y="311"/>
                      <a:pt x="94" y="295"/>
                      <a:pt x="94" y="275"/>
                    </a:cubicBezTo>
                    <a:cubicBezTo>
                      <a:pt x="94" y="32"/>
                      <a:pt x="94" y="32"/>
                      <a:pt x="94" y="32"/>
                    </a:cubicBezTo>
                    <a:cubicBezTo>
                      <a:pt x="94" y="32"/>
                      <a:pt x="94" y="32"/>
                      <a:pt x="94" y="32"/>
                    </a:cubicBezTo>
                    <a:cubicBezTo>
                      <a:pt x="101" y="32"/>
                      <a:pt x="106" y="26"/>
                      <a:pt x="106" y="20"/>
                    </a:cubicBezTo>
                    <a:cubicBezTo>
                      <a:pt x="106" y="12"/>
                      <a:pt x="106" y="12"/>
                      <a:pt x="106" y="12"/>
                    </a:cubicBezTo>
                    <a:cubicBezTo>
                      <a:pt x="106" y="5"/>
                      <a:pt x="101" y="0"/>
                      <a:pt x="94" y="0"/>
                    </a:cubicBezTo>
                    <a:cubicBezTo>
                      <a:pt x="12" y="0"/>
                      <a:pt x="12" y="0"/>
                      <a:pt x="12" y="0"/>
                    </a:cubicBezTo>
                    <a:cubicBezTo>
                      <a:pt x="5" y="0"/>
                      <a:pt x="0" y="5"/>
                      <a:pt x="0" y="12"/>
                    </a:cubicBezTo>
                    <a:cubicBezTo>
                      <a:pt x="0" y="20"/>
                      <a:pt x="0" y="20"/>
                      <a:pt x="0" y="20"/>
                    </a:cubicBezTo>
                    <a:cubicBezTo>
                      <a:pt x="0" y="26"/>
                      <a:pt x="5" y="32"/>
                      <a:pt x="12" y="32"/>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58" name="Rühm 157">
            <a:extLst>
              <a:ext uri="{FF2B5EF4-FFF2-40B4-BE49-F238E27FC236}">
                <a16:creationId xmlns:a16="http://schemas.microsoft.com/office/drawing/2014/main" id="{920EEA4B-4624-4019-AD22-5F83E8926267}"/>
              </a:ext>
            </a:extLst>
          </p:cNvPr>
          <p:cNvGrpSpPr/>
          <p:nvPr/>
        </p:nvGrpSpPr>
        <p:grpSpPr>
          <a:xfrm>
            <a:off x="6273802" y="5661026"/>
            <a:ext cx="501650" cy="544513"/>
            <a:chOff x="6543676" y="5661026"/>
            <a:chExt cx="501650" cy="544513"/>
          </a:xfrm>
        </p:grpSpPr>
        <p:sp>
          <p:nvSpPr>
            <p:cNvPr id="79" name="Freeform 74">
              <a:extLst>
                <a:ext uri="{FF2B5EF4-FFF2-40B4-BE49-F238E27FC236}">
                  <a16:creationId xmlns:a16="http://schemas.microsoft.com/office/drawing/2014/main" id="{261D2761-718A-4C8B-84A5-166795884D91}"/>
                </a:ext>
              </a:extLst>
            </p:cNvPr>
            <p:cNvSpPr>
              <a:spLocks/>
            </p:cNvSpPr>
            <p:nvPr/>
          </p:nvSpPr>
          <p:spPr bwMode="auto">
            <a:xfrm>
              <a:off x="6713538" y="5661026"/>
              <a:ext cx="161925" cy="290513"/>
            </a:xfrm>
            <a:custGeom>
              <a:avLst/>
              <a:gdLst>
                <a:gd name="T0" fmla="*/ 59 w 102"/>
                <a:gd name="T1" fmla="*/ 156 h 183"/>
                <a:gd name="T2" fmla="*/ 102 w 102"/>
                <a:gd name="T3" fmla="*/ 77 h 183"/>
                <a:gd name="T4" fmla="*/ 56 w 102"/>
                <a:gd name="T5" fmla="*/ 77 h 183"/>
                <a:gd name="T6" fmla="*/ 68 w 102"/>
                <a:gd name="T7" fmla="*/ 0 h 183"/>
                <a:gd name="T8" fmla="*/ 0 w 102"/>
                <a:gd name="T9" fmla="*/ 107 h 183"/>
                <a:gd name="T10" fmla="*/ 47 w 102"/>
                <a:gd name="T11" fmla="*/ 107 h 183"/>
                <a:gd name="T12" fmla="*/ 35 w 10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02" h="183">
                  <a:moveTo>
                    <a:pt x="59" y="156"/>
                  </a:moveTo>
                  <a:lnTo>
                    <a:pt x="102" y="77"/>
                  </a:lnTo>
                  <a:lnTo>
                    <a:pt x="56" y="77"/>
                  </a:lnTo>
                  <a:lnTo>
                    <a:pt x="68" y="0"/>
                  </a:lnTo>
                  <a:lnTo>
                    <a:pt x="0" y="107"/>
                  </a:lnTo>
                  <a:lnTo>
                    <a:pt x="47" y="107"/>
                  </a:lnTo>
                  <a:lnTo>
                    <a:pt x="35" y="183"/>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75">
              <a:extLst>
                <a:ext uri="{FF2B5EF4-FFF2-40B4-BE49-F238E27FC236}">
                  <a16:creationId xmlns:a16="http://schemas.microsoft.com/office/drawing/2014/main" id="{FACE95E8-00E5-413C-9A81-CFF95D8EE0CA}"/>
                </a:ext>
              </a:extLst>
            </p:cNvPr>
            <p:cNvSpPr>
              <a:spLocks/>
            </p:cNvSpPr>
            <p:nvPr/>
          </p:nvSpPr>
          <p:spPr bwMode="auto">
            <a:xfrm>
              <a:off x="6543676" y="5726114"/>
              <a:ext cx="250825" cy="479425"/>
            </a:xfrm>
            <a:custGeom>
              <a:avLst/>
              <a:gdLst>
                <a:gd name="T0" fmla="*/ 158 w 158"/>
                <a:gd name="T1" fmla="*/ 238 h 303"/>
                <a:gd name="T2" fmla="*/ 65 w 158"/>
                <a:gd name="T3" fmla="*/ 145 h 303"/>
                <a:gd name="T4" fmla="*/ 65 w 158"/>
                <a:gd name="T5" fmla="*/ 0 h 303"/>
                <a:gd name="T6" fmla="*/ 0 w 158"/>
                <a:gd name="T7" fmla="*/ 0 h 303"/>
                <a:gd name="T8" fmla="*/ 0 w 158"/>
                <a:gd name="T9" fmla="*/ 145 h 303"/>
                <a:gd name="T10" fmla="*/ 158 w 158"/>
                <a:gd name="T11" fmla="*/ 303 h 303"/>
              </a:gdLst>
              <a:ahLst/>
              <a:cxnLst>
                <a:cxn ang="0">
                  <a:pos x="T0" y="T1"/>
                </a:cxn>
                <a:cxn ang="0">
                  <a:pos x="T2" y="T3"/>
                </a:cxn>
                <a:cxn ang="0">
                  <a:pos x="T4" y="T5"/>
                </a:cxn>
                <a:cxn ang="0">
                  <a:pos x="T6" y="T7"/>
                </a:cxn>
                <a:cxn ang="0">
                  <a:pos x="T8" y="T9"/>
                </a:cxn>
                <a:cxn ang="0">
                  <a:pos x="T10" y="T11"/>
                </a:cxn>
              </a:cxnLst>
              <a:rect l="0" t="0" r="r" b="b"/>
              <a:pathLst>
                <a:path w="158" h="303">
                  <a:moveTo>
                    <a:pt x="158" y="238"/>
                  </a:moveTo>
                  <a:cubicBezTo>
                    <a:pt x="107" y="238"/>
                    <a:pt x="65" y="197"/>
                    <a:pt x="65" y="145"/>
                  </a:cubicBezTo>
                  <a:cubicBezTo>
                    <a:pt x="65" y="0"/>
                    <a:pt x="65" y="0"/>
                    <a:pt x="65" y="0"/>
                  </a:cubicBezTo>
                  <a:cubicBezTo>
                    <a:pt x="0" y="0"/>
                    <a:pt x="0" y="0"/>
                    <a:pt x="0" y="0"/>
                  </a:cubicBezTo>
                  <a:cubicBezTo>
                    <a:pt x="0" y="145"/>
                    <a:pt x="0" y="145"/>
                    <a:pt x="0" y="145"/>
                  </a:cubicBezTo>
                  <a:cubicBezTo>
                    <a:pt x="0" y="233"/>
                    <a:pt x="71" y="303"/>
                    <a:pt x="158" y="303"/>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1" name="Freeform 76">
              <a:extLst>
                <a:ext uri="{FF2B5EF4-FFF2-40B4-BE49-F238E27FC236}">
                  <a16:creationId xmlns:a16="http://schemas.microsoft.com/office/drawing/2014/main" id="{80E91C18-92C3-4749-B486-F51A310B62B9}"/>
                </a:ext>
              </a:extLst>
            </p:cNvPr>
            <p:cNvSpPr>
              <a:spLocks/>
            </p:cNvSpPr>
            <p:nvPr/>
          </p:nvSpPr>
          <p:spPr bwMode="auto">
            <a:xfrm>
              <a:off x="6794501" y="5726114"/>
              <a:ext cx="250825" cy="458788"/>
            </a:xfrm>
            <a:custGeom>
              <a:avLst/>
              <a:gdLst>
                <a:gd name="T0" fmla="*/ 64 w 158"/>
                <a:gd name="T1" fmla="*/ 290 h 290"/>
                <a:gd name="T2" fmla="*/ 158 w 158"/>
                <a:gd name="T3" fmla="*/ 145 h 290"/>
                <a:gd name="T4" fmla="*/ 158 w 158"/>
                <a:gd name="T5" fmla="*/ 0 h 290"/>
                <a:gd name="T6" fmla="*/ 93 w 158"/>
                <a:gd name="T7" fmla="*/ 0 h 290"/>
                <a:gd name="T8" fmla="*/ 93 w 158"/>
                <a:gd name="T9" fmla="*/ 145 h 290"/>
                <a:gd name="T10" fmla="*/ 0 w 158"/>
                <a:gd name="T11" fmla="*/ 238 h 290"/>
                <a:gd name="T12" fmla="*/ 0 w 158"/>
                <a:gd name="T13" fmla="*/ 238 h 290"/>
              </a:gdLst>
              <a:ahLst/>
              <a:cxnLst>
                <a:cxn ang="0">
                  <a:pos x="T0" y="T1"/>
                </a:cxn>
                <a:cxn ang="0">
                  <a:pos x="T2" y="T3"/>
                </a:cxn>
                <a:cxn ang="0">
                  <a:pos x="T4" y="T5"/>
                </a:cxn>
                <a:cxn ang="0">
                  <a:pos x="T6" y="T7"/>
                </a:cxn>
                <a:cxn ang="0">
                  <a:pos x="T8" y="T9"/>
                </a:cxn>
                <a:cxn ang="0">
                  <a:pos x="T10" y="T11"/>
                </a:cxn>
                <a:cxn ang="0">
                  <a:pos x="T12" y="T13"/>
                </a:cxn>
              </a:cxnLst>
              <a:rect l="0" t="0" r="r" b="b"/>
              <a:pathLst>
                <a:path w="158" h="290">
                  <a:moveTo>
                    <a:pt x="64" y="290"/>
                  </a:moveTo>
                  <a:cubicBezTo>
                    <a:pt x="120" y="265"/>
                    <a:pt x="158" y="210"/>
                    <a:pt x="158" y="145"/>
                  </a:cubicBezTo>
                  <a:cubicBezTo>
                    <a:pt x="158" y="0"/>
                    <a:pt x="158" y="0"/>
                    <a:pt x="158" y="0"/>
                  </a:cubicBezTo>
                  <a:cubicBezTo>
                    <a:pt x="93" y="0"/>
                    <a:pt x="93" y="0"/>
                    <a:pt x="93" y="0"/>
                  </a:cubicBezTo>
                  <a:cubicBezTo>
                    <a:pt x="93" y="145"/>
                    <a:pt x="93" y="145"/>
                    <a:pt x="93" y="145"/>
                  </a:cubicBezTo>
                  <a:cubicBezTo>
                    <a:pt x="93" y="197"/>
                    <a:pt x="52" y="238"/>
                    <a:pt x="0" y="238"/>
                  </a:cubicBezTo>
                  <a:cubicBezTo>
                    <a:pt x="0" y="238"/>
                    <a:pt x="0" y="238"/>
                    <a:pt x="0" y="238"/>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7" name="Rühm 166">
            <a:extLst>
              <a:ext uri="{FF2B5EF4-FFF2-40B4-BE49-F238E27FC236}">
                <a16:creationId xmlns:a16="http://schemas.microsoft.com/office/drawing/2014/main" id="{E04E835D-F91B-4B62-AF2A-2E8A8272A287}"/>
              </a:ext>
            </a:extLst>
          </p:cNvPr>
          <p:cNvGrpSpPr/>
          <p:nvPr/>
        </p:nvGrpSpPr>
        <p:grpSpPr>
          <a:xfrm>
            <a:off x="9242427" y="2638426"/>
            <a:ext cx="441325" cy="477838"/>
            <a:chOff x="9512301" y="2638426"/>
            <a:chExt cx="441325" cy="477838"/>
          </a:xfrm>
        </p:grpSpPr>
        <p:sp>
          <p:nvSpPr>
            <p:cNvPr id="82" name="Freeform 77">
              <a:extLst>
                <a:ext uri="{FF2B5EF4-FFF2-40B4-BE49-F238E27FC236}">
                  <a16:creationId xmlns:a16="http://schemas.microsoft.com/office/drawing/2014/main" id="{19D01D6A-D7A5-4FD0-BFFD-5063D20186F4}"/>
                </a:ext>
              </a:extLst>
            </p:cNvPr>
            <p:cNvSpPr>
              <a:spLocks/>
            </p:cNvSpPr>
            <p:nvPr/>
          </p:nvSpPr>
          <p:spPr bwMode="auto">
            <a:xfrm>
              <a:off x="9661526" y="2638426"/>
              <a:ext cx="142875" cy="255588"/>
            </a:xfrm>
            <a:custGeom>
              <a:avLst/>
              <a:gdLst>
                <a:gd name="T0" fmla="*/ 52 w 90"/>
                <a:gd name="T1" fmla="*/ 137 h 161"/>
                <a:gd name="T2" fmla="*/ 90 w 90"/>
                <a:gd name="T3" fmla="*/ 68 h 161"/>
                <a:gd name="T4" fmla="*/ 49 w 90"/>
                <a:gd name="T5" fmla="*/ 68 h 161"/>
                <a:gd name="T6" fmla="*/ 59 w 90"/>
                <a:gd name="T7" fmla="*/ 0 h 161"/>
                <a:gd name="T8" fmla="*/ 0 w 90"/>
                <a:gd name="T9" fmla="*/ 94 h 161"/>
                <a:gd name="T10" fmla="*/ 41 w 90"/>
                <a:gd name="T11" fmla="*/ 93 h 161"/>
                <a:gd name="T12" fmla="*/ 31 w 90"/>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90" h="161">
                  <a:moveTo>
                    <a:pt x="52" y="137"/>
                  </a:moveTo>
                  <a:lnTo>
                    <a:pt x="90" y="68"/>
                  </a:lnTo>
                  <a:lnTo>
                    <a:pt x="49" y="68"/>
                  </a:lnTo>
                  <a:lnTo>
                    <a:pt x="59" y="0"/>
                  </a:lnTo>
                  <a:lnTo>
                    <a:pt x="0" y="94"/>
                  </a:lnTo>
                  <a:lnTo>
                    <a:pt x="41" y="93"/>
                  </a:lnTo>
                  <a:lnTo>
                    <a:pt x="31" y="161"/>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3" name="Freeform 78">
              <a:extLst>
                <a:ext uri="{FF2B5EF4-FFF2-40B4-BE49-F238E27FC236}">
                  <a16:creationId xmlns:a16="http://schemas.microsoft.com/office/drawing/2014/main" id="{DDDD0290-FE9F-4AFD-9F35-719DB469751C}"/>
                </a:ext>
              </a:extLst>
            </p:cNvPr>
            <p:cNvSpPr>
              <a:spLocks/>
            </p:cNvSpPr>
            <p:nvPr/>
          </p:nvSpPr>
          <p:spPr bwMode="auto">
            <a:xfrm>
              <a:off x="9512301" y="2695576"/>
              <a:ext cx="220663" cy="420688"/>
            </a:xfrm>
            <a:custGeom>
              <a:avLst/>
              <a:gdLst>
                <a:gd name="T0" fmla="*/ 139 w 139"/>
                <a:gd name="T1" fmla="*/ 209 h 266"/>
                <a:gd name="T2" fmla="*/ 57 w 139"/>
                <a:gd name="T3" fmla="*/ 127 h 266"/>
                <a:gd name="T4" fmla="*/ 57 w 139"/>
                <a:gd name="T5" fmla="*/ 0 h 266"/>
                <a:gd name="T6" fmla="*/ 0 w 139"/>
                <a:gd name="T7" fmla="*/ 0 h 266"/>
                <a:gd name="T8" fmla="*/ 0 w 139"/>
                <a:gd name="T9" fmla="*/ 127 h 266"/>
                <a:gd name="T10" fmla="*/ 139 w 139"/>
                <a:gd name="T11" fmla="*/ 266 h 266"/>
              </a:gdLst>
              <a:ahLst/>
              <a:cxnLst>
                <a:cxn ang="0">
                  <a:pos x="T0" y="T1"/>
                </a:cxn>
                <a:cxn ang="0">
                  <a:pos x="T2" y="T3"/>
                </a:cxn>
                <a:cxn ang="0">
                  <a:pos x="T4" y="T5"/>
                </a:cxn>
                <a:cxn ang="0">
                  <a:pos x="T6" y="T7"/>
                </a:cxn>
                <a:cxn ang="0">
                  <a:pos x="T8" y="T9"/>
                </a:cxn>
                <a:cxn ang="0">
                  <a:pos x="T10" y="T11"/>
                </a:cxn>
              </a:cxnLst>
              <a:rect l="0" t="0" r="r" b="b"/>
              <a:pathLst>
                <a:path w="139" h="266">
                  <a:moveTo>
                    <a:pt x="139" y="209"/>
                  </a:moveTo>
                  <a:cubicBezTo>
                    <a:pt x="94" y="209"/>
                    <a:pt x="57" y="173"/>
                    <a:pt x="57" y="127"/>
                  </a:cubicBezTo>
                  <a:cubicBezTo>
                    <a:pt x="57" y="0"/>
                    <a:pt x="57" y="0"/>
                    <a:pt x="57" y="0"/>
                  </a:cubicBezTo>
                  <a:cubicBezTo>
                    <a:pt x="0" y="0"/>
                    <a:pt x="0" y="0"/>
                    <a:pt x="0" y="0"/>
                  </a:cubicBezTo>
                  <a:cubicBezTo>
                    <a:pt x="0" y="127"/>
                    <a:pt x="0" y="127"/>
                    <a:pt x="0" y="127"/>
                  </a:cubicBezTo>
                  <a:cubicBezTo>
                    <a:pt x="0" y="204"/>
                    <a:pt x="62" y="266"/>
                    <a:pt x="139" y="266"/>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4" name="Freeform 79">
              <a:extLst>
                <a:ext uri="{FF2B5EF4-FFF2-40B4-BE49-F238E27FC236}">
                  <a16:creationId xmlns:a16="http://schemas.microsoft.com/office/drawing/2014/main" id="{48FC26B4-A552-4459-9B30-D1C5E7CF9294}"/>
                </a:ext>
              </a:extLst>
            </p:cNvPr>
            <p:cNvSpPr>
              <a:spLocks/>
            </p:cNvSpPr>
            <p:nvPr/>
          </p:nvSpPr>
          <p:spPr bwMode="auto">
            <a:xfrm>
              <a:off x="9732963" y="2695576"/>
              <a:ext cx="220663" cy="403225"/>
            </a:xfrm>
            <a:custGeom>
              <a:avLst/>
              <a:gdLst>
                <a:gd name="T0" fmla="*/ 56 w 139"/>
                <a:gd name="T1" fmla="*/ 255 h 255"/>
                <a:gd name="T2" fmla="*/ 139 w 139"/>
                <a:gd name="T3" fmla="*/ 127 h 255"/>
                <a:gd name="T4" fmla="*/ 139 w 139"/>
                <a:gd name="T5" fmla="*/ 0 h 255"/>
                <a:gd name="T6" fmla="*/ 82 w 139"/>
                <a:gd name="T7" fmla="*/ 0 h 255"/>
                <a:gd name="T8" fmla="*/ 82 w 139"/>
                <a:gd name="T9" fmla="*/ 127 h 255"/>
                <a:gd name="T10" fmla="*/ 0 w 139"/>
                <a:gd name="T11" fmla="*/ 209 h 255"/>
                <a:gd name="T12" fmla="*/ 0 w 139"/>
                <a:gd name="T13" fmla="*/ 209 h 255"/>
              </a:gdLst>
              <a:ahLst/>
              <a:cxnLst>
                <a:cxn ang="0">
                  <a:pos x="T0" y="T1"/>
                </a:cxn>
                <a:cxn ang="0">
                  <a:pos x="T2" y="T3"/>
                </a:cxn>
                <a:cxn ang="0">
                  <a:pos x="T4" y="T5"/>
                </a:cxn>
                <a:cxn ang="0">
                  <a:pos x="T6" y="T7"/>
                </a:cxn>
                <a:cxn ang="0">
                  <a:pos x="T8" y="T9"/>
                </a:cxn>
                <a:cxn ang="0">
                  <a:pos x="T10" y="T11"/>
                </a:cxn>
                <a:cxn ang="0">
                  <a:pos x="T12" y="T13"/>
                </a:cxn>
              </a:cxnLst>
              <a:rect l="0" t="0" r="r" b="b"/>
              <a:pathLst>
                <a:path w="139" h="255">
                  <a:moveTo>
                    <a:pt x="56" y="255"/>
                  </a:moveTo>
                  <a:cubicBezTo>
                    <a:pt x="105" y="233"/>
                    <a:pt x="139" y="184"/>
                    <a:pt x="139" y="127"/>
                  </a:cubicBezTo>
                  <a:cubicBezTo>
                    <a:pt x="139" y="0"/>
                    <a:pt x="139" y="0"/>
                    <a:pt x="139" y="0"/>
                  </a:cubicBezTo>
                  <a:cubicBezTo>
                    <a:pt x="82" y="0"/>
                    <a:pt x="82" y="0"/>
                    <a:pt x="82" y="0"/>
                  </a:cubicBezTo>
                  <a:cubicBezTo>
                    <a:pt x="82" y="127"/>
                    <a:pt x="82" y="127"/>
                    <a:pt x="82" y="127"/>
                  </a:cubicBezTo>
                  <a:cubicBezTo>
                    <a:pt x="82" y="173"/>
                    <a:pt x="45" y="209"/>
                    <a:pt x="0" y="209"/>
                  </a:cubicBezTo>
                  <a:cubicBezTo>
                    <a:pt x="0" y="209"/>
                    <a:pt x="0" y="209"/>
                    <a:pt x="0" y="209"/>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87" name="Rühm 186">
            <a:extLst>
              <a:ext uri="{FF2B5EF4-FFF2-40B4-BE49-F238E27FC236}">
                <a16:creationId xmlns:a16="http://schemas.microsoft.com/office/drawing/2014/main" id="{2B79DB49-D2B1-4469-817C-8BE5C12BBB79}"/>
              </a:ext>
            </a:extLst>
          </p:cNvPr>
          <p:cNvGrpSpPr/>
          <p:nvPr/>
        </p:nvGrpSpPr>
        <p:grpSpPr>
          <a:xfrm>
            <a:off x="5168902" y="5562601"/>
            <a:ext cx="646113" cy="642938"/>
            <a:chOff x="5438776" y="5562601"/>
            <a:chExt cx="646113" cy="642938"/>
          </a:xfrm>
        </p:grpSpPr>
        <p:sp>
          <p:nvSpPr>
            <p:cNvPr id="8" name="Oval 5">
              <a:extLst>
                <a:ext uri="{FF2B5EF4-FFF2-40B4-BE49-F238E27FC236}">
                  <a16:creationId xmlns:a16="http://schemas.microsoft.com/office/drawing/2014/main" id="{263D7104-0E77-4A49-9182-185BFE41F719}"/>
                </a:ext>
              </a:extLst>
            </p:cNvPr>
            <p:cNvSpPr>
              <a:spLocks noChangeArrowheads="1"/>
            </p:cNvSpPr>
            <p:nvPr/>
          </p:nvSpPr>
          <p:spPr bwMode="auto">
            <a:xfrm>
              <a:off x="5438776" y="5562601"/>
              <a:ext cx="646113" cy="6429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2" name="Rühm 171">
              <a:extLst>
                <a:ext uri="{FF2B5EF4-FFF2-40B4-BE49-F238E27FC236}">
                  <a16:creationId xmlns:a16="http://schemas.microsoft.com/office/drawing/2014/main" id="{183238C4-B49D-42B1-9497-99F207D2B49A}"/>
                </a:ext>
              </a:extLst>
            </p:cNvPr>
            <p:cNvGrpSpPr/>
            <p:nvPr/>
          </p:nvGrpSpPr>
          <p:grpSpPr>
            <a:xfrm>
              <a:off x="5611813" y="5688014"/>
              <a:ext cx="290513" cy="420688"/>
              <a:chOff x="5611813" y="5688014"/>
              <a:chExt cx="290513" cy="420688"/>
            </a:xfrm>
          </p:grpSpPr>
          <p:sp>
            <p:nvSpPr>
              <p:cNvPr id="85" name="Line 80">
                <a:extLst>
                  <a:ext uri="{FF2B5EF4-FFF2-40B4-BE49-F238E27FC236}">
                    <a16:creationId xmlns:a16="http://schemas.microsoft.com/office/drawing/2014/main" id="{78432114-BB24-43D6-90F9-F2B45A22523A}"/>
                  </a:ext>
                </a:extLst>
              </p:cNvPr>
              <p:cNvSpPr>
                <a:spLocks noChangeShapeType="1"/>
              </p:cNvSpPr>
              <p:nvPr/>
            </p:nvSpPr>
            <p:spPr bwMode="auto">
              <a:xfrm>
                <a:off x="5627688" y="5730876"/>
                <a:ext cx="41275" cy="0"/>
              </a:xfrm>
              <a:prstGeom prst="line">
                <a:avLst/>
              </a:prstGeom>
              <a:noFill/>
              <a:ln w="19050" cap="rnd">
                <a:solidFill>
                  <a:srgbClr val="0000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6" name="Line 81">
                <a:extLst>
                  <a:ext uri="{FF2B5EF4-FFF2-40B4-BE49-F238E27FC236}">
                    <a16:creationId xmlns:a16="http://schemas.microsoft.com/office/drawing/2014/main" id="{A2F9A39E-718D-4633-BE58-478B62EE8ABD}"/>
                  </a:ext>
                </a:extLst>
              </p:cNvPr>
              <p:cNvSpPr>
                <a:spLocks noChangeShapeType="1"/>
              </p:cNvSpPr>
              <p:nvPr/>
            </p:nvSpPr>
            <p:spPr bwMode="auto">
              <a:xfrm>
                <a:off x="5627688" y="5761039"/>
                <a:ext cx="0" cy="0"/>
              </a:xfrm>
              <a:prstGeom prst="line">
                <a:avLst/>
              </a:prstGeom>
              <a:noFill/>
              <a:ln w="19050" cap="rnd">
                <a:solidFill>
                  <a:srgbClr val="0000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7" name="Freeform 82">
                <a:extLst>
                  <a:ext uri="{FF2B5EF4-FFF2-40B4-BE49-F238E27FC236}">
                    <a16:creationId xmlns:a16="http://schemas.microsoft.com/office/drawing/2014/main" id="{4059A728-E810-4A26-BF74-D047BE92F7D1}"/>
                  </a:ext>
                </a:extLst>
              </p:cNvPr>
              <p:cNvSpPr>
                <a:spLocks/>
              </p:cNvSpPr>
              <p:nvPr/>
            </p:nvSpPr>
            <p:spPr bwMode="auto">
              <a:xfrm>
                <a:off x="5611813" y="5688014"/>
                <a:ext cx="144463" cy="420688"/>
              </a:xfrm>
              <a:custGeom>
                <a:avLst/>
                <a:gdLst>
                  <a:gd name="T0" fmla="*/ 10 w 91"/>
                  <a:gd name="T1" fmla="*/ 50 h 266"/>
                  <a:gd name="T2" fmla="*/ 10 w 91"/>
                  <a:gd name="T3" fmla="*/ 231 h 266"/>
                  <a:gd name="T4" fmla="*/ 45 w 91"/>
                  <a:gd name="T5" fmla="*/ 266 h 266"/>
                  <a:gd name="T6" fmla="*/ 45 w 91"/>
                  <a:gd name="T7" fmla="*/ 266 h 266"/>
                  <a:gd name="T8" fmla="*/ 80 w 91"/>
                  <a:gd name="T9" fmla="*/ 231 h 266"/>
                  <a:gd name="T10" fmla="*/ 80 w 91"/>
                  <a:gd name="T11" fmla="*/ 27 h 266"/>
                  <a:gd name="T12" fmla="*/ 80 w 91"/>
                  <a:gd name="T13" fmla="*/ 27 h 266"/>
                  <a:gd name="T14" fmla="*/ 91 w 91"/>
                  <a:gd name="T15" fmla="*/ 17 h 266"/>
                  <a:gd name="T16" fmla="*/ 91 w 91"/>
                  <a:gd name="T17" fmla="*/ 10 h 266"/>
                  <a:gd name="T18" fmla="*/ 80 w 91"/>
                  <a:gd name="T19" fmla="*/ 0 h 266"/>
                  <a:gd name="T20" fmla="*/ 10 w 91"/>
                  <a:gd name="T21" fmla="*/ 0 h 266"/>
                  <a:gd name="T22" fmla="*/ 0 w 91"/>
                  <a:gd name="T23" fmla="*/ 10 h 266"/>
                  <a:gd name="T24" fmla="*/ 0 w 91"/>
                  <a:gd name="T25" fmla="*/ 17 h 266"/>
                  <a:gd name="T26" fmla="*/ 10 w 91"/>
                  <a:gd name="T27" fmla="*/ 2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266">
                    <a:moveTo>
                      <a:pt x="10" y="50"/>
                    </a:moveTo>
                    <a:cubicBezTo>
                      <a:pt x="10" y="231"/>
                      <a:pt x="10" y="231"/>
                      <a:pt x="10" y="231"/>
                    </a:cubicBezTo>
                    <a:cubicBezTo>
                      <a:pt x="10" y="250"/>
                      <a:pt x="26" y="266"/>
                      <a:pt x="45" y="266"/>
                    </a:cubicBezTo>
                    <a:cubicBezTo>
                      <a:pt x="45" y="266"/>
                      <a:pt x="45" y="266"/>
                      <a:pt x="45" y="266"/>
                    </a:cubicBezTo>
                    <a:cubicBezTo>
                      <a:pt x="64" y="266"/>
                      <a:pt x="80" y="250"/>
                      <a:pt x="80" y="231"/>
                    </a:cubicBezTo>
                    <a:cubicBezTo>
                      <a:pt x="80" y="27"/>
                      <a:pt x="80" y="27"/>
                      <a:pt x="80" y="27"/>
                    </a:cubicBezTo>
                    <a:cubicBezTo>
                      <a:pt x="80" y="27"/>
                      <a:pt x="80" y="27"/>
                      <a:pt x="80" y="27"/>
                    </a:cubicBezTo>
                    <a:cubicBezTo>
                      <a:pt x="86" y="27"/>
                      <a:pt x="91" y="22"/>
                      <a:pt x="91" y="17"/>
                    </a:cubicBezTo>
                    <a:cubicBezTo>
                      <a:pt x="91" y="10"/>
                      <a:pt x="91" y="10"/>
                      <a:pt x="91" y="10"/>
                    </a:cubicBezTo>
                    <a:cubicBezTo>
                      <a:pt x="91" y="5"/>
                      <a:pt x="86" y="0"/>
                      <a:pt x="80" y="0"/>
                    </a:cubicBezTo>
                    <a:cubicBezTo>
                      <a:pt x="10" y="0"/>
                      <a:pt x="10" y="0"/>
                      <a:pt x="10" y="0"/>
                    </a:cubicBezTo>
                    <a:cubicBezTo>
                      <a:pt x="4" y="0"/>
                      <a:pt x="0" y="5"/>
                      <a:pt x="0" y="10"/>
                    </a:cubicBezTo>
                    <a:cubicBezTo>
                      <a:pt x="0" y="17"/>
                      <a:pt x="0" y="17"/>
                      <a:pt x="0" y="17"/>
                    </a:cubicBezTo>
                    <a:cubicBezTo>
                      <a:pt x="0" y="22"/>
                      <a:pt x="4" y="27"/>
                      <a:pt x="10" y="27"/>
                    </a:cubicBezTo>
                  </a:path>
                </a:pathLst>
              </a:custGeom>
              <a:noFill/>
              <a:ln w="19050" cap="rnd">
                <a:solidFill>
                  <a:srgbClr val="0000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8" name="Line 83">
                <a:extLst>
                  <a:ext uri="{FF2B5EF4-FFF2-40B4-BE49-F238E27FC236}">
                    <a16:creationId xmlns:a16="http://schemas.microsoft.com/office/drawing/2014/main" id="{3677C947-9289-46E4-B233-27C023E9FBE5}"/>
                  </a:ext>
                </a:extLst>
              </p:cNvPr>
              <p:cNvSpPr>
                <a:spLocks noChangeShapeType="1"/>
              </p:cNvSpPr>
              <p:nvPr/>
            </p:nvSpPr>
            <p:spPr bwMode="auto">
              <a:xfrm>
                <a:off x="5807076" y="5826126"/>
                <a:ext cx="28575" cy="0"/>
              </a:xfrm>
              <a:prstGeom prst="line">
                <a:avLst/>
              </a:prstGeom>
              <a:noFill/>
              <a:ln w="19050" cap="rnd">
                <a:solidFill>
                  <a:srgbClr val="0000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9" name="Freeform 84">
                <a:extLst>
                  <a:ext uri="{FF2B5EF4-FFF2-40B4-BE49-F238E27FC236}">
                    <a16:creationId xmlns:a16="http://schemas.microsoft.com/office/drawing/2014/main" id="{38C8DB1F-45AC-446B-A6F9-966BB0D3BE67}"/>
                  </a:ext>
                </a:extLst>
              </p:cNvPr>
              <p:cNvSpPr>
                <a:spLocks/>
              </p:cNvSpPr>
              <p:nvPr/>
            </p:nvSpPr>
            <p:spPr bwMode="auto">
              <a:xfrm>
                <a:off x="5792788" y="5794376"/>
                <a:ext cx="109538" cy="314325"/>
              </a:xfrm>
              <a:custGeom>
                <a:avLst/>
                <a:gdLst>
                  <a:gd name="T0" fmla="*/ 8 w 69"/>
                  <a:gd name="T1" fmla="*/ 42 h 199"/>
                  <a:gd name="T2" fmla="*/ 8 w 69"/>
                  <a:gd name="T3" fmla="*/ 173 h 199"/>
                  <a:gd name="T4" fmla="*/ 35 w 69"/>
                  <a:gd name="T5" fmla="*/ 199 h 199"/>
                  <a:gd name="T6" fmla="*/ 35 w 69"/>
                  <a:gd name="T7" fmla="*/ 199 h 199"/>
                  <a:gd name="T8" fmla="*/ 61 w 69"/>
                  <a:gd name="T9" fmla="*/ 173 h 199"/>
                  <a:gd name="T10" fmla="*/ 61 w 69"/>
                  <a:gd name="T11" fmla="*/ 20 h 199"/>
                  <a:gd name="T12" fmla="*/ 61 w 69"/>
                  <a:gd name="T13" fmla="*/ 20 h 199"/>
                  <a:gd name="T14" fmla="*/ 69 w 69"/>
                  <a:gd name="T15" fmla="*/ 13 h 199"/>
                  <a:gd name="T16" fmla="*/ 69 w 69"/>
                  <a:gd name="T17" fmla="*/ 8 h 199"/>
                  <a:gd name="T18" fmla="*/ 61 w 69"/>
                  <a:gd name="T19" fmla="*/ 0 h 199"/>
                  <a:gd name="T20" fmla="*/ 8 w 69"/>
                  <a:gd name="T21" fmla="*/ 0 h 199"/>
                  <a:gd name="T22" fmla="*/ 0 w 69"/>
                  <a:gd name="T23" fmla="*/ 8 h 199"/>
                  <a:gd name="T24" fmla="*/ 0 w 69"/>
                  <a:gd name="T25" fmla="*/ 13 h 199"/>
                  <a:gd name="T26" fmla="*/ 8 w 69"/>
                  <a:gd name="T27" fmla="*/ 2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199">
                    <a:moveTo>
                      <a:pt x="8" y="42"/>
                    </a:moveTo>
                    <a:cubicBezTo>
                      <a:pt x="8" y="173"/>
                      <a:pt x="8" y="173"/>
                      <a:pt x="8" y="173"/>
                    </a:cubicBezTo>
                    <a:cubicBezTo>
                      <a:pt x="8" y="187"/>
                      <a:pt x="20" y="199"/>
                      <a:pt x="35" y="199"/>
                    </a:cubicBezTo>
                    <a:cubicBezTo>
                      <a:pt x="35" y="199"/>
                      <a:pt x="35" y="199"/>
                      <a:pt x="35" y="199"/>
                    </a:cubicBezTo>
                    <a:cubicBezTo>
                      <a:pt x="49" y="199"/>
                      <a:pt x="61" y="187"/>
                      <a:pt x="61" y="173"/>
                    </a:cubicBezTo>
                    <a:cubicBezTo>
                      <a:pt x="61" y="20"/>
                      <a:pt x="61" y="20"/>
                      <a:pt x="61" y="20"/>
                    </a:cubicBezTo>
                    <a:cubicBezTo>
                      <a:pt x="61" y="20"/>
                      <a:pt x="61" y="20"/>
                      <a:pt x="61" y="20"/>
                    </a:cubicBezTo>
                    <a:cubicBezTo>
                      <a:pt x="65" y="20"/>
                      <a:pt x="69" y="17"/>
                      <a:pt x="69" y="13"/>
                    </a:cubicBezTo>
                    <a:cubicBezTo>
                      <a:pt x="69" y="8"/>
                      <a:pt x="69" y="8"/>
                      <a:pt x="69" y="8"/>
                    </a:cubicBezTo>
                    <a:cubicBezTo>
                      <a:pt x="69" y="3"/>
                      <a:pt x="65" y="0"/>
                      <a:pt x="61" y="0"/>
                    </a:cubicBezTo>
                    <a:cubicBezTo>
                      <a:pt x="8" y="0"/>
                      <a:pt x="8" y="0"/>
                      <a:pt x="8" y="0"/>
                    </a:cubicBezTo>
                    <a:cubicBezTo>
                      <a:pt x="4" y="0"/>
                      <a:pt x="0" y="3"/>
                      <a:pt x="0" y="8"/>
                    </a:cubicBezTo>
                    <a:cubicBezTo>
                      <a:pt x="0" y="13"/>
                      <a:pt x="0" y="13"/>
                      <a:pt x="0" y="13"/>
                    </a:cubicBezTo>
                    <a:cubicBezTo>
                      <a:pt x="0" y="17"/>
                      <a:pt x="4" y="20"/>
                      <a:pt x="8" y="20"/>
                    </a:cubicBezTo>
                  </a:path>
                </a:pathLst>
              </a:custGeom>
              <a:noFill/>
              <a:ln w="19050" cap="rnd">
                <a:solidFill>
                  <a:srgbClr val="0000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85" name="Rühm 184">
            <a:extLst>
              <a:ext uri="{FF2B5EF4-FFF2-40B4-BE49-F238E27FC236}">
                <a16:creationId xmlns:a16="http://schemas.microsoft.com/office/drawing/2014/main" id="{931FC90B-0E78-46E7-A150-12C10237C51D}"/>
              </a:ext>
            </a:extLst>
          </p:cNvPr>
          <p:cNvGrpSpPr/>
          <p:nvPr/>
        </p:nvGrpSpPr>
        <p:grpSpPr>
          <a:xfrm>
            <a:off x="7100889" y="2767014"/>
            <a:ext cx="668338" cy="668338"/>
            <a:chOff x="7370763" y="2767014"/>
            <a:chExt cx="668338" cy="668338"/>
          </a:xfrm>
        </p:grpSpPr>
        <p:sp>
          <p:nvSpPr>
            <p:cNvPr id="90" name="Oval 85">
              <a:extLst>
                <a:ext uri="{FF2B5EF4-FFF2-40B4-BE49-F238E27FC236}">
                  <a16:creationId xmlns:a16="http://schemas.microsoft.com/office/drawing/2014/main" id="{C255D241-8A56-4171-B662-FF67BB54DDAC}"/>
                </a:ext>
              </a:extLst>
            </p:cNvPr>
            <p:cNvSpPr>
              <a:spLocks noChangeArrowheads="1"/>
            </p:cNvSpPr>
            <p:nvPr/>
          </p:nvSpPr>
          <p:spPr bwMode="auto">
            <a:xfrm>
              <a:off x="7370763" y="2767014"/>
              <a:ext cx="668338" cy="6683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7" name="Rühm 176">
              <a:extLst>
                <a:ext uri="{FF2B5EF4-FFF2-40B4-BE49-F238E27FC236}">
                  <a16:creationId xmlns:a16="http://schemas.microsoft.com/office/drawing/2014/main" id="{32DAD0E9-FB94-4FA6-9EDA-4CDB30342826}"/>
                </a:ext>
              </a:extLst>
            </p:cNvPr>
            <p:cNvGrpSpPr/>
            <p:nvPr/>
          </p:nvGrpSpPr>
          <p:grpSpPr>
            <a:xfrm>
              <a:off x="7554913" y="2895601"/>
              <a:ext cx="300038" cy="436563"/>
              <a:chOff x="7554913" y="2895601"/>
              <a:chExt cx="300038" cy="436563"/>
            </a:xfrm>
          </p:grpSpPr>
          <p:sp>
            <p:nvSpPr>
              <p:cNvPr id="91" name="Line 86">
                <a:extLst>
                  <a:ext uri="{FF2B5EF4-FFF2-40B4-BE49-F238E27FC236}">
                    <a16:creationId xmlns:a16="http://schemas.microsoft.com/office/drawing/2014/main" id="{7E1367E4-B469-41B5-AB4A-2F059988D4B2}"/>
                  </a:ext>
                </a:extLst>
              </p:cNvPr>
              <p:cNvSpPr>
                <a:spLocks noChangeShapeType="1"/>
              </p:cNvSpPr>
              <p:nvPr/>
            </p:nvSpPr>
            <p:spPr bwMode="auto">
              <a:xfrm>
                <a:off x="7572376" y="2938464"/>
                <a:ext cx="41275" cy="0"/>
              </a:xfrm>
              <a:prstGeom prst="line">
                <a:avLst/>
              </a:prstGeom>
              <a:noFill/>
              <a:ln w="19050" cap="rnd">
                <a:solidFill>
                  <a:srgbClr val="0000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2" name="Line 87">
                <a:extLst>
                  <a:ext uri="{FF2B5EF4-FFF2-40B4-BE49-F238E27FC236}">
                    <a16:creationId xmlns:a16="http://schemas.microsoft.com/office/drawing/2014/main" id="{5B10E66E-98F4-4D30-A0B1-0325D8ED1139}"/>
                  </a:ext>
                </a:extLst>
              </p:cNvPr>
              <p:cNvSpPr>
                <a:spLocks noChangeShapeType="1"/>
              </p:cNvSpPr>
              <p:nvPr/>
            </p:nvSpPr>
            <p:spPr bwMode="auto">
              <a:xfrm>
                <a:off x="7572376" y="2970214"/>
                <a:ext cx="0" cy="0"/>
              </a:xfrm>
              <a:prstGeom prst="line">
                <a:avLst/>
              </a:prstGeom>
              <a:noFill/>
              <a:ln w="19050" cap="rnd">
                <a:solidFill>
                  <a:srgbClr val="0000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3" name="Freeform 88">
                <a:extLst>
                  <a:ext uri="{FF2B5EF4-FFF2-40B4-BE49-F238E27FC236}">
                    <a16:creationId xmlns:a16="http://schemas.microsoft.com/office/drawing/2014/main" id="{FDB7370F-1EED-490B-A5E5-2B460F32F479}"/>
                  </a:ext>
                </a:extLst>
              </p:cNvPr>
              <p:cNvSpPr>
                <a:spLocks/>
              </p:cNvSpPr>
              <p:nvPr/>
            </p:nvSpPr>
            <p:spPr bwMode="auto">
              <a:xfrm>
                <a:off x="7554913" y="2895601"/>
                <a:ext cx="149225" cy="436563"/>
              </a:xfrm>
              <a:custGeom>
                <a:avLst/>
                <a:gdLst>
                  <a:gd name="T0" fmla="*/ 11 w 94"/>
                  <a:gd name="T1" fmla="*/ 58 h 276"/>
                  <a:gd name="T2" fmla="*/ 11 w 94"/>
                  <a:gd name="T3" fmla="*/ 240 h 276"/>
                  <a:gd name="T4" fmla="*/ 47 w 94"/>
                  <a:gd name="T5" fmla="*/ 276 h 276"/>
                  <a:gd name="T6" fmla="*/ 47 w 94"/>
                  <a:gd name="T7" fmla="*/ 276 h 276"/>
                  <a:gd name="T8" fmla="*/ 83 w 94"/>
                  <a:gd name="T9" fmla="*/ 240 h 276"/>
                  <a:gd name="T10" fmla="*/ 83 w 94"/>
                  <a:gd name="T11" fmla="*/ 28 h 276"/>
                  <a:gd name="T12" fmla="*/ 83 w 94"/>
                  <a:gd name="T13" fmla="*/ 28 h 276"/>
                  <a:gd name="T14" fmla="*/ 94 w 94"/>
                  <a:gd name="T15" fmla="*/ 17 h 276"/>
                  <a:gd name="T16" fmla="*/ 94 w 94"/>
                  <a:gd name="T17" fmla="*/ 11 h 276"/>
                  <a:gd name="T18" fmla="*/ 83 w 94"/>
                  <a:gd name="T19" fmla="*/ 0 h 276"/>
                  <a:gd name="T20" fmla="*/ 11 w 94"/>
                  <a:gd name="T21" fmla="*/ 0 h 276"/>
                  <a:gd name="T22" fmla="*/ 0 w 94"/>
                  <a:gd name="T23" fmla="*/ 11 h 276"/>
                  <a:gd name="T24" fmla="*/ 0 w 94"/>
                  <a:gd name="T25" fmla="*/ 17 h 276"/>
                  <a:gd name="T26" fmla="*/ 11 w 94"/>
                  <a:gd name="T27" fmla="*/ 2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276">
                    <a:moveTo>
                      <a:pt x="11" y="58"/>
                    </a:moveTo>
                    <a:cubicBezTo>
                      <a:pt x="11" y="240"/>
                      <a:pt x="11" y="240"/>
                      <a:pt x="11" y="240"/>
                    </a:cubicBezTo>
                    <a:cubicBezTo>
                      <a:pt x="11" y="260"/>
                      <a:pt x="27" y="276"/>
                      <a:pt x="47" y="276"/>
                    </a:cubicBezTo>
                    <a:cubicBezTo>
                      <a:pt x="47" y="276"/>
                      <a:pt x="47" y="276"/>
                      <a:pt x="47" y="276"/>
                    </a:cubicBezTo>
                    <a:cubicBezTo>
                      <a:pt x="67" y="276"/>
                      <a:pt x="83" y="260"/>
                      <a:pt x="83" y="240"/>
                    </a:cubicBezTo>
                    <a:cubicBezTo>
                      <a:pt x="83" y="28"/>
                      <a:pt x="83" y="28"/>
                      <a:pt x="83" y="28"/>
                    </a:cubicBezTo>
                    <a:cubicBezTo>
                      <a:pt x="83" y="28"/>
                      <a:pt x="83" y="28"/>
                      <a:pt x="83" y="28"/>
                    </a:cubicBezTo>
                    <a:cubicBezTo>
                      <a:pt x="89" y="28"/>
                      <a:pt x="94" y="23"/>
                      <a:pt x="94" y="17"/>
                    </a:cubicBezTo>
                    <a:cubicBezTo>
                      <a:pt x="94" y="11"/>
                      <a:pt x="94" y="11"/>
                      <a:pt x="94" y="11"/>
                    </a:cubicBezTo>
                    <a:cubicBezTo>
                      <a:pt x="94" y="5"/>
                      <a:pt x="89" y="0"/>
                      <a:pt x="83" y="0"/>
                    </a:cubicBezTo>
                    <a:cubicBezTo>
                      <a:pt x="11" y="0"/>
                      <a:pt x="11" y="0"/>
                      <a:pt x="11" y="0"/>
                    </a:cubicBezTo>
                    <a:cubicBezTo>
                      <a:pt x="5" y="0"/>
                      <a:pt x="0" y="5"/>
                      <a:pt x="0" y="11"/>
                    </a:cubicBezTo>
                    <a:cubicBezTo>
                      <a:pt x="0" y="17"/>
                      <a:pt x="0" y="17"/>
                      <a:pt x="0" y="17"/>
                    </a:cubicBezTo>
                    <a:cubicBezTo>
                      <a:pt x="0" y="23"/>
                      <a:pt x="5" y="28"/>
                      <a:pt x="11" y="28"/>
                    </a:cubicBezTo>
                  </a:path>
                </a:pathLst>
              </a:custGeom>
              <a:noFill/>
              <a:ln w="19050" cap="rnd">
                <a:solidFill>
                  <a:srgbClr val="0000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4" name="Line 89">
                <a:extLst>
                  <a:ext uri="{FF2B5EF4-FFF2-40B4-BE49-F238E27FC236}">
                    <a16:creationId xmlns:a16="http://schemas.microsoft.com/office/drawing/2014/main" id="{F29B4DD9-93F8-4D88-A28D-1B5B14BCEB7E}"/>
                  </a:ext>
                </a:extLst>
              </p:cNvPr>
              <p:cNvSpPr>
                <a:spLocks noChangeShapeType="1"/>
              </p:cNvSpPr>
              <p:nvPr/>
            </p:nvSpPr>
            <p:spPr bwMode="auto">
              <a:xfrm>
                <a:off x="7754938" y="3038476"/>
                <a:ext cx="31750" cy="0"/>
              </a:xfrm>
              <a:prstGeom prst="line">
                <a:avLst/>
              </a:prstGeom>
              <a:noFill/>
              <a:ln w="19050" cap="rnd">
                <a:solidFill>
                  <a:srgbClr val="0000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5" name="Freeform 90">
                <a:extLst>
                  <a:ext uri="{FF2B5EF4-FFF2-40B4-BE49-F238E27FC236}">
                    <a16:creationId xmlns:a16="http://schemas.microsoft.com/office/drawing/2014/main" id="{3714D3DF-9CB7-4D0B-B5AE-8B8A38803B2F}"/>
                  </a:ext>
                </a:extLst>
              </p:cNvPr>
              <p:cNvSpPr>
                <a:spLocks/>
              </p:cNvSpPr>
              <p:nvPr/>
            </p:nvSpPr>
            <p:spPr bwMode="auto">
              <a:xfrm>
                <a:off x="7742238" y="3005139"/>
                <a:ext cx="112713" cy="327025"/>
              </a:xfrm>
              <a:custGeom>
                <a:avLst/>
                <a:gdLst>
                  <a:gd name="T0" fmla="*/ 7 w 71"/>
                  <a:gd name="T1" fmla="*/ 46 h 206"/>
                  <a:gd name="T2" fmla="*/ 8 w 71"/>
                  <a:gd name="T3" fmla="*/ 179 h 206"/>
                  <a:gd name="T4" fmla="*/ 35 w 71"/>
                  <a:gd name="T5" fmla="*/ 206 h 206"/>
                  <a:gd name="T6" fmla="*/ 35 w 71"/>
                  <a:gd name="T7" fmla="*/ 206 h 206"/>
                  <a:gd name="T8" fmla="*/ 63 w 71"/>
                  <a:gd name="T9" fmla="*/ 179 h 206"/>
                  <a:gd name="T10" fmla="*/ 63 w 71"/>
                  <a:gd name="T11" fmla="*/ 21 h 206"/>
                  <a:gd name="T12" fmla="*/ 63 w 71"/>
                  <a:gd name="T13" fmla="*/ 21 h 206"/>
                  <a:gd name="T14" fmla="*/ 71 w 71"/>
                  <a:gd name="T15" fmla="*/ 13 h 206"/>
                  <a:gd name="T16" fmla="*/ 71 w 71"/>
                  <a:gd name="T17" fmla="*/ 8 h 206"/>
                  <a:gd name="T18" fmla="*/ 63 w 71"/>
                  <a:gd name="T19" fmla="*/ 0 h 206"/>
                  <a:gd name="T20" fmla="*/ 8 w 71"/>
                  <a:gd name="T21" fmla="*/ 0 h 206"/>
                  <a:gd name="T22" fmla="*/ 0 w 71"/>
                  <a:gd name="T23" fmla="*/ 8 h 206"/>
                  <a:gd name="T24" fmla="*/ 0 w 71"/>
                  <a:gd name="T25" fmla="*/ 13 h 206"/>
                  <a:gd name="T26" fmla="*/ 8 w 71"/>
                  <a:gd name="T27" fmla="*/ 21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206">
                    <a:moveTo>
                      <a:pt x="7" y="46"/>
                    </a:moveTo>
                    <a:cubicBezTo>
                      <a:pt x="8" y="179"/>
                      <a:pt x="8" y="179"/>
                      <a:pt x="8" y="179"/>
                    </a:cubicBezTo>
                    <a:cubicBezTo>
                      <a:pt x="8" y="194"/>
                      <a:pt x="20" y="206"/>
                      <a:pt x="35" y="206"/>
                    </a:cubicBezTo>
                    <a:cubicBezTo>
                      <a:pt x="35" y="206"/>
                      <a:pt x="35" y="206"/>
                      <a:pt x="35" y="206"/>
                    </a:cubicBezTo>
                    <a:cubicBezTo>
                      <a:pt x="50" y="206"/>
                      <a:pt x="63" y="194"/>
                      <a:pt x="63" y="179"/>
                    </a:cubicBezTo>
                    <a:cubicBezTo>
                      <a:pt x="63" y="21"/>
                      <a:pt x="63" y="21"/>
                      <a:pt x="63" y="21"/>
                    </a:cubicBezTo>
                    <a:cubicBezTo>
                      <a:pt x="63" y="21"/>
                      <a:pt x="63" y="21"/>
                      <a:pt x="63" y="21"/>
                    </a:cubicBezTo>
                    <a:cubicBezTo>
                      <a:pt x="67" y="21"/>
                      <a:pt x="71" y="17"/>
                      <a:pt x="71" y="13"/>
                    </a:cubicBezTo>
                    <a:cubicBezTo>
                      <a:pt x="71" y="8"/>
                      <a:pt x="71" y="8"/>
                      <a:pt x="71" y="8"/>
                    </a:cubicBezTo>
                    <a:cubicBezTo>
                      <a:pt x="71" y="3"/>
                      <a:pt x="67" y="0"/>
                      <a:pt x="63" y="0"/>
                    </a:cubicBezTo>
                    <a:cubicBezTo>
                      <a:pt x="8" y="0"/>
                      <a:pt x="8" y="0"/>
                      <a:pt x="8" y="0"/>
                    </a:cubicBezTo>
                    <a:cubicBezTo>
                      <a:pt x="4" y="0"/>
                      <a:pt x="0" y="3"/>
                      <a:pt x="0" y="8"/>
                    </a:cubicBezTo>
                    <a:cubicBezTo>
                      <a:pt x="0" y="13"/>
                      <a:pt x="0" y="13"/>
                      <a:pt x="0" y="13"/>
                    </a:cubicBezTo>
                    <a:cubicBezTo>
                      <a:pt x="0" y="17"/>
                      <a:pt x="4" y="21"/>
                      <a:pt x="8" y="21"/>
                    </a:cubicBezTo>
                  </a:path>
                </a:pathLst>
              </a:custGeom>
              <a:noFill/>
              <a:ln w="19050" cap="rnd">
                <a:solidFill>
                  <a:srgbClr val="0000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70" name="Rühm 169">
            <a:extLst>
              <a:ext uri="{FF2B5EF4-FFF2-40B4-BE49-F238E27FC236}">
                <a16:creationId xmlns:a16="http://schemas.microsoft.com/office/drawing/2014/main" id="{08EE1B1A-5C90-4842-A547-998E30DC0F01}"/>
              </a:ext>
            </a:extLst>
          </p:cNvPr>
          <p:cNvGrpSpPr/>
          <p:nvPr/>
        </p:nvGrpSpPr>
        <p:grpSpPr>
          <a:xfrm>
            <a:off x="10825164" y="654051"/>
            <a:ext cx="685800" cy="700088"/>
            <a:chOff x="11095038" y="654051"/>
            <a:chExt cx="685800" cy="700088"/>
          </a:xfrm>
        </p:grpSpPr>
        <p:sp>
          <p:nvSpPr>
            <p:cNvPr id="96" name="Freeform 91">
              <a:extLst>
                <a:ext uri="{FF2B5EF4-FFF2-40B4-BE49-F238E27FC236}">
                  <a16:creationId xmlns:a16="http://schemas.microsoft.com/office/drawing/2014/main" id="{A35F35AB-1533-4A6A-8EC5-45A2C1856156}"/>
                </a:ext>
              </a:extLst>
            </p:cNvPr>
            <p:cNvSpPr>
              <a:spLocks/>
            </p:cNvSpPr>
            <p:nvPr/>
          </p:nvSpPr>
          <p:spPr bwMode="auto">
            <a:xfrm>
              <a:off x="11095038" y="1230314"/>
              <a:ext cx="88900" cy="123825"/>
            </a:xfrm>
            <a:custGeom>
              <a:avLst/>
              <a:gdLst>
                <a:gd name="T0" fmla="*/ 56 w 56"/>
                <a:gd name="T1" fmla="*/ 50 h 78"/>
                <a:gd name="T2" fmla="*/ 28 w 56"/>
                <a:gd name="T3" fmla="*/ 0 h 78"/>
                <a:gd name="T4" fmla="*/ 0 w 56"/>
                <a:gd name="T5" fmla="*/ 50 h 78"/>
                <a:gd name="T6" fmla="*/ 28 w 56"/>
                <a:gd name="T7" fmla="*/ 78 h 78"/>
                <a:gd name="T8" fmla="*/ 28 w 56"/>
                <a:gd name="T9" fmla="*/ 78 h 78"/>
                <a:gd name="T10" fmla="*/ 28 w 56"/>
                <a:gd name="T11" fmla="*/ 78 h 78"/>
                <a:gd name="T12" fmla="*/ 28 w 56"/>
                <a:gd name="T13" fmla="*/ 78 h 78"/>
                <a:gd name="T14" fmla="*/ 28 w 56"/>
                <a:gd name="T15" fmla="*/ 78 h 78"/>
                <a:gd name="T16" fmla="*/ 56 w 56"/>
                <a:gd name="T17" fmla="*/ 5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8">
                  <a:moveTo>
                    <a:pt x="56" y="50"/>
                  </a:moveTo>
                  <a:cubicBezTo>
                    <a:pt x="56" y="28"/>
                    <a:pt x="28" y="0"/>
                    <a:pt x="28" y="0"/>
                  </a:cubicBezTo>
                  <a:cubicBezTo>
                    <a:pt x="28" y="0"/>
                    <a:pt x="0" y="28"/>
                    <a:pt x="0" y="50"/>
                  </a:cubicBezTo>
                  <a:cubicBezTo>
                    <a:pt x="0" y="66"/>
                    <a:pt x="13" y="78"/>
                    <a:pt x="28" y="78"/>
                  </a:cubicBezTo>
                  <a:cubicBezTo>
                    <a:pt x="28" y="78"/>
                    <a:pt x="28" y="78"/>
                    <a:pt x="28" y="78"/>
                  </a:cubicBezTo>
                  <a:cubicBezTo>
                    <a:pt x="28" y="78"/>
                    <a:pt x="28" y="78"/>
                    <a:pt x="28" y="78"/>
                  </a:cubicBezTo>
                  <a:cubicBezTo>
                    <a:pt x="28" y="78"/>
                    <a:pt x="28" y="78"/>
                    <a:pt x="28" y="78"/>
                  </a:cubicBezTo>
                  <a:cubicBezTo>
                    <a:pt x="28" y="78"/>
                    <a:pt x="28" y="78"/>
                    <a:pt x="28" y="78"/>
                  </a:cubicBezTo>
                  <a:cubicBezTo>
                    <a:pt x="43" y="78"/>
                    <a:pt x="56" y="66"/>
                    <a:pt x="56" y="50"/>
                  </a:cubicBezTo>
                  <a:close/>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7" name="Freeform 92">
              <a:extLst>
                <a:ext uri="{FF2B5EF4-FFF2-40B4-BE49-F238E27FC236}">
                  <a16:creationId xmlns:a16="http://schemas.microsoft.com/office/drawing/2014/main" id="{85C0D52D-B8D4-443C-82D5-85E495B5D636}"/>
                </a:ext>
              </a:extLst>
            </p:cNvPr>
            <p:cNvSpPr>
              <a:spLocks/>
            </p:cNvSpPr>
            <p:nvPr/>
          </p:nvSpPr>
          <p:spPr bwMode="auto">
            <a:xfrm>
              <a:off x="11333163" y="654051"/>
              <a:ext cx="447675" cy="406400"/>
            </a:xfrm>
            <a:custGeom>
              <a:avLst/>
              <a:gdLst>
                <a:gd name="T0" fmla="*/ 41 w 282"/>
                <a:gd name="T1" fmla="*/ 122 h 257"/>
                <a:gd name="T2" fmla="*/ 36 w 282"/>
                <a:gd name="T3" fmla="*/ 115 h 257"/>
                <a:gd name="T4" fmla="*/ 13 w 282"/>
                <a:gd name="T5" fmla="*/ 111 h 257"/>
                <a:gd name="T6" fmla="*/ 9 w 282"/>
                <a:gd name="T7" fmla="*/ 115 h 257"/>
                <a:gd name="T8" fmla="*/ 5 w 282"/>
                <a:gd name="T9" fmla="*/ 138 h 257"/>
                <a:gd name="T10" fmla="*/ 88 w 282"/>
                <a:gd name="T11" fmla="*/ 248 h 257"/>
                <a:gd name="T12" fmla="*/ 111 w 282"/>
                <a:gd name="T13" fmla="*/ 252 h 257"/>
                <a:gd name="T14" fmla="*/ 116 w 282"/>
                <a:gd name="T15" fmla="*/ 248 h 257"/>
                <a:gd name="T16" fmla="*/ 119 w 282"/>
                <a:gd name="T17" fmla="*/ 225 h 257"/>
                <a:gd name="T18" fmla="*/ 119 w 282"/>
                <a:gd name="T19" fmla="*/ 225 h 257"/>
                <a:gd name="T20" fmla="*/ 121 w 282"/>
                <a:gd name="T21" fmla="*/ 213 h 257"/>
                <a:gd name="T22" fmla="*/ 250 w 282"/>
                <a:gd name="T23" fmla="*/ 116 h 257"/>
                <a:gd name="T24" fmla="*/ 262 w 282"/>
                <a:gd name="T25" fmla="*/ 32 h 257"/>
                <a:gd name="T26" fmla="*/ 262 w 282"/>
                <a:gd name="T27" fmla="*/ 32 h 257"/>
                <a:gd name="T28" fmla="*/ 177 w 282"/>
                <a:gd name="T29" fmla="*/ 20 h 257"/>
                <a:gd name="T30" fmla="*/ 76 w 282"/>
                <a:gd name="T31" fmla="*/ 9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2" h="257">
                  <a:moveTo>
                    <a:pt x="41" y="122"/>
                  </a:moveTo>
                  <a:cubicBezTo>
                    <a:pt x="36" y="115"/>
                    <a:pt x="36" y="115"/>
                    <a:pt x="36" y="115"/>
                  </a:cubicBezTo>
                  <a:cubicBezTo>
                    <a:pt x="31" y="107"/>
                    <a:pt x="20" y="106"/>
                    <a:pt x="13" y="111"/>
                  </a:cubicBezTo>
                  <a:cubicBezTo>
                    <a:pt x="9" y="115"/>
                    <a:pt x="9" y="115"/>
                    <a:pt x="9" y="115"/>
                  </a:cubicBezTo>
                  <a:cubicBezTo>
                    <a:pt x="1" y="120"/>
                    <a:pt x="0" y="130"/>
                    <a:pt x="5" y="138"/>
                  </a:cubicBezTo>
                  <a:cubicBezTo>
                    <a:pt x="88" y="248"/>
                    <a:pt x="88" y="248"/>
                    <a:pt x="88" y="248"/>
                  </a:cubicBezTo>
                  <a:cubicBezTo>
                    <a:pt x="94" y="256"/>
                    <a:pt x="104" y="257"/>
                    <a:pt x="111" y="252"/>
                  </a:cubicBezTo>
                  <a:cubicBezTo>
                    <a:pt x="116" y="248"/>
                    <a:pt x="116" y="248"/>
                    <a:pt x="116" y="248"/>
                  </a:cubicBezTo>
                  <a:cubicBezTo>
                    <a:pt x="123" y="243"/>
                    <a:pt x="125" y="232"/>
                    <a:pt x="119" y="225"/>
                  </a:cubicBezTo>
                  <a:cubicBezTo>
                    <a:pt x="119" y="225"/>
                    <a:pt x="119" y="225"/>
                    <a:pt x="119" y="225"/>
                  </a:cubicBezTo>
                  <a:cubicBezTo>
                    <a:pt x="116" y="221"/>
                    <a:pt x="117" y="216"/>
                    <a:pt x="121" y="213"/>
                  </a:cubicBezTo>
                  <a:cubicBezTo>
                    <a:pt x="250" y="116"/>
                    <a:pt x="250" y="116"/>
                    <a:pt x="250" y="116"/>
                  </a:cubicBezTo>
                  <a:cubicBezTo>
                    <a:pt x="276" y="96"/>
                    <a:pt x="282" y="58"/>
                    <a:pt x="262" y="32"/>
                  </a:cubicBezTo>
                  <a:cubicBezTo>
                    <a:pt x="262" y="32"/>
                    <a:pt x="262" y="32"/>
                    <a:pt x="262" y="32"/>
                  </a:cubicBezTo>
                  <a:cubicBezTo>
                    <a:pt x="242" y="5"/>
                    <a:pt x="204" y="0"/>
                    <a:pt x="177" y="20"/>
                  </a:cubicBezTo>
                  <a:cubicBezTo>
                    <a:pt x="76" y="95"/>
                    <a:pt x="76" y="95"/>
                    <a:pt x="76" y="95"/>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8" name="Freeform 93">
              <a:extLst>
                <a:ext uri="{FF2B5EF4-FFF2-40B4-BE49-F238E27FC236}">
                  <a16:creationId xmlns:a16="http://schemas.microsoft.com/office/drawing/2014/main" id="{F0E5AFE6-522E-41AF-8098-93F1EC58993E}"/>
                </a:ext>
              </a:extLst>
            </p:cNvPr>
            <p:cNvSpPr>
              <a:spLocks/>
            </p:cNvSpPr>
            <p:nvPr/>
          </p:nvSpPr>
          <p:spPr bwMode="auto">
            <a:xfrm>
              <a:off x="11125201" y="904876"/>
              <a:ext cx="269875" cy="274638"/>
            </a:xfrm>
            <a:custGeom>
              <a:avLst/>
              <a:gdLst>
                <a:gd name="T0" fmla="*/ 152 w 170"/>
                <a:gd name="T1" fmla="*/ 0 h 174"/>
                <a:gd name="T2" fmla="*/ 27 w 170"/>
                <a:gd name="T3" fmla="*/ 94 h 174"/>
                <a:gd name="T4" fmla="*/ 18 w 170"/>
                <a:gd name="T5" fmla="*/ 118 h 174"/>
                <a:gd name="T6" fmla="*/ 18 w 170"/>
                <a:gd name="T7" fmla="*/ 118 h 174"/>
                <a:gd name="T8" fmla="*/ 10 w 170"/>
                <a:gd name="T9" fmla="*/ 140 h 174"/>
                <a:gd name="T10" fmla="*/ 9 w 170"/>
                <a:gd name="T11" fmla="*/ 141 h 174"/>
                <a:gd name="T12" fmla="*/ 5 w 170"/>
                <a:gd name="T13" fmla="*/ 165 h 174"/>
                <a:gd name="T14" fmla="*/ 5 w 170"/>
                <a:gd name="T15" fmla="*/ 165 h 174"/>
                <a:gd name="T16" fmla="*/ 29 w 170"/>
                <a:gd name="T17" fmla="*/ 168 h 174"/>
                <a:gd name="T18" fmla="*/ 31 w 170"/>
                <a:gd name="T19" fmla="*/ 167 h 174"/>
                <a:gd name="T20" fmla="*/ 54 w 170"/>
                <a:gd name="T21" fmla="*/ 165 h 174"/>
                <a:gd name="T22" fmla="*/ 54 w 170"/>
                <a:gd name="T23" fmla="*/ 165 h 174"/>
                <a:gd name="T24" fmla="*/ 79 w 170"/>
                <a:gd name="T25" fmla="*/ 164 h 174"/>
                <a:gd name="T26" fmla="*/ 170 w 170"/>
                <a:gd name="T27" fmla="*/ 9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 h="174">
                  <a:moveTo>
                    <a:pt x="152" y="0"/>
                  </a:moveTo>
                  <a:cubicBezTo>
                    <a:pt x="27" y="94"/>
                    <a:pt x="27" y="94"/>
                    <a:pt x="27" y="94"/>
                  </a:cubicBezTo>
                  <a:cubicBezTo>
                    <a:pt x="19" y="99"/>
                    <a:pt x="16" y="109"/>
                    <a:pt x="18" y="118"/>
                  </a:cubicBezTo>
                  <a:cubicBezTo>
                    <a:pt x="18" y="118"/>
                    <a:pt x="18" y="118"/>
                    <a:pt x="18" y="118"/>
                  </a:cubicBezTo>
                  <a:cubicBezTo>
                    <a:pt x="20" y="126"/>
                    <a:pt x="17" y="135"/>
                    <a:pt x="10" y="140"/>
                  </a:cubicBezTo>
                  <a:cubicBezTo>
                    <a:pt x="9" y="141"/>
                    <a:pt x="9" y="141"/>
                    <a:pt x="9" y="141"/>
                  </a:cubicBezTo>
                  <a:cubicBezTo>
                    <a:pt x="1" y="147"/>
                    <a:pt x="0" y="157"/>
                    <a:pt x="5" y="165"/>
                  </a:cubicBezTo>
                  <a:cubicBezTo>
                    <a:pt x="5" y="165"/>
                    <a:pt x="5" y="165"/>
                    <a:pt x="5" y="165"/>
                  </a:cubicBezTo>
                  <a:cubicBezTo>
                    <a:pt x="11" y="172"/>
                    <a:pt x="21" y="174"/>
                    <a:pt x="29" y="168"/>
                  </a:cubicBezTo>
                  <a:cubicBezTo>
                    <a:pt x="31" y="167"/>
                    <a:pt x="31" y="167"/>
                    <a:pt x="31" y="167"/>
                  </a:cubicBezTo>
                  <a:cubicBezTo>
                    <a:pt x="37" y="162"/>
                    <a:pt x="47" y="161"/>
                    <a:pt x="54" y="165"/>
                  </a:cubicBezTo>
                  <a:cubicBezTo>
                    <a:pt x="54" y="165"/>
                    <a:pt x="54" y="165"/>
                    <a:pt x="54" y="165"/>
                  </a:cubicBezTo>
                  <a:cubicBezTo>
                    <a:pt x="62" y="170"/>
                    <a:pt x="72" y="169"/>
                    <a:pt x="79" y="164"/>
                  </a:cubicBezTo>
                  <a:cubicBezTo>
                    <a:pt x="170" y="97"/>
                    <a:pt x="170" y="97"/>
                    <a:pt x="170" y="97"/>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9" name="Line 94">
              <a:extLst>
                <a:ext uri="{FF2B5EF4-FFF2-40B4-BE49-F238E27FC236}">
                  <a16:creationId xmlns:a16="http://schemas.microsoft.com/office/drawing/2014/main" id="{343434D9-B6FE-40AA-8853-2EBCBC0655EA}"/>
                </a:ext>
              </a:extLst>
            </p:cNvPr>
            <p:cNvSpPr>
              <a:spLocks noChangeShapeType="1"/>
            </p:cNvSpPr>
            <p:nvPr/>
          </p:nvSpPr>
          <p:spPr bwMode="auto">
            <a:xfrm>
              <a:off x="11398251" y="847726"/>
              <a:ext cx="42863" cy="55563"/>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57" name="Rühm 156">
            <a:extLst>
              <a:ext uri="{FF2B5EF4-FFF2-40B4-BE49-F238E27FC236}">
                <a16:creationId xmlns:a16="http://schemas.microsoft.com/office/drawing/2014/main" id="{3B8B30D3-2919-4567-8032-D2185496DCBB}"/>
              </a:ext>
            </a:extLst>
          </p:cNvPr>
          <p:cNvGrpSpPr/>
          <p:nvPr/>
        </p:nvGrpSpPr>
        <p:grpSpPr>
          <a:xfrm>
            <a:off x="5800727" y="4398964"/>
            <a:ext cx="1035050" cy="971550"/>
            <a:chOff x="6070601" y="4398964"/>
            <a:chExt cx="1035050" cy="971550"/>
          </a:xfrm>
        </p:grpSpPr>
        <p:sp>
          <p:nvSpPr>
            <p:cNvPr id="100" name="Freeform 95">
              <a:extLst>
                <a:ext uri="{FF2B5EF4-FFF2-40B4-BE49-F238E27FC236}">
                  <a16:creationId xmlns:a16="http://schemas.microsoft.com/office/drawing/2014/main" id="{3801F45D-8456-415C-94E8-082D91FBF4C6}"/>
                </a:ext>
              </a:extLst>
            </p:cNvPr>
            <p:cNvSpPr>
              <a:spLocks/>
            </p:cNvSpPr>
            <p:nvPr/>
          </p:nvSpPr>
          <p:spPr bwMode="auto">
            <a:xfrm>
              <a:off x="6661151" y="4986339"/>
              <a:ext cx="444500" cy="384175"/>
            </a:xfrm>
            <a:custGeom>
              <a:avLst/>
              <a:gdLst>
                <a:gd name="T0" fmla="*/ 30 w 280"/>
                <a:gd name="T1" fmla="*/ 131 h 242"/>
                <a:gd name="T2" fmla="*/ 0 w 280"/>
                <a:gd name="T3" fmla="*/ 82 h 242"/>
                <a:gd name="T4" fmla="*/ 0 w 280"/>
                <a:gd name="T5" fmla="*/ 82 h 242"/>
                <a:gd name="T6" fmla="*/ 32 w 280"/>
                <a:gd name="T7" fmla="*/ 0 h 242"/>
                <a:gd name="T8" fmla="*/ 65 w 280"/>
                <a:gd name="T9" fmla="*/ 36 h 242"/>
                <a:gd name="T10" fmla="*/ 78 w 280"/>
                <a:gd name="T11" fmla="*/ 109 h 242"/>
                <a:gd name="T12" fmla="*/ 47 w 280"/>
                <a:gd name="T13" fmla="*/ 172 h 242"/>
                <a:gd name="T14" fmla="*/ 89 w 280"/>
                <a:gd name="T15" fmla="*/ 242 h 242"/>
                <a:gd name="T16" fmla="*/ 90 w 280"/>
                <a:gd name="T17" fmla="*/ 242 h 242"/>
                <a:gd name="T18" fmla="*/ 220 w 280"/>
                <a:gd name="T19" fmla="*/ 242 h 242"/>
                <a:gd name="T20" fmla="*/ 277 w 280"/>
                <a:gd name="T21" fmla="*/ 191 h 242"/>
                <a:gd name="T22" fmla="*/ 236 w 280"/>
                <a:gd name="T23" fmla="*/ 132 h 242"/>
                <a:gd name="T24" fmla="*/ 236 w 280"/>
                <a:gd name="T25" fmla="*/ 128 h 242"/>
                <a:gd name="T26" fmla="*/ 202 w 280"/>
                <a:gd name="T27" fmla="*/ 93 h 242"/>
                <a:gd name="T28" fmla="*/ 193 w 280"/>
                <a:gd name="T29" fmla="*/ 95 h 242"/>
                <a:gd name="T30" fmla="*/ 193 w 280"/>
                <a:gd name="T31" fmla="*/ 94 h 242"/>
                <a:gd name="T32" fmla="*/ 159 w 280"/>
                <a:gd name="T33" fmla="*/ 60 h 242"/>
                <a:gd name="T34" fmla="*/ 134 w 280"/>
                <a:gd name="T35" fmla="*/ 7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0" h="242">
                  <a:moveTo>
                    <a:pt x="30" y="131"/>
                  </a:moveTo>
                  <a:cubicBezTo>
                    <a:pt x="32" y="109"/>
                    <a:pt x="20" y="89"/>
                    <a:pt x="0" y="82"/>
                  </a:cubicBezTo>
                  <a:cubicBezTo>
                    <a:pt x="0" y="82"/>
                    <a:pt x="0" y="82"/>
                    <a:pt x="0" y="82"/>
                  </a:cubicBezTo>
                  <a:cubicBezTo>
                    <a:pt x="32" y="0"/>
                    <a:pt x="32" y="0"/>
                    <a:pt x="32" y="0"/>
                  </a:cubicBezTo>
                  <a:cubicBezTo>
                    <a:pt x="65" y="36"/>
                    <a:pt x="65" y="36"/>
                    <a:pt x="65" y="36"/>
                  </a:cubicBezTo>
                  <a:cubicBezTo>
                    <a:pt x="83" y="56"/>
                    <a:pt x="88" y="84"/>
                    <a:pt x="78" y="109"/>
                  </a:cubicBezTo>
                  <a:cubicBezTo>
                    <a:pt x="47" y="172"/>
                    <a:pt x="47" y="172"/>
                    <a:pt x="47" y="172"/>
                  </a:cubicBezTo>
                  <a:cubicBezTo>
                    <a:pt x="32" y="204"/>
                    <a:pt x="54" y="242"/>
                    <a:pt x="89" y="242"/>
                  </a:cubicBezTo>
                  <a:cubicBezTo>
                    <a:pt x="90" y="242"/>
                    <a:pt x="90" y="242"/>
                    <a:pt x="90" y="242"/>
                  </a:cubicBezTo>
                  <a:cubicBezTo>
                    <a:pt x="220" y="242"/>
                    <a:pt x="220" y="242"/>
                    <a:pt x="220" y="242"/>
                  </a:cubicBezTo>
                  <a:cubicBezTo>
                    <a:pt x="249" y="242"/>
                    <a:pt x="275" y="220"/>
                    <a:pt x="277" y="191"/>
                  </a:cubicBezTo>
                  <a:cubicBezTo>
                    <a:pt x="280" y="163"/>
                    <a:pt x="261" y="139"/>
                    <a:pt x="236" y="132"/>
                  </a:cubicBezTo>
                  <a:cubicBezTo>
                    <a:pt x="236" y="131"/>
                    <a:pt x="236" y="129"/>
                    <a:pt x="236" y="128"/>
                  </a:cubicBezTo>
                  <a:cubicBezTo>
                    <a:pt x="236" y="109"/>
                    <a:pt x="221" y="93"/>
                    <a:pt x="202" y="93"/>
                  </a:cubicBezTo>
                  <a:cubicBezTo>
                    <a:pt x="199" y="93"/>
                    <a:pt x="196" y="94"/>
                    <a:pt x="193" y="95"/>
                  </a:cubicBezTo>
                  <a:cubicBezTo>
                    <a:pt x="193" y="94"/>
                    <a:pt x="193" y="94"/>
                    <a:pt x="193" y="94"/>
                  </a:cubicBezTo>
                  <a:cubicBezTo>
                    <a:pt x="193" y="75"/>
                    <a:pt x="178" y="60"/>
                    <a:pt x="159" y="60"/>
                  </a:cubicBezTo>
                  <a:cubicBezTo>
                    <a:pt x="149" y="60"/>
                    <a:pt x="140" y="65"/>
                    <a:pt x="134" y="7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1" name="Oval 96">
              <a:extLst>
                <a:ext uri="{FF2B5EF4-FFF2-40B4-BE49-F238E27FC236}">
                  <a16:creationId xmlns:a16="http://schemas.microsoft.com/office/drawing/2014/main" id="{675AA573-2785-4438-B41F-68AF6FA01F72}"/>
                </a:ext>
              </a:extLst>
            </p:cNvPr>
            <p:cNvSpPr>
              <a:spLocks noChangeArrowheads="1"/>
            </p:cNvSpPr>
            <p:nvPr/>
          </p:nvSpPr>
          <p:spPr bwMode="auto">
            <a:xfrm>
              <a:off x="6519863" y="4678364"/>
              <a:ext cx="134938" cy="133350"/>
            </a:xfrm>
            <a:prstGeom prst="ellipse">
              <a:avLst/>
            </a:pr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2" name="Freeform 97">
              <a:extLst>
                <a:ext uri="{FF2B5EF4-FFF2-40B4-BE49-F238E27FC236}">
                  <a16:creationId xmlns:a16="http://schemas.microsoft.com/office/drawing/2014/main" id="{CC6A879E-CE67-4087-9C42-FBA530828F25}"/>
                </a:ext>
              </a:extLst>
            </p:cNvPr>
            <p:cNvSpPr>
              <a:spLocks/>
            </p:cNvSpPr>
            <p:nvPr/>
          </p:nvSpPr>
          <p:spPr bwMode="auto">
            <a:xfrm>
              <a:off x="6070601" y="4986339"/>
              <a:ext cx="444500" cy="384175"/>
            </a:xfrm>
            <a:custGeom>
              <a:avLst/>
              <a:gdLst>
                <a:gd name="T0" fmla="*/ 249 w 280"/>
                <a:gd name="T1" fmla="*/ 131 h 242"/>
                <a:gd name="T2" fmla="*/ 280 w 280"/>
                <a:gd name="T3" fmla="*/ 82 h 242"/>
                <a:gd name="T4" fmla="*/ 280 w 280"/>
                <a:gd name="T5" fmla="*/ 82 h 242"/>
                <a:gd name="T6" fmla="*/ 247 w 280"/>
                <a:gd name="T7" fmla="*/ 0 h 242"/>
                <a:gd name="T8" fmla="*/ 214 w 280"/>
                <a:gd name="T9" fmla="*/ 36 h 242"/>
                <a:gd name="T10" fmla="*/ 201 w 280"/>
                <a:gd name="T11" fmla="*/ 109 h 242"/>
                <a:gd name="T12" fmla="*/ 232 w 280"/>
                <a:gd name="T13" fmla="*/ 172 h 242"/>
                <a:gd name="T14" fmla="*/ 190 w 280"/>
                <a:gd name="T15" fmla="*/ 242 h 242"/>
                <a:gd name="T16" fmla="*/ 189 w 280"/>
                <a:gd name="T17" fmla="*/ 242 h 242"/>
                <a:gd name="T18" fmla="*/ 59 w 280"/>
                <a:gd name="T19" fmla="*/ 242 h 242"/>
                <a:gd name="T20" fmla="*/ 2 w 280"/>
                <a:gd name="T21" fmla="*/ 191 h 242"/>
                <a:gd name="T22" fmla="*/ 43 w 280"/>
                <a:gd name="T23" fmla="*/ 132 h 242"/>
                <a:gd name="T24" fmla="*/ 43 w 280"/>
                <a:gd name="T25" fmla="*/ 128 h 242"/>
                <a:gd name="T26" fmla="*/ 77 w 280"/>
                <a:gd name="T27" fmla="*/ 93 h 242"/>
                <a:gd name="T28" fmla="*/ 86 w 280"/>
                <a:gd name="T29" fmla="*/ 95 h 242"/>
                <a:gd name="T30" fmla="*/ 86 w 280"/>
                <a:gd name="T31" fmla="*/ 94 h 242"/>
                <a:gd name="T32" fmla="*/ 120 w 280"/>
                <a:gd name="T33" fmla="*/ 60 h 242"/>
                <a:gd name="T34" fmla="*/ 145 w 280"/>
                <a:gd name="T35" fmla="*/ 7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0" h="242">
                  <a:moveTo>
                    <a:pt x="249" y="131"/>
                  </a:moveTo>
                  <a:cubicBezTo>
                    <a:pt x="247" y="109"/>
                    <a:pt x="259" y="89"/>
                    <a:pt x="280" y="82"/>
                  </a:cubicBezTo>
                  <a:cubicBezTo>
                    <a:pt x="280" y="82"/>
                    <a:pt x="280" y="82"/>
                    <a:pt x="280" y="82"/>
                  </a:cubicBezTo>
                  <a:cubicBezTo>
                    <a:pt x="247" y="0"/>
                    <a:pt x="247" y="0"/>
                    <a:pt x="247" y="0"/>
                  </a:cubicBezTo>
                  <a:cubicBezTo>
                    <a:pt x="214" y="36"/>
                    <a:pt x="214" y="36"/>
                    <a:pt x="214" y="36"/>
                  </a:cubicBezTo>
                  <a:cubicBezTo>
                    <a:pt x="197" y="56"/>
                    <a:pt x="191" y="84"/>
                    <a:pt x="201" y="109"/>
                  </a:cubicBezTo>
                  <a:cubicBezTo>
                    <a:pt x="232" y="172"/>
                    <a:pt x="232" y="172"/>
                    <a:pt x="232" y="172"/>
                  </a:cubicBezTo>
                  <a:cubicBezTo>
                    <a:pt x="247" y="204"/>
                    <a:pt x="225" y="242"/>
                    <a:pt x="190" y="242"/>
                  </a:cubicBezTo>
                  <a:cubicBezTo>
                    <a:pt x="190" y="242"/>
                    <a:pt x="189" y="242"/>
                    <a:pt x="189" y="242"/>
                  </a:cubicBezTo>
                  <a:cubicBezTo>
                    <a:pt x="59" y="242"/>
                    <a:pt x="59" y="242"/>
                    <a:pt x="59" y="242"/>
                  </a:cubicBezTo>
                  <a:cubicBezTo>
                    <a:pt x="30" y="242"/>
                    <a:pt x="4" y="220"/>
                    <a:pt x="2" y="191"/>
                  </a:cubicBezTo>
                  <a:cubicBezTo>
                    <a:pt x="0" y="163"/>
                    <a:pt x="18" y="139"/>
                    <a:pt x="43" y="132"/>
                  </a:cubicBezTo>
                  <a:cubicBezTo>
                    <a:pt x="43" y="131"/>
                    <a:pt x="43" y="129"/>
                    <a:pt x="43" y="128"/>
                  </a:cubicBezTo>
                  <a:cubicBezTo>
                    <a:pt x="43" y="109"/>
                    <a:pt x="58" y="93"/>
                    <a:pt x="77" y="93"/>
                  </a:cubicBezTo>
                  <a:cubicBezTo>
                    <a:pt x="80" y="93"/>
                    <a:pt x="83" y="94"/>
                    <a:pt x="86" y="95"/>
                  </a:cubicBezTo>
                  <a:cubicBezTo>
                    <a:pt x="86" y="94"/>
                    <a:pt x="86" y="94"/>
                    <a:pt x="86" y="94"/>
                  </a:cubicBezTo>
                  <a:cubicBezTo>
                    <a:pt x="86" y="75"/>
                    <a:pt x="101" y="60"/>
                    <a:pt x="120" y="60"/>
                  </a:cubicBezTo>
                  <a:cubicBezTo>
                    <a:pt x="130" y="60"/>
                    <a:pt x="139" y="65"/>
                    <a:pt x="145" y="7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3" name="Freeform 98">
              <a:extLst>
                <a:ext uri="{FF2B5EF4-FFF2-40B4-BE49-F238E27FC236}">
                  <a16:creationId xmlns:a16="http://schemas.microsoft.com/office/drawing/2014/main" id="{1409470C-3C8D-47A6-8980-93E001130F67}"/>
                </a:ext>
              </a:extLst>
            </p:cNvPr>
            <p:cNvSpPr>
              <a:spLocks/>
            </p:cNvSpPr>
            <p:nvPr/>
          </p:nvSpPr>
          <p:spPr bwMode="auto">
            <a:xfrm>
              <a:off x="6319838" y="4398964"/>
              <a:ext cx="534988" cy="587375"/>
            </a:xfrm>
            <a:custGeom>
              <a:avLst/>
              <a:gdLst>
                <a:gd name="T0" fmla="*/ 90 w 337"/>
                <a:gd name="T1" fmla="*/ 372 h 372"/>
                <a:gd name="T2" fmla="*/ 169 w 337"/>
                <a:gd name="T3" fmla="*/ 0 h 372"/>
                <a:gd name="T4" fmla="*/ 247 w 337"/>
                <a:gd name="T5" fmla="*/ 372 h 372"/>
              </a:gdLst>
              <a:ahLst/>
              <a:cxnLst>
                <a:cxn ang="0">
                  <a:pos x="T0" y="T1"/>
                </a:cxn>
                <a:cxn ang="0">
                  <a:pos x="T2" y="T3"/>
                </a:cxn>
                <a:cxn ang="0">
                  <a:pos x="T4" y="T5"/>
                </a:cxn>
              </a:cxnLst>
              <a:rect l="0" t="0" r="r" b="b"/>
              <a:pathLst>
                <a:path w="337" h="372">
                  <a:moveTo>
                    <a:pt x="90" y="372"/>
                  </a:moveTo>
                  <a:cubicBezTo>
                    <a:pt x="0" y="153"/>
                    <a:pt x="169" y="0"/>
                    <a:pt x="169" y="0"/>
                  </a:cubicBezTo>
                  <a:cubicBezTo>
                    <a:pt x="169" y="0"/>
                    <a:pt x="337" y="153"/>
                    <a:pt x="247" y="37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4" name="Freeform 99">
              <a:extLst>
                <a:ext uri="{FF2B5EF4-FFF2-40B4-BE49-F238E27FC236}">
                  <a16:creationId xmlns:a16="http://schemas.microsoft.com/office/drawing/2014/main" id="{CB3C1936-EE85-4169-9F7E-A358F71AC138}"/>
                </a:ext>
              </a:extLst>
            </p:cNvPr>
            <p:cNvSpPr>
              <a:spLocks/>
            </p:cNvSpPr>
            <p:nvPr/>
          </p:nvSpPr>
          <p:spPr bwMode="auto">
            <a:xfrm>
              <a:off x="6542088" y="5192714"/>
              <a:ext cx="92075" cy="177800"/>
            </a:xfrm>
            <a:custGeom>
              <a:avLst/>
              <a:gdLst>
                <a:gd name="T0" fmla="*/ 57 w 58"/>
                <a:gd name="T1" fmla="*/ 0 h 112"/>
                <a:gd name="T2" fmla="*/ 29 w 58"/>
                <a:gd name="T3" fmla="*/ 112 h 112"/>
                <a:gd name="T4" fmla="*/ 0 w 58"/>
                <a:gd name="T5" fmla="*/ 0 h 112"/>
              </a:gdLst>
              <a:ahLst/>
              <a:cxnLst>
                <a:cxn ang="0">
                  <a:pos x="T0" y="T1"/>
                </a:cxn>
                <a:cxn ang="0">
                  <a:pos x="T2" y="T3"/>
                </a:cxn>
                <a:cxn ang="0">
                  <a:pos x="T4" y="T5"/>
                </a:cxn>
              </a:cxnLst>
              <a:rect l="0" t="0" r="r" b="b"/>
              <a:pathLst>
                <a:path w="58" h="112">
                  <a:moveTo>
                    <a:pt x="57" y="0"/>
                  </a:moveTo>
                  <a:cubicBezTo>
                    <a:pt x="58" y="27"/>
                    <a:pt x="49" y="64"/>
                    <a:pt x="29" y="112"/>
                  </a:cubicBezTo>
                  <a:cubicBezTo>
                    <a:pt x="8" y="64"/>
                    <a:pt x="0" y="27"/>
                    <a:pt x="0"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105" name="Freeform 100">
            <a:extLst>
              <a:ext uri="{FF2B5EF4-FFF2-40B4-BE49-F238E27FC236}">
                <a16:creationId xmlns:a16="http://schemas.microsoft.com/office/drawing/2014/main" id="{2E240A43-660F-4244-A473-1A113C3663C8}"/>
              </a:ext>
            </a:extLst>
          </p:cNvPr>
          <p:cNvSpPr>
            <a:spLocks/>
          </p:cNvSpPr>
          <p:nvPr/>
        </p:nvSpPr>
        <p:spPr bwMode="auto">
          <a:xfrm>
            <a:off x="6043614" y="3467101"/>
            <a:ext cx="801688" cy="717550"/>
          </a:xfrm>
          <a:custGeom>
            <a:avLst/>
            <a:gdLst>
              <a:gd name="T0" fmla="*/ 197 w 505"/>
              <a:gd name="T1" fmla="*/ 198 h 453"/>
              <a:gd name="T2" fmla="*/ 246 w 505"/>
              <a:gd name="T3" fmla="*/ 198 h 453"/>
              <a:gd name="T4" fmla="*/ 267 w 505"/>
              <a:gd name="T5" fmla="*/ 251 h 453"/>
              <a:gd name="T6" fmla="*/ 282 w 505"/>
              <a:gd name="T7" fmla="*/ 198 h 453"/>
              <a:gd name="T8" fmla="*/ 296 w 505"/>
              <a:gd name="T9" fmla="*/ 144 h 453"/>
              <a:gd name="T10" fmla="*/ 317 w 505"/>
              <a:gd name="T11" fmla="*/ 198 h 453"/>
              <a:gd name="T12" fmla="*/ 333 w 505"/>
              <a:gd name="T13" fmla="*/ 198 h 453"/>
              <a:gd name="T14" fmla="*/ 349 w 505"/>
              <a:gd name="T15" fmla="*/ 198 h 453"/>
              <a:gd name="T16" fmla="*/ 370 w 505"/>
              <a:gd name="T17" fmla="*/ 251 h 453"/>
              <a:gd name="T18" fmla="*/ 385 w 505"/>
              <a:gd name="T19" fmla="*/ 198 h 453"/>
              <a:gd name="T20" fmla="*/ 400 w 505"/>
              <a:gd name="T21" fmla="*/ 144 h 453"/>
              <a:gd name="T22" fmla="*/ 421 w 505"/>
              <a:gd name="T23" fmla="*/ 198 h 453"/>
              <a:gd name="T24" fmla="*/ 422 w 505"/>
              <a:gd name="T25" fmla="*/ 198 h 453"/>
              <a:gd name="T26" fmla="*/ 494 w 505"/>
              <a:gd name="T27" fmla="*/ 108 h 453"/>
              <a:gd name="T28" fmla="*/ 484 w 505"/>
              <a:gd name="T29" fmla="*/ 79 h 453"/>
              <a:gd name="T30" fmla="*/ 377 w 505"/>
              <a:gd name="T31" fmla="*/ 7 h 453"/>
              <a:gd name="T32" fmla="*/ 253 w 505"/>
              <a:gd name="T33" fmla="*/ 87 h 453"/>
              <a:gd name="T34" fmla="*/ 130 w 505"/>
              <a:gd name="T35" fmla="*/ 6 h 453"/>
              <a:gd name="T36" fmla="*/ 22 w 505"/>
              <a:gd name="T37" fmla="*/ 76 h 453"/>
              <a:gd name="T38" fmla="*/ 15 w 505"/>
              <a:gd name="T39" fmla="*/ 183 h 453"/>
              <a:gd name="T40" fmla="*/ 38 w 505"/>
              <a:gd name="T41" fmla="*/ 228 h 453"/>
              <a:gd name="T42" fmla="*/ 50 w 505"/>
              <a:gd name="T43" fmla="*/ 244 h 453"/>
              <a:gd name="T44" fmla="*/ 140 w 505"/>
              <a:gd name="T45" fmla="*/ 331 h 453"/>
              <a:gd name="T46" fmla="*/ 251 w 505"/>
              <a:gd name="T47" fmla="*/ 453 h 453"/>
              <a:gd name="T48" fmla="*/ 363 w 505"/>
              <a:gd name="T49" fmla="*/ 332 h 453"/>
              <a:gd name="T50" fmla="*/ 435 w 505"/>
              <a:gd name="T51" fmla="*/ 266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5" h="453">
                <a:moveTo>
                  <a:pt x="197" y="198"/>
                </a:moveTo>
                <a:cubicBezTo>
                  <a:pt x="246" y="198"/>
                  <a:pt x="246" y="198"/>
                  <a:pt x="246" y="198"/>
                </a:cubicBezTo>
                <a:cubicBezTo>
                  <a:pt x="267" y="251"/>
                  <a:pt x="267" y="251"/>
                  <a:pt x="267" y="251"/>
                </a:cubicBezTo>
                <a:cubicBezTo>
                  <a:pt x="282" y="198"/>
                  <a:pt x="282" y="198"/>
                  <a:pt x="282" y="198"/>
                </a:cubicBezTo>
                <a:cubicBezTo>
                  <a:pt x="296" y="144"/>
                  <a:pt x="296" y="144"/>
                  <a:pt x="296" y="144"/>
                </a:cubicBezTo>
                <a:cubicBezTo>
                  <a:pt x="317" y="198"/>
                  <a:pt x="317" y="198"/>
                  <a:pt x="317" y="198"/>
                </a:cubicBezTo>
                <a:cubicBezTo>
                  <a:pt x="333" y="198"/>
                  <a:pt x="333" y="198"/>
                  <a:pt x="333" y="198"/>
                </a:cubicBezTo>
                <a:cubicBezTo>
                  <a:pt x="349" y="198"/>
                  <a:pt x="349" y="198"/>
                  <a:pt x="349" y="198"/>
                </a:cubicBezTo>
                <a:cubicBezTo>
                  <a:pt x="370" y="251"/>
                  <a:pt x="370" y="251"/>
                  <a:pt x="370" y="251"/>
                </a:cubicBezTo>
                <a:cubicBezTo>
                  <a:pt x="385" y="198"/>
                  <a:pt x="385" y="198"/>
                  <a:pt x="385" y="198"/>
                </a:cubicBezTo>
                <a:cubicBezTo>
                  <a:pt x="400" y="144"/>
                  <a:pt x="400" y="144"/>
                  <a:pt x="400" y="144"/>
                </a:cubicBezTo>
                <a:cubicBezTo>
                  <a:pt x="421" y="198"/>
                  <a:pt x="421" y="198"/>
                  <a:pt x="421" y="198"/>
                </a:cubicBezTo>
                <a:cubicBezTo>
                  <a:pt x="421" y="198"/>
                  <a:pt x="421" y="198"/>
                  <a:pt x="422" y="198"/>
                </a:cubicBezTo>
                <a:cubicBezTo>
                  <a:pt x="469" y="198"/>
                  <a:pt x="505" y="154"/>
                  <a:pt x="494" y="108"/>
                </a:cubicBezTo>
                <a:cubicBezTo>
                  <a:pt x="492" y="98"/>
                  <a:pt x="488" y="88"/>
                  <a:pt x="484" y="79"/>
                </a:cubicBezTo>
                <a:cubicBezTo>
                  <a:pt x="463" y="38"/>
                  <a:pt x="422" y="10"/>
                  <a:pt x="377" y="7"/>
                </a:cubicBezTo>
                <a:cubicBezTo>
                  <a:pt x="291" y="1"/>
                  <a:pt x="253" y="87"/>
                  <a:pt x="253" y="87"/>
                </a:cubicBezTo>
                <a:cubicBezTo>
                  <a:pt x="253" y="87"/>
                  <a:pt x="215" y="0"/>
                  <a:pt x="130" y="6"/>
                </a:cubicBezTo>
                <a:cubicBezTo>
                  <a:pt x="84" y="9"/>
                  <a:pt x="43" y="36"/>
                  <a:pt x="22" y="76"/>
                </a:cubicBezTo>
                <a:cubicBezTo>
                  <a:pt x="8" y="102"/>
                  <a:pt x="0" y="138"/>
                  <a:pt x="15" y="183"/>
                </a:cubicBezTo>
                <a:cubicBezTo>
                  <a:pt x="20" y="199"/>
                  <a:pt x="28" y="214"/>
                  <a:pt x="38" y="228"/>
                </a:cubicBezTo>
                <a:cubicBezTo>
                  <a:pt x="41" y="234"/>
                  <a:pt x="45" y="239"/>
                  <a:pt x="50" y="244"/>
                </a:cubicBezTo>
                <a:cubicBezTo>
                  <a:pt x="68" y="266"/>
                  <a:pt x="104" y="301"/>
                  <a:pt x="140" y="331"/>
                </a:cubicBezTo>
                <a:cubicBezTo>
                  <a:pt x="140" y="331"/>
                  <a:pt x="229" y="404"/>
                  <a:pt x="251" y="453"/>
                </a:cubicBezTo>
                <a:cubicBezTo>
                  <a:pt x="273" y="405"/>
                  <a:pt x="363" y="332"/>
                  <a:pt x="363" y="332"/>
                </a:cubicBezTo>
                <a:cubicBezTo>
                  <a:pt x="390" y="310"/>
                  <a:pt x="415" y="287"/>
                  <a:pt x="435" y="266"/>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181" name="Rühm 180">
            <a:extLst>
              <a:ext uri="{FF2B5EF4-FFF2-40B4-BE49-F238E27FC236}">
                <a16:creationId xmlns:a16="http://schemas.microsoft.com/office/drawing/2014/main" id="{5E3F99C4-093E-45D8-9798-C7C33DF99C40}"/>
              </a:ext>
            </a:extLst>
          </p:cNvPr>
          <p:cNvGrpSpPr/>
          <p:nvPr/>
        </p:nvGrpSpPr>
        <p:grpSpPr>
          <a:xfrm>
            <a:off x="9015414" y="1412876"/>
            <a:ext cx="735013" cy="733425"/>
            <a:chOff x="9285288" y="1412876"/>
            <a:chExt cx="735013" cy="733425"/>
          </a:xfrm>
        </p:grpSpPr>
        <p:sp>
          <p:nvSpPr>
            <p:cNvPr id="106" name="Oval 101">
              <a:extLst>
                <a:ext uri="{FF2B5EF4-FFF2-40B4-BE49-F238E27FC236}">
                  <a16:creationId xmlns:a16="http://schemas.microsoft.com/office/drawing/2014/main" id="{79B52EDE-4B9B-4EE6-BC33-798029EDE19A}"/>
                </a:ext>
              </a:extLst>
            </p:cNvPr>
            <p:cNvSpPr>
              <a:spLocks noChangeArrowheads="1"/>
            </p:cNvSpPr>
            <p:nvPr/>
          </p:nvSpPr>
          <p:spPr bwMode="auto">
            <a:xfrm>
              <a:off x="9285288" y="1412876"/>
              <a:ext cx="735013" cy="7334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8" name="Rühm 177">
              <a:extLst>
                <a:ext uri="{FF2B5EF4-FFF2-40B4-BE49-F238E27FC236}">
                  <a16:creationId xmlns:a16="http://schemas.microsoft.com/office/drawing/2014/main" id="{2AAE02E9-0E6C-47D9-B696-8C96633BF294}"/>
                </a:ext>
              </a:extLst>
            </p:cNvPr>
            <p:cNvGrpSpPr/>
            <p:nvPr/>
          </p:nvGrpSpPr>
          <p:grpSpPr>
            <a:xfrm>
              <a:off x="9445626" y="1530351"/>
              <a:ext cx="385762" cy="515938"/>
              <a:chOff x="9445626" y="1530351"/>
              <a:chExt cx="385762" cy="515938"/>
            </a:xfrm>
          </p:grpSpPr>
          <p:sp>
            <p:nvSpPr>
              <p:cNvPr id="107" name="Line 102">
                <a:extLst>
                  <a:ext uri="{FF2B5EF4-FFF2-40B4-BE49-F238E27FC236}">
                    <a16:creationId xmlns:a16="http://schemas.microsoft.com/office/drawing/2014/main" id="{00A472B6-04D8-4355-BA47-B46D9474114B}"/>
                  </a:ext>
                </a:extLst>
              </p:cNvPr>
              <p:cNvSpPr>
                <a:spLocks noChangeShapeType="1"/>
              </p:cNvSpPr>
              <p:nvPr/>
            </p:nvSpPr>
            <p:spPr bwMode="auto">
              <a:xfrm flipV="1">
                <a:off x="9640888" y="1944689"/>
                <a:ext cx="0" cy="41275"/>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8" name="Line 103">
                <a:extLst>
                  <a:ext uri="{FF2B5EF4-FFF2-40B4-BE49-F238E27FC236}">
                    <a16:creationId xmlns:a16="http://schemas.microsoft.com/office/drawing/2014/main" id="{A993C078-E6C6-4AF4-A3DA-A543D5A3A08E}"/>
                  </a:ext>
                </a:extLst>
              </p:cNvPr>
              <p:cNvSpPr>
                <a:spLocks noChangeShapeType="1"/>
              </p:cNvSpPr>
              <p:nvPr/>
            </p:nvSpPr>
            <p:spPr bwMode="auto">
              <a:xfrm flipH="1" flipV="1">
                <a:off x="9472613" y="1773239"/>
                <a:ext cx="93663" cy="93663"/>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9" name="Freeform 104">
                <a:extLst>
                  <a:ext uri="{FF2B5EF4-FFF2-40B4-BE49-F238E27FC236}">
                    <a16:creationId xmlns:a16="http://schemas.microsoft.com/office/drawing/2014/main" id="{60F1F5C7-D53D-465C-A892-72833F07A31C}"/>
                  </a:ext>
                </a:extLst>
              </p:cNvPr>
              <p:cNvSpPr>
                <a:spLocks/>
              </p:cNvSpPr>
              <p:nvPr/>
            </p:nvSpPr>
            <p:spPr bwMode="auto">
              <a:xfrm>
                <a:off x="9445626" y="1828801"/>
                <a:ext cx="92075" cy="66675"/>
              </a:xfrm>
              <a:custGeom>
                <a:avLst/>
                <a:gdLst>
                  <a:gd name="T0" fmla="*/ 18 w 58"/>
                  <a:gd name="T1" fmla="*/ 0 h 42"/>
                  <a:gd name="T2" fmla="*/ 3 w 58"/>
                  <a:gd name="T3" fmla="*/ 15 h 42"/>
                  <a:gd name="T4" fmla="*/ 3 w 58"/>
                  <a:gd name="T5" fmla="*/ 29 h 42"/>
                  <a:gd name="T6" fmla="*/ 13 w 58"/>
                  <a:gd name="T7" fmla="*/ 38 h 42"/>
                  <a:gd name="T8" fmla="*/ 26 w 58"/>
                  <a:gd name="T9" fmla="*/ 38 h 42"/>
                  <a:gd name="T10" fmla="*/ 58 w 58"/>
                  <a:gd name="T11" fmla="*/ 6 h 42"/>
                </a:gdLst>
                <a:ahLst/>
                <a:cxnLst>
                  <a:cxn ang="0">
                    <a:pos x="T0" y="T1"/>
                  </a:cxn>
                  <a:cxn ang="0">
                    <a:pos x="T2" y="T3"/>
                  </a:cxn>
                  <a:cxn ang="0">
                    <a:pos x="T4" y="T5"/>
                  </a:cxn>
                  <a:cxn ang="0">
                    <a:pos x="T6" y="T7"/>
                  </a:cxn>
                  <a:cxn ang="0">
                    <a:pos x="T8" y="T9"/>
                  </a:cxn>
                  <a:cxn ang="0">
                    <a:pos x="T10" y="T11"/>
                  </a:cxn>
                </a:cxnLst>
                <a:rect l="0" t="0" r="r" b="b"/>
                <a:pathLst>
                  <a:path w="58" h="42">
                    <a:moveTo>
                      <a:pt x="18" y="0"/>
                    </a:moveTo>
                    <a:cubicBezTo>
                      <a:pt x="3" y="15"/>
                      <a:pt x="3" y="15"/>
                      <a:pt x="3" y="15"/>
                    </a:cubicBezTo>
                    <a:cubicBezTo>
                      <a:pt x="0" y="19"/>
                      <a:pt x="0" y="25"/>
                      <a:pt x="3" y="29"/>
                    </a:cubicBezTo>
                    <a:cubicBezTo>
                      <a:pt x="13" y="38"/>
                      <a:pt x="13" y="38"/>
                      <a:pt x="13" y="38"/>
                    </a:cubicBezTo>
                    <a:cubicBezTo>
                      <a:pt x="16" y="42"/>
                      <a:pt x="22" y="42"/>
                      <a:pt x="26" y="38"/>
                    </a:cubicBezTo>
                    <a:cubicBezTo>
                      <a:pt x="58" y="6"/>
                      <a:pt x="58" y="6"/>
                      <a:pt x="58" y="6"/>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0" name="Freeform 105">
                <a:extLst>
                  <a:ext uri="{FF2B5EF4-FFF2-40B4-BE49-F238E27FC236}">
                    <a16:creationId xmlns:a16="http://schemas.microsoft.com/office/drawing/2014/main" id="{986541DA-187D-4808-A8F1-47715437585B}"/>
                  </a:ext>
                </a:extLst>
              </p:cNvPr>
              <p:cNvSpPr>
                <a:spLocks/>
              </p:cNvSpPr>
              <p:nvPr/>
            </p:nvSpPr>
            <p:spPr bwMode="auto">
              <a:xfrm>
                <a:off x="9517063" y="1687514"/>
                <a:ext cx="314325" cy="273050"/>
              </a:xfrm>
              <a:custGeom>
                <a:avLst/>
                <a:gdLst>
                  <a:gd name="T0" fmla="*/ 165 w 198"/>
                  <a:gd name="T1" fmla="*/ 0 h 173"/>
                  <a:gd name="T2" fmla="*/ 148 w 198"/>
                  <a:gd name="T3" fmla="*/ 131 h 173"/>
                  <a:gd name="T4" fmla="*/ 0 w 198"/>
                  <a:gd name="T5" fmla="*/ 136 h 173"/>
                </a:gdLst>
                <a:ahLst/>
                <a:cxnLst>
                  <a:cxn ang="0">
                    <a:pos x="T0" y="T1"/>
                  </a:cxn>
                  <a:cxn ang="0">
                    <a:pos x="T2" y="T3"/>
                  </a:cxn>
                  <a:cxn ang="0">
                    <a:pos x="T4" y="T5"/>
                  </a:cxn>
                </a:cxnLst>
                <a:rect l="0" t="0" r="r" b="b"/>
                <a:pathLst>
                  <a:path w="198" h="173">
                    <a:moveTo>
                      <a:pt x="165" y="0"/>
                    </a:moveTo>
                    <a:cubicBezTo>
                      <a:pt x="198" y="33"/>
                      <a:pt x="190" y="89"/>
                      <a:pt x="148" y="131"/>
                    </a:cubicBezTo>
                    <a:cubicBezTo>
                      <a:pt x="108" y="172"/>
                      <a:pt x="43" y="173"/>
                      <a:pt x="0" y="136"/>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1" name="Freeform 106">
                <a:extLst>
                  <a:ext uri="{FF2B5EF4-FFF2-40B4-BE49-F238E27FC236}">
                    <a16:creationId xmlns:a16="http://schemas.microsoft.com/office/drawing/2014/main" id="{D9C4384E-FA6D-4FD6-A72F-C8A492C8CCFE}"/>
                  </a:ext>
                </a:extLst>
              </p:cNvPr>
              <p:cNvSpPr>
                <a:spLocks/>
              </p:cNvSpPr>
              <p:nvPr/>
            </p:nvSpPr>
            <p:spPr bwMode="auto">
              <a:xfrm>
                <a:off x="9578976" y="1530351"/>
                <a:ext cx="230188" cy="230188"/>
              </a:xfrm>
              <a:custGeom>
                <a:avLst/>
                <a:gdLst>
                  <a:gd name="T0" fmla="*/ 43 w 145"/>
                  <a:gd name="T1" fmla="*/ 59 h 145"/>
                  <a:gd name="T2" fmla="*/ 3 w 145"/>
                  <a:gd name="T3" fmla="*/ 100 h 145"/>
                  <a:gd name="T4" fmla="*/ 3 w 145"/>
                  <a:gd name="T5" fmla="*/ 108 h 145"/>
                  <a:gd name="T6" fmla="*/ 37 w 145"/>
                  <a:gd name="T7" fmla="*/ 143 h 145"/>
                  <a:gd name="T8" fmla="*/ 45 w 145"/>
                  <a:gd name="T9" fmla="*/ 143 h 145"/>
                  <a:gd name="T10" fmla="*/ 86 w 145"/>
                  <a:gd name="T11" fmla="*/ 102 h 145"/>
                  <a:gd name="T12" fmla="*/ 143 w 145"/>
                  <a:gd name="T13" fmla="*/ 45 h 145"/>
                  <a:gd name="T14" fmla="*/ 143 w 145"/>
                  <a:gd name="T15" fmla="*/ 37 h 145"/>
                  <a:gd name="T16" fmla="*/ 108 w 145"/>
                  <a:gd name="T17" fmla="*/ 2 h 145"/>
                  <a:gd name="T18" fmla="*/ 100 w 145"/>
                  <a:gd name="T19" fmla="*/ 2 h 145"/>
                  <a:gd name="T20" fmla="*/ 38 w 145"/>
                  <a:gd name="T21" fmla="*/ 6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 h="145">
                    <a:moveTo>
                      <a:pt x="43" y="59"/>
                    </a:moveTo>
                    <a:cubicBezTo>
                      <a:pt x="3" y="100"/>
                      <a:pt x="3" y="100"/>
                      <a:pt x="3" y="100"/>
                    </a:cubicBezTo>
                    <a:cubicBezTo>
                      <a:pt x="0" y="102"/>
                      <a:pt x="0" y="106"/>
                      <a:pt x="3" y="108"/>
                    </a:cubicBezTo>
                    <a:cubicBezTo>
                      <a:pt x="37" y="143"/>
                      <a:pt x="37" y="143"/>
                      <a:pt x="37" y="143"/>
                    </a:cubicBezTo>
                    <a:cubicBezTo>
                      <a:pt x="39" y="145"/>
                      <a:pt x="43" y="145"/>
                      <a:pt x="45" y="143"/>
                    </a:cubicBezTo>
                    <a:cubicBezTo>
                      <a:pt x="86" y="102"/>
                      <a:pt x="86" y="102"/>
                      <a:pt x="86" y="102"/>
                    </a:cubicBezTo>
                    <a:cubicBezTo>
                      <a:pt x="143" y="45"/>
                      <a:pt x="143" y="45"/>
                      <a:pt x="143" y="45"/>
                    </a:cubicBezTo>
                    <a:cubicBezTo>
                      <a:pt x="145" y="43"/>
                      <a:pt x="145" y="39"/>
                      <a:pt x="143" y="37"/>
                    </a:cubicBezTo>
                    <a:cubicBezTo>
                      <a:pt x="108" y="2"/>
                      <a:pt x="108" y="2"/>
                      <a:pt x="108" y="2"/>
                    </a:cubicBezTo>
                    <a:cubicBezTo>
                      <a:pt x="106" y="0"/>
                      <a:pt x="102" y="0"/>
                      <a:pt x="100" y="2"/>
                    </a:cubicBezTo>
                    <a:cubicBezTo>
                      <a:pt x="38" y="65"/>
                      <a:pt x="38" y="65"/>
                      <a:pt x="38" y="65"/>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2" name="Freeform 107">
                <a:extLst>
                  <a:ext uri="{FF2B5EF4-FFF2-40B4-BE49-F238E27FC236}">
                    <a16:creationId xmlns:a16="http://schemas.microsoft.com/office/drawing/2014/main" id="{87C42124-875E-4C63-A180-BCD6B5C9B921}"/>
                  </a:ext>
                </a:extLst>
              </p:cNvPr>
              <p:cNvSpPr>
                <a:spLocks/>
              </p:cNvSpPr>
              <p:nvPr/>
            </p:nvSpPr>
            <p:spPr bwMode="auto">
              <a:xfrm>
                <a:off x="9545638" y="1985964"/>
                <a:ext cx="203200" cy="60325"/>
              </a:xfrm>
              <a:custGeom>
                <a:avLst/>
                <a:gdLst>
                  <a:gd name="T0" fmla="*/ 60 w 128"/>
                  <a:gd name="T1" fmla="*/ 0 h 38"/>
                  <a:gd name="T2" fmla="*/ 99 w 128"/>
                  <a:gd name="T3" fmla="*/ 0 h 38"/>
                  <a:gd name="T4" fmla="*/ 124 w 128"/>
                  <a:gd name="T5" fmla="*/ 21 h 38"/>
                  <a:gd name="T6" fmla="*/ 128 w 128"/>
                  <a:gd name="T7" fmla="*/ 38 h 38"/>
                  <a:gd name="T8" fmla="*/ 0 w 128"/>
                  <a:gd name="T9" fmla="*/ 38 h 38"/>
                  <a:gd name="T10" fmla="*/ 3 w 128"/>
                  <a:gd name="T11" fmla="*/ 21 h 38"/>
                  <a:gd name="T12" fmla="*/ 15 w 128"/>
                  <a:gd name="T13" fmla="*/ 4 h 38"/>
                </a:gdLst>
                <a:ahLst/>
                <a:cxnLst>
                  <a:cxn ang="0">
                    <a:pos x="T0" y="T1"/>
                  </a:cxn>
                  <a:cxn ang="0">
                    <a:pos x="T2" y="T3"/>
                  </a:cxn>
                  <a:cxn ang="0">
                    <a:pos x="T4" y="T5"/>
                  </a:cxn>
                  <a:cxn ang="0">
                    <a:pos x="T6" y="T7"/>
                  </a:cxn>
                  <a:cxn ang="0">
                    <a:pos x="T8" y="T9"/>
                  </a:cxn>
                  <a:cxn ang="0">
                    <a:pos x="T10" y="T11"/>
                  </a:cxn>
                  <a:cxn ang="0">
                    <a:pos x="T12" y="T13"/>
                  </a:cxn>
                </a:cxnLst>
                <a:rect l="0" t="0" r="r" b="b"/>
                <a:pathLst>
                  <a:path w="128" h="38">
                    <a:moveTo>
                      <a:pt x="60" y="0"/>
                    </a:moveTo>
                    <a:cubicBezTo>
                      <a:pt x="99" y="0"/>
                      <a:pt x="99" y="0"/>
                      <a:pt x="99" y="0"/>
                    </a:cubicBezTo>
                    <a:cubicBezTo>
                      <a:pt x="111" y="0"/>
                      <a:pt x="121" y="9"/>
                      <a:pt x="124" y="21"/>
                    </a:cubicBezTo>
                    <a:cubicBezTo>
                      <a:pt x="128" y="38"/>
                      <a:pt x="128" y="38"/>
                      <a:pt x="128" y="38"/>
                    </a:cubicBezTo>
                    <a:cubicBezTo>
                      <a:pt x="0" y="38"/>
                      <a:pt x="0" y="38"/>
                      <a:pt x="0" y="38"/>
                    </a:cubicBezTo>
                    <a:cubicBezTo>
                      <a:pt x="3" y="21"/>
                      <a:pt x="3" y="21"/>
                      <a:pt x="3" y="21"/>
                    </a:cubicBezTo>
                    <a:cubicBezTo>
                      <a:pt x="5" y="13"/>
                      <a:pt x="9" y="8"/>
                      <a:pt x="15" y="4"/>
                    </a:cubicBezTo>
                  </a:path>
                </a:pathLst>
              </a:custGeom>
              <a:noFill/>
              <a:ln w="19050" cap="rnd">
                <a:solidFill>
                  <a:srgbClr val="0000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65" name="Rühm 164">
            <a:extLst>
              <a:ext uri="{FF2B5EF4-FFF2-40B4-BE49-F238E27FC236}">
                <a16:creationId xmlns:a16="http://schemas.microsoft.com/office/drawing/2014/main" id="{2290DA71-AA59-4031-89DC-C4ECB09B7C32}"/>
              </a:ext>
            </a:extLst>
          </p:cNvPr>
          <p:cNvGrpSpPr/>
          <p:nvPr/>
        </p:nvGrpSpPr>
        <p:grpSpPr>
          <a:xfrm>
            <a:off x="9529764" y="3219451"/>
            <a:ext cx="711200" cy="850900"/>
            <a:chOff x="9799638" y="3219451"/>
            <a:chExt cx="711200" cy="850900"/>
          </a:xfrm>
        </p:grpSpPr>
        <p:sp>
          <p:nvSpPr>
            <p:cNvPr id="113" name="Freeform 108">
              <a:extLst>
                <a:ext uri="{FF2B5EF4-FFF2-40B4-BE49-F238E27FC236}">
                  <a16:creationId xmlns:a16="http://schemas.microsoft.com/office/drawing/2014/main" id="{01790997-C70B-4541-9D82-E7660C104140}"/>
                </a:ext>
              </a:extLst>
            </p:cNvPr>
            <p:cNvSpPr>
              <a:spLocks/>
            </p:cNvSpPr>
            <p:nvPr/>
          </p:nvSpPr>
          <p:spPr bwMode="auto">
            <a:xfrm>
              <a:off x="9799638" y="3219451"/>
              <a:ext cx="711200" cy="850900"/>
            </a:xfrm>
            <a:custGeom>
              <a:avLst/>
              <a:gdLst>
                <a:gd name="T0" fmla="*/ 153 w 448"/>
                <a:gd name="T1" fmla="*/ 376 h 538"/>
                <a:gd name="T2" fmla="*/ 166 w 448"/>
                <a:gd name="T3" fmla="*/ 357 h 538"/>
                <a:gd name="T4" fmla="*/ 284 w 448"/>
                <a:gd name="T5" fmla="*/ 375 h 538"/>
                <a:gd name="T6" fmla="*/ 430 w 448"/>
                <a:gd name="T7" fmla="*/ 164 h 538"/>
                <a:gd name="T8" fmla="*/ 218 w 448"/>
                <a:gd name="T9" fmla="*/ 18 h 538"/>
                <a:gd name="T10" fmla="*/ 72 w 448"/>
                <a:gd name="T11" fmla="*/ 229 h 538"/>
                <a:gd name="T12" fmla="*/ 131 w 448"/>
                <a:gd name="T13" fmla="*/ 332 h 538"/>
                <a:gd name="T14" fmla="*/ 99 w 448"/>
                <a:gd name="T15" fmla="*/ 379 h 538"/>
                <a:gd name="T16" fmla="*/ 83 w 448"/>
                <a:gd name="T17" fmla="*/ 368 h 538"/>
                <a:gd name="T18" fmla="*/ 13 w 448"/>
                <a:gd name="T19" fmla="*/ 470 h 538"/>
                <a:gd name="T20" fmla="*/ 23 w 448"/>
                <a:gd name="T21" fmla="*/ 526 h 538"/>
                <a:gd name="T22" fmla="*/ 79 w 448"/>
                <a:gd name="T23" fmla="*/ 516 h 538"/>
                <a:gd name="T24" fmla="*/ 149 w 448"/>
                <a:gd name="T25" fmla="*/ 414 h 538"/>
                <a:gd name="T26" fmla="*/ 134 w 448"/>
                <a:gd name="T27" fmla="*/ 40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8" h="538">
                  <a:moveTo>
                    <a:pt x="153" y="376"/>
                  </a:moveTo>
                  <a:cubicBezTo>
                    <a:pt x="166" y="357"/>
                    <a:pt x="166" y="357"/>
                    <a:pt x="166" y="357"/>
                  </a:cubicBezTo>
                  <a:cubicBezTo>
                    <a:pt x="201" y="375"/>
                    <a:pt x="242" y="382"/>
                    <a:pt x="284" y="375"/>
                  </a:cubicBezTo>
                  <a:cubicBezTo>
                    <a:pt x="382" y="357"/>
                    <a:pt x="448" y="262"/>
                    <a:pt x="430" y="164"/>
                  </a:cubicBezTo>
                  <a:cubicBezTo>
                    <a:pt x="411" y="65"/>
                    <a:pt x="317" y="0"/>
                    <a:pt x="218" y="18"/>
                  </a:cubicBezTo>
                  <a:cubicBezTo>
                    <a:pt x="120" y="36"/>
                    <a:pt x="54" y="130"/>
                    <a:pt x="72" y="229"/>
                  </a:cubicBezTo>
                  <a:cubicBezTo>
                    <a:pt x="80" y="271"/>
                    <a:pt x="102" y="306"/>
                    <a:pt x="131" y="332"/>
                  </a:cubicBezTo>
                  <a:cubicBezTo>
                    <a:pt x="99" y="379"/>
                    <a:pt x="99" y="379"/>
                    <a:pt x="99" y="379"/>
                  </a:cubicBezTo>
                  <a:cubicBezTo>
                    <a:pt x="83" y="368"/>
                    <a:pt x="83" y="368"/>
                    <a:pt x="83" y="368"/>
                  </a:cubicBezTo>
                  <a:cubicBezTo>
                    <a:pt x="13" y="470"/>
                    <a:pt x="13" y="470"/>
                    <a:pt x="13" y="470"/>
                  </a:cubicBezTo>
                  <a:cubicBezTo>
                    <a:pt x="0" y="488"/>
                    <a:pt x="5" y="513"/>
                    <a:pt x="23" y="526"/>
                  </a:cubicBezTo>
                  <a:cubicBezTo>
                    <a:pt x="42" y="538"/>
                    <a:pt x="67" y="534"/>
                    <a:pt x="79" y="516"/>
                  </a:cubicBezTo>
                  <a:cubicBezTo>
                    <a:pt x="149" y="414"/>
                    <a:pt x="149" y="414"/>
                    <a:pt x="149" y="414"/>
                  </a:cubicBezTo>
                  <a:cubicBezTo>
                    <a:pt x="134" y="403"/>
                    <a:pt x="134" y="403"/>
                    <a:pt x="134" y="403"/>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4" name="Line 109">
              <a:extLst>
                <a:ext uri="{FF2B5EF4-FFF2-40B4-BE49-F238E27FC236}">
                  <a16:creationId xmlns:a16="http://schemas.microsoft.com/office/drawing/2014/main" id="{203AA528-9670-412B-98F1-4C0045EF726F}"/>
                </a:ext>
              </a:extLst>
            </p:cNvPr>
            <p:cNvSpPr>
              <a:spLocks noChangeShapeType="1"/>
            </p:cNvSpPr>
            <p:nvPr/>
          </p:nvSpPr>
          <p:spPr bwMode="auto">
            <a:xfrm flipH="1" flipV="1">
              <a:off x="9994901" y="3846514"/>
              <a:ext cx="17463" cy="11113"/>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89" name="Rühm 188">
            <a:extLst>
              <a:ext uri="{FF2B5EF4-FFF2-40B4-BE49-F238E27FC236}">
                <a16:creationId xmlns:a16="http://schemas.microsoft.com/office/drawing/2014/main" id="{FD645FCC-1F65-46BF-B02C-AA31EFA3E2E5}"/>
              </a:ext>
            </a:extLst>
          </p:cNvPr>
          <p:cNvGrpSpPr/>
          <p:nvPr/>
        </p:nvGrpSpPr>
        <p:grpSpPr>
          <a:xfrm>
            <a:off x="9642477" y="5435601"/>
            <a:ext cx="568325" cy="563563"/>
            <a:chOff x="9912351" y="5435601"/>
            <a:chExt cx="568325" cy="563563"/>
          </a:xfrm>
        </p:grpSpPr>
        <p:sp>
          <p:nvSpPr>
            <p:cNvPr id="115" name="Oval 110">
              <a:extLst>
                <a:ext uri="{FF2B5EF4-FFF2-40B4-BE49-F238E27FC236}">
                  <a16:creationId xmlns:a16="http://schemas.microsoft.com/office/drawing/2014/main" id="{CC3798C0-3C31-4F99-B11C-893F5FA7479B}"/>
                </a:ext>
              </a:extLst>
            </p:cNvPr>
            <p:cNvSpPr>
              <a:spLocks noChangeArrowheads="1"/>
            </p:cNvSpPr>
            <p:nvPr/>
          </p:nvSpPr>
          <p:spPr bwMode="auto">
            <a:xfrm>
              <a:off x="9912351" y="5435601"/>
              <a:ext cx="568325" cy="5635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4" name="Rühm 173">
              <a:extLst>
                <a:ext uri="{FF2B5EF4-FFF2-40B4-BE49-F238E27FC236}">
                  <a16:creationId xmlns:a16="http://schemas.microsoft.com/office/drawing/2014/main" id="{1A20E27B-E5B1-4A80-8285-D398153BAB5E}"/>
                </a:ext>
              </a:extLst>
            </p:cNvPr>
            <p:cNvGrpSpPr/>
            <p:nvPr/>
          </p:nvGrpSpPr>
          <p:grpSpPr>
            <a:xfrm>
              <a:off x="10026651" y="5527676"/>
              <a:ext cx="339725" cy="341313"/>
              <a:chOff x="10026651" y="5527676"/>
              <a:chExt cx="339725" cy="341313"/>
            </a:xfrm>
          </p:grpSpPr>
          <p:sp>
            <p:nvSpPr>
              <p:cNvPr id="116" name="Freeform 111">
                <a:extLst>
                  <a:ext uri="{FF2B5EF4-FFF2-40B4-BE49-F238E27FC236}">
                    <a16:creationId xmlns:a16="http://schemas.microsoft.com/office/drawing/2014/main" id="{8630A168-69F6-4B78-A4B8-41CA434903AA}"/>
                  </a:ext>
                </a:extLst>
              </p:cNvPr>
              <p:cNvSpPr>
                <a:spLocks/>
              </p:cNvSpPr>
              <p:nvPr/>
            </p:nvSpPr>
            <p:spPr bwMode="auto">
              <a:xfrm>
                <a:off x="10048876" y="5527676"/>
                <a:ext cx="317500" cy="317500"/>
              </a:xfrm>
              <a:custGeom>
                <a:avLst/>
                <a:gdLst>
                  <a:gd name="T0" fmla="*/ 200 w 200"/>
                  <a:gd name="T1" fmla="*/ 200 h 200"/>
                  <a:gd name="T2" fmla="*/ 0 w 200"/>
                  <a:gd name="T3" fmla="*/ 200 h 200"/>
                  <a:gd name="T4" fmla="*/ 0 w 200"/>
                  <a:gd name="T5" fmla="*/ 0 h 200"/>
                </a:gdLst>
                <a:ahLst/>
                <a:cxnLst>
                  <a:cxn ang="0">
                    <a:pos x="T0" y="T1"/>
                  </a:cxn>
                  <a:cxn ang="0">
                    <a:pos x="T2" y="T3"/>
                  </a:cxn>
                  <a:cxn ang="0">
                    <a:pos x="T4" y="T5"/>
                  </a:cxn>
                </a:cxnLst>
                <a:rect l="0" t="0" r="r" b="b"/>
                <a:pathLst>
                  <a:path w="200" h="200">
                    <a:moveTo>
                      <a:pt x="200" y="200"/>
                    </a:moveTo>
                    <a:lnTo>
                      <a:pt x="0" y="200"/>
                    </a:lnTo>
                    <a:lnTo>
                      <a:pt x="0" y="0"/>
                    </a:ln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7" name="Freeform 112">
                <a:extLst>
                  <a:ext uri="{FF2B5EF4-FFF2-40B4-BE49-F238E27FC236}">
                    <a16:creationId xmlns:a16="http://schemas.microsoft.com/office/drawing/2014/main" id="{E3253FA0-3300-4B94-80CF-C904F49AAA3F}"/>
                  </a:ext>
                </a:extLst>
              </p:cNvPr>
              <p:cNvSpPr>
                <a:spLocks/>
              </p:cNvSpPr>
              <p:nvPr/>
            </p:nvSpPr>
            <p:spPr bwMode="auto">
              <a:xfrm>
                <a:off x="10026651" y="5527676"/>
                <a:ext cx="46038" cy="23813"/>
              </a:xfrm>
              <a:custGeom>
                <a:avLst/>
                <a:gdLst>
                  <a:gd name="T0" fmla="*/ 0 w 29"/>
                  <a:gd name="T1" fmla="*/ 15 h 15"/>
                  <a:gd name="T2" fmla="*/ 14 w 29"/>
                  <a:gd name="T3" fmla="*/ 0 h 15"/>
                  <a:gd name="T4" fmla="*/ 29 w 29"/>
                  <a:gd name="T5" fmla="*/ 15 h 15"/>
                </a:gdLst>
                <a:ahLst/>
                <a:cxnLst>
                  <a:cxn ang="0">
                    <a:pos x="T0" y="T1"/>
                  </a:cxn>
                  <a:cxn ang="0">
                    <a:pos x="T2" y="T3"/>
                  </a:cxn>
                  <a:cxn ang="0">
                    <a:pos x="T4" y="T5"/>
                  </a:cxn>
                </a:cxnLst>
                <a:rect l="0" t="0" r="r" b="b"/>
                <a:pathLst>
                  <a:path w="29" h="15">
                    <a:moveTo>
                      <a:pt x="0" y="15"/>
                    </a:moveTo>
                    <a:lnTo>
                      <a:pt x="14" y="0"/>
                    </a:lnTo>
                    <a:lnTo>
                      <a:pt x="29" y="15"/>
                    </a:ln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8" name="Freeform 113">
                <a:extLst>
                  <a:ext uri="{FF2B5EF4-FFF2-40B4-BE49-F238E27FC236}">
                    <a16:creationId xmlns:a16="http://schemas.microsoft.com/office/drawing/2014/main" id="{57E6D009-E7DC-409B-A6D3-8A49B544BD6A}"/>
                  </a:ext>
                </a:extLst>
              </p:cNvPr>
              <p:cNvSpPr>
                <a:spLocks/>
              </p:cNvSpPr>
              <p:nvPr/>
            </p:nvSpPr>
            <p:spPr bwMode="auto">
              <a:xfrm>
                <a:off x="10344151" y="5822951"/>
                <a:ext cx="22225" cy="46038"/>
              </a:xfrm>
              <a:custGeom>
                <a:avLst/>
                <a:gdLst>
                  <a:gd name="T0" fmla="*/ 0 w 14"/>
                  <a:gd name="T1" fmla="*/ 0 h 29"/>
                  <a:gd name="T2" fmla="*/ 14 w 14"/>
                  <a:gd name="T3" fmla="*/ 14 h 29"/>
                  <a:gd name="T4" fmla="*/ 0 w 14"/>
                  <a:gd name="T5" fmla="*/ 29 h 29"/>
                </a:gdLst>
                <a:ahLst/>
                <a:cxnLst>
                  <a:cxn ang="0">
                    <a:pos x="T0" y="T1"/>
                  </a:cxn>
                  <a:cxn ang="0">
                    <a:pos x="T2" y="T3"/>
                  </a:cxn>
                  <a:cxn ang="0">
                    <a:pos x="T4" y="T5"/>
                  </a:cxn>
                </a:cxnLst>
                <a:rect l="0" t="0" r="r" b="b"/>
                <a:pathLst>
                  <a:path w="14" h="29">
                    <a:moveTo>
                      <a:pt x="0" y="0"/>
                    </a:moveTo>
                    <a:lnTo>
                      <a:pt x="14" y="14"/>
                    </a:lnTo>
                    <a:lnTo>
                      <a:pt x="0" y="29"/>
                    </a:ln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9" name="Freeform 114">
                <a:extLst>
                  <a:ext uri="{FF2B5EF4-FFF2-40B4-BE49-F238E27FC236}">
                    <a16:creationId xmlns:a16="http://schemas.microsoft.com/office/drawing/2014/main" id="{6E74C39D-5EE6-418B-B3BF-32F936D70A68}"/>
                  </a:ext>
                </a:extLst>
              </p:cNvPr>
              <p:cNvSpPr>
                <a:spLocks/>
              </p:cNvSpPr>
              <p:nvPr/>
            </p:nvSpPr>
            <p:spPr bwMode="auto">
              <a:xfrm>
                <a:off x="10112376" y="5583239"/>
                <a:ext cx="200025" cy="200025"/>
              </a:xfrm>
              <a:custGeom>
                <a:avLst/>
                <a:gdLst>
                  <a:gd name="T0" fmla="*/ 126 w 126"/>
                  <a:gd name="T1" fmla="*/ 126 h 126"/>
                  <a:gd name="T2" fmla="*/ 126 w 126"/>
                  <a:gd name="T3" fmla="*/ 126 h 126"/>
                  <a:gd name="T4" fmla="*/ 0 w 126"/>
                  <a:gd name="T5" fmla="*/ 0 h 126"/>
                  <a:gd name="T6" fmla="*/ 0 w 126"/>
                  <a:gd name="T7" fmla="*/ 0 h 126"/>
                </a:gdLst>
                <a:ahLst/>
                <a:cxnLst>
                  <a:cxn ang="0">
                    <a:pos x="T0" y="T1"/>
                  </a:cxn>
                  <a:cxn ang="0">
                    <a:pos x="T2" y="T3"/>
                  </a:cxn>
                  <a:cxn ang="0">
                    <a:pos x="T4" y="T5"/>
                  </a:cxn>
                  <a:cxn ang="0">
                    <a:pos x="T6" y="T7"/>
                  </a:cxn>
                </a:cxnLst>
                <a:rect l="0" t="0" r="r" b="b"/>
                <a:pathLst>
                  <a:path w="126" h="126">
                    <a:moveTo>
                      <a:pt x="126" y="126"/>
                    </a:moveTo>
                    <a:cubicBezTo>
                      <a:pt x="126" y="126"/>
                      <a:pt x="126" y="126"/>
                      <a:pt x="126" y="126"/>
                    </a:cubicBezTo>
                    <a:cubicBezTo>
                      <a:pt x="56" y="126"/>
                      <a:pt x="0" y="69"/>
                      <a:pt x="0" y="0"/>
                    </a:cubicBezTo>
                    <a:cubicBezTo>
                      <a:pt x="0" y="0"/>
                      <a:pt x="0" y="0"/>
                      <a:pt x="0" y="0"/>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71" name="Rühm 170">
            <a:extLst>
              <a:ext uri="{FF2B5EF4-FFF2-40B4-BE49-F238E27FC236}">
                <a16:creationId xmlns:a16="http://schemas.microsoft.com/office/drawing/2014/main" id="{49722B71-D082-4788-814D-B978B5CE397D}"/>
              </a:ext>
            </a:extLst>
          </p:cNvPr>
          <p:cNvGrpSpPr/>
          <p:nvPr/>
        </p:nvGrpSpPr>
        <p:grpSpPr>
          <a:xfrm>
            <a:off x="10131427" y="1892301"/>
            <a:ext cx="652462" cy="831851"/>
            <a:chOff x="10401301" y="1892301"/>
            <a:chExt cx="652462" cy="831851"/>
          </a:xfrm>
        </p:grpSpPr>
        <p:sp>
          <p:nvSpPr>
            <p:cNvPr id="120" name="Freeform 115">
              <a:extLst>
                <a:ext uri="{FF2B5EF4-FFF2-40B4-BE49-F238E27FC236}">
                  <a16:creationId xmlns:a16="http://schemas.microsoft.com/office/drawing/2014/main" id="{BE2675EF-4DB1-4407-973A-B86F7AC5EBBC}"/>
                </a:ext>
              </a:extLst>
            </p:cNvPr>
            <p:cNvSpPr>
              <a:spLocks/>
            </p:cNvSpPr>
            <p:nvPr/>
          </p:nvSpPr>
          <p:spPr bwMode="auto">
            <a:xfrm>
              <a:off x="10510838" y="1949451"/>
              <a:ext cx="39688" cy="38100"/>
            </a:xfrm>
            <a:custGeom>
              <a:avLst/>
              <a:gdLst>
                <a:gd name="T0" fmla="*/ 1 w 25"/>
                <a:gd name="T1" fmla="*/ 0 h 24"/>
                <a:gd name="T2" fmla="*/ 0 w 25"/>
                <a:gd name="T3" fmla="*/ 11 h 24"/>
                <a:gd name="T4" fmla="*/ 11 w 25"/>
                <a:gd name="T5" fmla="*/ 24 h 24"/>
                <a:gd name="T6" fmla="*/ 11 w 25"/>
                <a:gd name="T7" fmla="*/ 24 h 24"/>
                <a:gd name="T8" fmla="*/ 24 w 25"/>
                <a:gd name="T9" fmla="*/ 13 h 24"/>
                <a:gd name="T10" fmla="*/ 25 w 25"/>
                <a:gd name="T11" fmla="*/ 2 h 24"/>
              </a:gdLst>
              <a:ahLst/>
              <a:cxnLst>
                <a:cxn ang="0">
                  <a:pos x="T0" y="T1"/>
                </a:cxn>
                <a:cxn ang="0">
                  <a:pos x="T2" y="T3"/>
                </a:cxn>
                <a:cxn ang="0">
                  <a:pos x="T4" y="T5"/>
                </a:cxn>
                <a:cxn ang="0">
                  <a:pos x="T6" y="T7"/>
                </a:cxn>
                <a:cxn ang="0">
                  <a:pos x="T8" y="T9"/>
                </a:cxn>
                <a:cxn ang="0">
                  <a:pos x="T10" y="T11"/>
                </a:cxn>
              </a:cxnLst>
              <a:rect l="0" t="0" r="r" b="b"/>
              <a:pathLst>
                <a:path w="25" h="24">
                  <a:moveTo>
                    <a:pt x="1" y="0"/>
                  </a:moveTo>
                  <a:cubicBezTo>
                    <a:pt x="0" y="11"/>
                    <a:pt x="0" y="11"/>
                    <a:pt x="0" y="11"/>
                  </a:cubicBezTo>
                  <a:cubicBezTo>
                    <a:pt x="0" y="17"/>
                    <a:pt x="5" y="23"/>
                    <a:pt x="11" y="24"/>
                  </a:cubicBezTo>
                  <a:cubicBezTo>
                    <a:pt x="11" y="24"/>
                    <a:pt x="11" y="24"/>
                    <a:pt x="11" y="24"/>
                  </a:cubicBezTo>
                  <a:cubicBezTo>
                    <a:pt x="18" y="24"/>
                    <a:pt x="24" y="19"/>
                    <a:pt x="24" y="13"/>
                  </a:cubicBezTo>
                  <a:cubicBezTo>
                    <a:pt x="25" y="2"/>
                    <a:pt x="25" y="2"/>
                    <a:pt x="25" y="2"/>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1" name="Freeform 116">
              <a:extLst>
                <a:ext uri="{FF2B5EF4-FFF2-40B4-BE49-F238E27FC236}">
                  <a16:creationId xmlns:a16="http://schemas.microsoft.com/office/drawing/2014/main" id="{6D81F7EE-A583-4B5D-9C1D-CC948D811C9F}"/>
                </a:ext>
              </a:extLst>
            </p:cNvPr>
            <p:cNvSpPr>
              <a:spLocks/>
            </p:cNvSpPr>
            <p:nvPr/>
          </p:nvSpPr>
          <p:spPr bwMode="auto">
            <a:xfrm>
              <a:off x="10401301" y="1892301"/>
              <a:ext cx="447675" cy="411163"/>
            </a:xfrm>
            <a:custGeom>
              <a:avLst/>
              <a:gdLst>
                <a:gd name="T0" fmla="*/ 186 w 282"/>
                <a:gd name="T1" fmla="*/ 18 h 260"/>
                <a:gd name="T2" fmla="*/ 186 w 282"/>
                <a:gd name="T3" fmla="*/ 15 h 260"/>
                <a:gd name="T4" fmla="*/ 197 w 282"/>
                <a:gd name="T5" fmla="*/ 0 h 260"/>
                <a:gd name="T6" fmla="*/ 197 w 282"/>
                <a:gd name="T7" fmla="*/ 0 h 260"/>
                <a:gd name="T8" fmla="*/ 211 w 282"/>
                <a:gd name="T9" fmla="*/ 11 h 260"/>
                <a:gd name="T10" fmla="*/ 212 w 282"/>
                <a:gd name="T11" fmla="*/ 14 h 260"/>
                <a:gd name="T12" fmla="*/ 265 w 282"/>
                <a:gd name="T13" fmla="*/ 88 h 260"/>
                <a:gd name="T14" fmla="*/ 141 w 282"/>
                <a:gd name="T15" fmla="*/ 260 h 260"/>
                <a:gd name="T16" fmla="*/ 17 w 282"/>
                <a:gd name="T17" fmla="*/ 88 h 260"/>
                <a:gd name="T18" fmla="*/ 71 w 282"/>
                <a:gd name="T19" fmla="*/ 14 h 260"/>
                <a:gd name="T20" fmla="*/ 71 w 282"/>
                <a:gd name="T21" fmla="*/ 11 h 260"/>
                <a:gd name="T22" fmla="*/ 85 w 282"/>
                <a:gd name="T23" fmla="*/ 0 h 260"/>
                <a:gd name="T24" fmla="*/ 85 w 282"/>
                <a:gd name="T25" fmla="*/ 0 h 260"/>
                <a:gd name="T26" fmla="*/ 97 w 282"/>
                <a:gd name="T27" fmla="*/ 15 h 260"/>
                <a:gd name="T28" fmla="*/ 96 w 282"/>
                <a:gd name="T29" fmla="*/ 1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2" h="260">
                  <a:moveTo>
                    <a:pt x="186" y="18"/>
                  </a:moveTo>
                  <a:cubicBezTo>
                    <a:pt x="186" y="15"/>
                    <a:pt x="186" y="15"/>
                    <a:pt x="186" y="15"/>
                  </a:cubicBezTo>
                  <a:cubicBezTo>
                    <a:pt x="185" y="8"/>
                    <a:pt x="190" y="1"/>
                    <a:pt x="197" y="0"/>
                  </a:cubicBezTo>
                  <a:cubicBezTo>
                    <a:pt x="197" y="0"/>
                    <a:pt x="197" y="0"/>
                    <a:pt x="197" y="0"/>
                  </a:cubicBezTo>
                  <a:cubicBezTo>
                    <a:pt x="204" y="0"/>
                    <a:pt x="210" y="4"/>
                    <a:pt x="211" y="11"/>
                  </a:cubicBezTo>
                  <a:cubicBezTo>
                    <a:pt x="212" y="14"/>
                    <a:pt x="212" y="14"/>
                    <a:pt x="212" y="14"/>
                  </a:cubicBezTo>
                  <a:cubicBezTo>
                    <a:pt x="253" y="8"/>
                    <a:pt x="282" y="37"/>
                    <a:pt x="265" y="88"/>
                  </a:cubicBezTo>
                  <a:cubicBezTo>
                    <a:pt x="241" y="162"/>
                    <a:pt x="201" y="260"/>
                    <a:pt x="141" y="260"/>
                  </a:cubicBezTo>
                  <a:cubicBezTo>
                    <a:pt x="81" y="260"/>
                    <a:pt x="41" y="162"/>
                    <a:pt x="17" y="88"/>
                  </a:cubicBezTo>
                  <a:cubicBezTo>
                    <a:pt x="0" y="37"/>
                    <a:pt x="29" y="8"/>
                    <a:pt x="71" y="14"/>
                  </a:cubicBezTo>
                  <a:cubicBezTo>
                    <a:pt x="71" y="11"/>
                    <a:pt x="71" y="11"/>
                    <a:pt x="71" y="11"/>
                  </a:cubicBezTo>
                  <a:cubicBezTo>
                    <a:pt x="72" y="4"/>
                    <a:pt x="78" y="0"/>
                    <a:pt x="85" y="0"/>
                  </a:cubicBezTo>
                  <a:cubicBezTo>
                    <a:pt x="85" y="0"/>
                    <a:pt x="85" y="0"/>
                    <a:pt x="85" y="0"/>
                  </a:cubicBezTo>
                  <a:cubicBezTo>
                    <a:pt x="92" y="1"/>
                    <a:pt x="97" y="8"/>
                    <a:pt x="97" y="15"/>
                  </a:cubicBezTo>
                  <a:cubicBezTo>
                    <a:pt x="96" y="18"/>
                    <a:pt x="96" y="18"/>
                    <a:pt x="96" y="18"/>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2" name="Freeform 117">
              <a:extLst>
                <a:ext uri="{FF2B5EF4-FFF2-40B4-BE49-F238E27FC236}">
                  <a16:creationId xmlns:a16="http://schemas.microsoft.com/office/drawing/2014/main" id="{D3338BE2-F362-4D62-9EAE-6154E80D3CB8}"/>
                </a:ext>
              </a:extLst>
            </p:cNvPr>
            <p:cNvSpPr>
              <a:spLocks/>
            </p:cNvSpPr>
            <p:nvPr/>
          </p:nvSpPr>
          <p:spPr bwMode="auto">
            <a:xfrm>
              <a:off x="10699751" y="1949451"/>
              <a:ext cx="39688" cy="38100"/>
            </a:xfrm>
            <a:custGeom>
              <a:avLst/>
              <a:gdLst>
                <a:gd name="T0" fmla="*/ 24 w 25"/>
                <a:gd name="T1" fmla="*/ 0 h 24"/>
                <a:gd name="T2" fmla="*/ 25 w 25"/>
                <a:gd name="T3" fmla="*/ 11 h 24"/>
                <a:gd name="T4" fmla="*/ 14 w 25"/>
                <a:gd name="T5" fmla="*/ 24 h 24"/>
                <a:gd name="T6" fmla="*/ 14 w 25"/>
                <a:gd name="T7" fmla="*/ 24 h 24"/>
                <a:gd name="T8" fmla="*/ 1 w 25"/>
                <a:gd name="T9" fmla="*/ 13 h 24"/>
                <a:gd name="T10" fmla="*/ 0 w 25"/>
                <a:gd name="T11" fmla="*/ 2 h 24"/>
              </a:gdLst>
              <a:ahLst/>
              <a:cxnLst>
                <a:cxn ang="0">
                  <a:pos x="T0" y="T1"/>
                </a:cxn>
                <a:cxn ang="0">
                  <a:pos x="T2" y="T3"/>
                </a:cxn>
                <a:cxn ang="0">
                  <a:pos x="T4" y="T5"/>
                </a:cxn>
                <a:cxn ang="0">
                  <a:pos x="T6" y="T7"/>
                </a:cxn>
                <a:cxn ang="0">
                  <a:pos x="T8" y="T9"/>
                </a:cxn>
                <a:cxn ang="0">
                  <a:pos x="T10" y="T11"/>
                </a:cxn>
              </a:cxnLst>
              <a:rect l="0" t="0" r="r" b="b"/>
              <a:pathLst>
                <a:path w="25" h="24">
                  <a:moveTo>
                    <a:pt x="24" y="0"/>
                  </a:moveTo>
                  <a:cubicBezTo>
                    <a:pt x="25" y="11"/>
                    <a:pt x="25" y="11"/>
                    <a:pt x="25" y="11"/>
                  </a:cubicBezTo>
                  <a:cubicBezTo>
                    <a:pt x="25" y="17"/>
                    <a:pt x="21" y="23"/>
                    <a:pt x="14" y="24"/>
                  </a:cubicBezTo>
                  <a:cubicBezTo>
                    <a:pt x="14" y="24"/>
                    <a:pt x="14" y="24"/>
                    <a:pt x="14" y="24"/>
                  </a:cubicBezTo>
                  <a:cubicBezTo>
                    <a:pt x="7" y="24"/>
                    <a:pt x="1" y="19"/>
                    <a:pt x="1" y="13"/>
                  </a:cubicBezTo>
                  <a:cubicBezTo>
                    <a:pt x="0" y="2"/>
                    <a:pt x="0" y="2"/>
                    <a:pt x="0" y="2"/>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3" name="Oval 118">
              <a:extLst>
                <a:ext uri="{FF2B5EF4-FFF2-40B4-BE49-F238E27FC236}">
                  <a16:creationId xmlns:a16="http://schemas.microsoft.com/office/drawing/2014/main" id="{917731F6-1852-445A-886C-4BB70FE3F31F}"/>
                </a:ext>
              </a:extLst>
            </p:cNvPr>
            <p:cNvSpPr>
              <a:spLocks noChangeArrowheads="1"/>
            </p:cNvSpPr>
            <p:nvPr/>
          </p:nvSpPr>
          <p:spPr bwMode="auto">
            <a:xfrm>
              <a:off x="10879138" y="2290764"/>
              <a:ext cx="174625" cy="171450"/>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4" name="Freeform 119">
              <a:extLst>
                <a:ext uri="{FF2B5EF4-FFF2-40B4-BE49-F238E27FC236}">
                  <a16:creationId xmlns:a16="http://schemas.microsoft.com/office/drawing/2014/main" id="{42E24663-081E-4A16-9E01-6578DADAD48F}"/>
                </a:ext>
              </a:extLst>
            </p:cNvPr>
            <p:cNvSpPr>
              <a:spLocks/>
            </p:cNvSpPr>
            <p:nvPr/>
          </p:nvSpPr>
          <p:spPr bwMode="auto">
            <a:xfrm>
              <a:off x="10433051" y="2303464"/>
              <a:ext cx="192088" cy="352425"/>
            </a:xfrm>
            <a:custGeom>
              <a:avLst/>
              <a:gdLst>
                <a:gd name="T0" fmla="*/ 121 w 121"/>
                <a:gd name="T1" fmla="*/ 0 h 223"/>
                <a:gd name="T2" fmla="*/ 121 w 121"/>
                <a:gd name="T3" fmla="*/ 157 h 223"/>
                <a:gd name="T4" fmla="*/ 55 w 121"/>
                <a:gd name="T5" fmla="*/ 223 h 223"/>
                <a:gd name="T6" fmla="*/ 2 w 121"/>
                <a:gd name="T7" fmla="*/ 170 h 223"/>
                <a:gd name="T8" fmla="*/ 44 w 121"/>
                <a:gd name="T9" fmla="*/ 128 h 223"/>
                <a:gd name="T10" fmla="*/ 91 w 121"/>
                <a:gd name="T11" fmla="*/ 152 h 223"/>
              </a:gdLst>
              <a:ahLst/>
              <a:cxnLst>
                <a:cxn ang="0">
                  <a:pos x="T0" y="T1"/>
                </a:cxn>
                <a:cxn ang="0">
                  <a:pos x="T2" y="T3"/>
                </a:cxn>
                <a:cxn ang="0">
                  <a:pos x="T4" y="T5"/>
                </a:cxn>
                <a:cxn ang="0">
                  <a:pos x="T6" y="T7"/>
                </a:cxn>
                <a:cxn ang="0">
                  <a:pos x="T8" y="T9"/>
                </a:cxn>
                <a:cxn ang="0">
                  <a:pos x="T10" y="T11"/>
                </a:cxn>
              </a:cxnLst>
              <a:rect l="0" t="0" r="r" b="b"/>
              <a:pathLst>
                <a:path w="121" h="223">
                  <a:moveTo>
                    <a:pt x="121" y="0"/>
                  </a:moveTo>
                  <a:cubicBezTo>
                    <a:pt x="121" y="157"/>
                    <a:pt x="121" y="157"/>
                    <a:pt x="121" y="157"/>
                  </a:cubicBezTo>
                  <a:cubicBezTo>
                    <a:pt x="121" y="194"/>
                    <a:pt x="91" y="223"/>
                    <a:pt x="55" y="223"/>
                  </a:cubicBezTo>
                  <a:cubicBezTo>
                    <a:pt x="26" y="223"/>
                    <a:pt x="0" y="200"/>
                    <a:pt x="2" y="170"/>
                  </a:cubicBezTo>
                  <a:cubicBezTo>
                    <a:pt x="3" y="144"/>
                    <a:pt x="21" y="130"/>
                    <a:pt x="44" y="128"/>
                  </a:cubicBezTo>
                  <a:cubicBezTo>
                    <a:pt x="44" y="128"/>
                    <a:pt x="74" y="125"/>
                    <a:pt x="91" y="152"/>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5" name="Freeform 120">
              <a:extLst>
                <a:ext uri="{FF2B5EF4-FFF2-40B4-BE49-F238E27FC236}">
                  <a16:creationId xmlns:a16="http://schemas.microsoft.com/office/drawing/2014/main" id="{8D8301D3-8BA6-4CD0-8787-94E518C4B6FD}"/>
                </a:ext>
              </a:extLst>
            </p:cNvPr>
            <p:cNvSpPr>
              <a:spLocks/>
            </p:cNvSpPr>
            <p:nvPr/>
          </p:nvSpPr>
          <p:spPr bwMode="auto">
            <a:xfrm>
              <a:off x="10634663" y="2462214"/>
              <a:ext cx="331788" cy="261938"/>
            </a:xfrm>
            <a:custGeom>
              <a:avLst/>
              <a:gdLst>
                <a:gd name="T0" fmla="*/ 0 w 209"/>
                <a:gd name="T1" fmla="*/ 111 h 165"/>
                <a:gd name="T2" fmla="*/ 123 w 209"/>
                <a:gd name="T3" fmla="*/ 165 h 165"/>
                <a:gd name="T4" fmla="*/ 123 w 209"/>
                <a:gd name="T5" fmla="*/ 165 h 165"/>
                <a:gd name="T6" fmla="*/ 209 w 209"/>
                <a:gd name="T7" fmla="*/ 79 h 165"/>
                <a:gd name="T8" fmla="*/ 209 w 209"/>
                <a:gd name="T9" fmla="*/ 0 h 165"/>
              </a:gdLst>
              <a:ahLst/>
              <a:cxnLst>
                <a:cxn ang="0">
                  <a:pos x="T0" y="T1"/>
                </a:cxn>
                <a:cxn ang="0">
                  <a:pos x="T2" y="T3"/>
                </a:cxn>
                <a:cxn ang="0">
                  <a:pos x="T4" y="T5"/>
                </a:cxn>
                <a:cxn ang="0">
                  <a:pos x="T6" y="T7"/>
                </a:cxn>
                <a:cxn ang="0">
                  <a:pos x="T8" y="T9"/>
                </a:cxn>
              </a:cxnLst>
              <a:rect l="0" t="0" r="r" b="b"/>
              <a:pathLst>
                <a:path w="209" h="165">
                  <a:moveTo>
                    <a:pt x="0" y="111"/>
                  </a:moveTo>
                  <a:cubicBezTo>
                    <a:pt x="0" y="111"/>
                    <a:pt x="53" y="165"/>
                    <a:pt x="123" y="165"/>
                  </a:cubicBezTo>
                  <a:cubicBezTo>
                    <a:pt x="123" y="165"/>
                    <a:pt x="123" y="165"/>
                    <a:pt x="123" y="165"/>
                  </a:cubicBezTo>
                  <a:cubicBezTo>
                    <a:pt x="171" y="165"/>
                    <a:pt x="209" y="127"/>
                    <a:pt x="209" y="79"/>
                  </a:cubicBezTo>
                  <a:cubicBezTo>
                    <a:pt x="209" y="0"/>
                    <a:pt x="209" y="0"/>
                    <a:pt x="209" y="0"/>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83" name="Rühm 182">
            <a:extLst>
              <a:ext uri="{FF2B5EF4-FFF2-40B4-BE49-F238E27FC236}">
                <a16:creationId xmlns:a16="http://schemas.microsoft.com/office/drawing/2014/main" id="{D97C0C16-ED33-45B6-9B2E-4F232889D31C}"/>
              </a:ext>
            </a:extLst>
          </p:cNvPr>
          <p:cNvGrpSpPr/>
          <p:nvPr/>
        </p:nvGrpSpPr>
        <p:grpSpPr>
          <a:xfrm>
            <a:off x="9775827" y="4191001"/>
            <a:ext cx="823913" cy="820738"/>
            <a:chOff x="10045701" y="4191001"/>
            <a:chExt cx="823913" cy="820738"/>
          </a:xfrm>
        </p:grpSpPr>
        <p:sp>
          <p:nvSpPr>
            <p:cNvPr id="126" name="Oval 121">
              <a:extLst>
                <a:ext uri="{FF2B5EF4-FFF2-40B4-BE49-F238E27FC236}">
                  <a16:creationId xmlns:a16="http://schemas.microsoft.com/office/drawing/2014/main" id="{2C699432-D0B7-4C18-824F-5493200E67A3}"/>
                </a:ext>
              </a:extLst>
            </p:cNvPr>
            <p:cNvSpPr>
              <a:spLocks noChangeArrowheads="1"/>
            </p:cNvSpPr>
            <p:nvPr/>
          </p:nvSpPr>
          <p:spPr bwMode="auto">
            <a:xfrm>
              <a:off x="10045701" y="4191001"/>
              <a:ext cx="823913" cy="820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5" name="Rühm 174">
              <a:extLst>
                <a:ext uri="{FF2B5EF4-FFF2-40B4-BE49-F238E27FC236}">
                  <a16:creationId xmlns:a16="http://schemas.microsoft.com/office/drawing/2014/main" id="{6AC938E3-1C3C-4B75-9605-53634A891CD1}"/>
                </a:ext>
              </a:extLst>
            </p:cNvPr>
            <p:cNvGrpSpPr/>
            <p:nvPr/>
          </p:nvGrpSpPr>
          <p:grpSpPr>
            <a:xfrm>
              <a:off x="10345738" y="4306889"/>
              <a:ext cx="223838" cy="590550"/>
              <a:chOff x="10345738" y="4306889"/>
              <a:chExt cx="223838" cy="590550"/>
            </a:xfrm>
          </p:grpSpPr>
          <p:sp>
            <p:nvSpPr>
              <p:cNvPr id="127" name="Freeform 122">
                <a:extLst>
                  <a:ext uri="{FF2B5EF4-FFF2-40B4-BE49-F238E27FC236}">
                    <a16:creationId xmlns:a16="http://schemas.microsoft.com/office/drawing/2014/main" id="{47FA9FAA-A715-4DD8-B508-5CAE3C1D915B}"/>
                  </a:ext>
                </a:extLst>
              </p:cNvPr>
              <p:cNvSpPr>
                <a:spLocks/>
              </p:cNvSpPr>
              <p:nvPr/>
            </p:nvSpPr>
            <p:spPr bwMode="auto">
              <a:xfrm>
                <a:off x="10345738" y="4306889"/>
                <a:ext cx="223838" cy="590550"/>
              </a:xfrm>
              <a:custGeom>
                <a:avLst/>
                <a:gdLst>
                  <a:gd name="T0" fmla="*/ 2 w 141"/>
                  <a:gd name="T1" fmla="*/ 0 h 373"/>
                  <a:gd name="T2" fmla="*/ 70 w 141"/>
                  <a:gd name="T3" fmla="*/ 91 h 373"/>
                  <a:gd name="T4" fmla="*/ 139 w 141"/>
                  <a:gd name="T5" fmla="*/ 186 h 373"/>
                  <a:gd name="T6" fmla="*/ 70 w 141"/>
                  <a:gd name="T7" fmla="*/ 282 h 373"/>
                  <a:gd name="T8" fmla="*/ 2 w 141"/>
                  <a:gd name="T9" fmla="*/ 373 h 373"/>
                </a:gdLst>
                <a:ahLst/>
                <a:cxnLst>
                  <a:cxn ang="0">
                    <a:pos x="T0" y="T1"/>
                  </a:cxn>
                  <a:cxn ang="0">
                    <a:pos x="T2" y="T3"/>
                  </a:cxn>
                  <a:cxn ang="0">
                    <a:pos x="T4" y="T5"/>
                  </a:cxn>
                  <a:cxn ang="0">
                    <a:pos x="T6" y="T7"/>
                  </a:cxn>
                  <a:cxn ang="0">
                    <a:pos x="T8" y="T9"/>
                  </a:cxn>
                </a:cxnLst>
                <a:rect l="0" t="0" r="r" b="b"/>
                <a:pathLst>
                  <a:path w="141" h="373">
                    <a:moveTo>
                      <a:pt x="2" y="0"/>
                    </a:moveTo>
                    <a:cubicBezTo>
                      <a:pt x="2" y="9"/>
                      <a:pt x="0" y="45"/>
                      <a:pt x="70" y="91"/>
                    </a:cubicBezTo>
                    <a:cubicBezTo>
                      <a:pt x="141" y="137"/>
                      <a:pt x="139" y="180"/>
                      <a:pt x="139" y="186"/>
                    </a:cubicBezTo>
                    <a:cubicBezTo>
                      <a:pt x="139" y="193"/>
                      <a:pt x="141" y="236"/>
                      <a:pt x="70" y="282"/>
                    </a:cubicBezTo>
                    <a:cubicBezTo>
                      <a:pt x="0" y="328"/>
                      <a:pt x="2" y="364"/>
                      <a:pt x="2" y="373"/>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8" name="Freeform 123">
                <a:extLst>
                  <a:ext uri="{FF2B5EF4-FFF2-40B4-BE49-F238E27FC236}">
                    <a16:creationId xmlns:a16="http://schemas.microsoft.com/office/drawing/2014/main" id="{728AA718-220F-45E8-B0D1-DA054E7A2936}"/>
                  </a:ext>
                </a:extLst>
              </p:cNvPr>
              <p:cNvSpPr>
                <a:spLocks/>
              </p:cNvSpPr>
              <p:nvPr/>
            </p:nvSpPr>
            <p:spPr bwMode="auto">
              <a:xfrm>
                <a:off x="10345738" y="4306889"/>
                <a:ext cx="223838" cy="590550"/>
              </a:xfrm>
              <a:custGeom>
                <a:avLst/>
                <a:gdLst>
                  <a:gd name="T0" fmla="*/ 139 w 141"/>
                  <a:gd name="T1" fmla="*/ 0 h 373"/>
                  <a:gd name="T2" fmla="*/ 71 w 141"/>
                  <a:gd name="T3" fmla="*/ 91 h 373"/>
                  <a:gd name="T4" fmla="*/ 2 w 141"/>
                  <a:gd name="T5" fmla="*/ 186 h 373"/>
                  <a:gd name="T6" fmla="*/ 71 w 141"/>
                  <a:gd name="T7" fmla="*/ 282 h 373"/>
                  <a:gd name="T8" fmla="*/ 139 w 141"/>
                  <a:gd name="T9" fmla="*/ 373 h 373"/>
                </a:gdLst>
                <a:ahLst/>
                <a:cxnLst>
                  <a:cxn ang="0">
                    <a:pos x="T0" y="T1"/>
                  </a:cxn>
                  <a:cxn ang="0">
                    <a:pos x="T2" y="T3"/>
                  </a:cxn>
                  <a:cxn ang="0">
                    <a:pos x="T4" y="T5"/>
                  </a:cxn>
                  <a:cxn ang="0">
                    <a:pos x="T6" y="T7"/>
                  </a:cxn>
                  <a:cxn ang="0">
                    <a:pos x="T8" y="T9"/>
                  </a:cxn>
                </a:cxnLst>
                <a:rect l="0" t="0" r="r" b="b"/>
                <a:pathLst>
                  <a:path w="141" h="373">
                    <a:moveTo>
                      <a:pt x="139" y="0"/>
                    </a:moveTo>
                    <a:cubicBezTo>
                      <a:pt x="139" y="9"/>
                      <a:pt x="141" y="45"/>
                      <a:pt x="71" y="91"/>
                    </a:cubicBezTo>
                    <a:cubicBezTo>
                      <a:pt x="0" y="137"/>
                      <a:pt x="2" y="180"/>
                      <a:pt x="2" y="186"/>
                    </a:cubicBezTo>
                    <a:cubicBezTo>
                      <a:pt x="2" y="193"/>
                      <a:pt x="0" y="236"/>
                      <a:pt x="71" y="282"/>
                    </a:cubicBezTo>
                    <a:cubicBezTo>
                      <a:pt x="141" y="328"/>
                      <a:pt x="139" y="364"/>
                      <a:pt x="139" y="373"/>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9" name="Freeform 124">
                <a:extLst>
                  <a:ext uri="{FF2B5EF4-FFF2-40B4-BE49-F238E27FC236}">
                    <a16:creationId xmlns:a16="http://schemas.microsoft.com/office/drawing/2014/main" id="{CC331D2F-9D5B-4CCD-8700-2D882ADDAB72}"/>
                  </a:ext>
                </a:extLst>
              </p:cNvPr>
              <p:cNvSpPr>
                <a:spLocks/>
              </p:cNvSpPr>
              <p:nvPr/>
            </p:nvSpPr>
            <p:spPr bwMode="auto">
              <a:xfrm>
                <a:off x="10345738" y="4449764"/>
                <a:ext cx="223838" cy="303213"/>
              </a:xfrm>
              <a:custGeom>
                <a:avLst/>
                <a:gdLst>
                  <a:gd name="T0" fmla="*/ 139 w 141"/>
                  <a:gd name="T1" fmla="*/ 95 h 191"/>
                  <a:gd name="T2" fmla="*/ 71 w 141"/>
                  <a:gd name="T3" fmla="*/ 191 h 191"/>
                  <a:gd name="T4" fmla="*/ 2 w 141"/>
                  <a:gd name="T5" fmla="*/ 95 h 191"/>
                  <a:gd name="T6" fmla="*/ 71 w 141"/>
                  <a:gd name="T7" fmla="*/ 0 h 191"/>
                  <a:gd name="T8" fmla="*/ 139 w 141"/>
                  <a:gd name="T9" fmla="*/ 95 h 191"/>
                </a:gdLst>
                <a:ahLst/>
                <a:cxnLst>
                  <a:cxn ang="0">
                    <a:pos x="T0" y="T1"/>
                  </a:cxn>
                  <a:cxn ang="0">
                    <a:pos x="T2" y="T3"/>
                  </a:cxn>
                  <a:cxn ang="0">
                    <a:pos x="T4" y="T5"/>
                  </a:cxn>
                  <a:cxn ang="0">
                    <a:pos x="T6" y="T7"/>
                  </a:cxn>
                  <a:cxn ang="0">
                    <a:pos x="T8" y="T9"/>
                  </a:cxn>
                </a:cxnLst>
                <a:rect l="0" t="0" r="r" b="b"/>
                <a:pathLst>
                  <a:path w="141" h="191">
                    <a:moveTo>
                      <a:pt x="139" y="95"/>
                    </a:moveTo>
                    <a:cubicBezTo>
                      <a:pt x="139" y="102"/>
                      <a:pt x="141" y="144"/>
                      <a:pt x="71" y="191"/>
                    </a:cubicBezTo>
                    <a:cubicBezTo>
                      <a:pt x="0" y="144"/>
                      <a:pt x="2" y="102"/>
                      <a:pt x="2" y="95"/>
                    </a:cubicBezTo>
                    <a:cubicBezTo>
                      <a:pt x="2" y="89"/>
                      <a:pt x="0" y="47"/>
                      <a:pt x="71" y="0"/>
                    </a:cubicBezTo>
                    <a:cubicBezTo>
                      <a:pt x="141" y="47"/>
                      <a:pt x="139" y="89"/>
                      <a:pt x="139" y="95"/>
                    </a:cubicBezTo>
                    <a:close/>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0" name="Line 125">
                <a:extLst>
                  <a:ext uri="{FF2B5EF4-FFF2-40B4-BE49-F238E27FC236}">
                    <a16:creationId xmlns:a16="http://schemas.microsoft.com/office/drawing/2014/main" id="{E20AE7D3-3C69-479D-BBDA-63EFD8DCC428}"/>
                  </a:ext>
                </a:extLst>
              </p:cNvPr>
              <p:cNvSpPr>
                <a:spLocks noChangeShapeType="1"/>
              </p:cNvSpPr>
              <p:nvPr/>
            </p:nvSpPr>
            <p:spPr bwMode="auto">
              <a:xfrm>
                <a:off x="10348913" y="4306889"/>
                <a:ext cx="109538"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1" name="Line 126">
                <a:extLst>
                  <a:ext uri="{FF2B5EF4-FFF2-40B4-BE49-F238E27FC236}">
                    <a16:creationId xmlns:a16="http://schemas.microsoft.com/office/drawing/2014/main" id="{A98FBE37-C200-42B9-AEB7-B4ADCF4DCB82}"/>
                  </a:ext>
                </a:extLst>
              </p:cNvPr>
              <p:cNvSpPr>
                <a:spLocks noChangeShapeType="1"/>
              </p:cNvSpPr>
              <p:nvPr/>
            </p:nvSpPr>
            <p:spPr bwMode="auto">
              <a:xfrm flipH="1">
                <a:off x="10456863" y="4897439"/>
                <a:ext cx="109538"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2" name="Line 127">
                <a:extLst>
                  <a:ext uri="{FF2B5EF4-FFF2-40B4-BE49-F238E27FC236}">
                    <a16:creationId xmlns:a16="http://schemas.microsoft.com/office/drawing/2014/main" id="{3E080BDB-2EDB-43E1-9EA8-CD1BC3A1609E}"/>
                  </a:ext>
                </a:extLst>
              </p:cNvPr>
              <p:cNvSpPr>
                <a:spLocks noChangeShapeType="1"/>
              </p:cNvSpPr>
              <p:nvPr/>
            </p:nvSpPr>
            <p:spPr bwMode="auto">
              <a:xfrm>
                <a:off x="10498138" y="4600576"/>
                <a:ext cx="0"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3" name="Line 128">
                <a:extLst>
                  <a:ext uri="{FF2B5EF4-FFF2-40B4-BE49-F238E27FC236}">
                    <a16:creationId xmlns:a16="http://schemas.microsoft.com/office/drawing/2014/main" id="{4FF297AF-33C0-4CDA-AEF8-D5188A26EB4A}"/>
                  </a:ext>
                </a:extLst>
              </p:cNvPr>
              <p:cNvSpPr>
                <a:spLocks noChangeShapeType="1"/>
              </p:cNvSpPr>
              <p:nvPr/>
            </p:nvSpPr>
            <p:spPr bwMode="auto">
              <a:xfrm>
                <a:off x="10417176" y="4600576"/>
                <a:ext cx="0"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4" name="Line 129">
                <a:extLst>
                  <a:ext uri="{FF2B5EF4-FFF2-40B4-BE49-F238E27FC236}">
                    <a16:creationId xmlns:a16="http://schemas.microsoft.com/office/drawing/2014/main" id="{6CB99AF8-3760-4EC8-AD71-5832B9422DA1}"/>
                  </a:ext>
                </a:extLst>
              </p:cNvPr>
              <p:cNvSpPr>
                <a:spLocks noChangeShapeType="1"/>
              </p:cNvSpPr>
              <p:nvPr/>
            </p:nvSpPr>
            <p:spPr bwMode="auto">
              <a:xfrm>
                <a:off x="10482263" y="4567239"/>
                <a:ext cx="0"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5" name="Line 130">
                <a:extLst>
                  <a:ext uri="{FF2B5EF4-FFF2-40B4-BE49-F238E27FC236}">
                    <a16:creationId xmlns:a16="http://schemas.microsoft.com/office/drawing/2014/main" id="{3299708D-6053-49ED-9E4E-7B4A07A0C6A0}"/>
                  </a:ext>
                </a:extLst>
              </p:cNvPr>
              <p:cNvSpPr>
                <a:spLocks noChangeShapeType="1"/>
              </p:cNvSpPr>
              <p:nvPr/>
            </p:nvSpPr>
            <p:spPr bwMode="auto">
              <a:xfrm>
                <a:off x="10433051" y="4567239"/>
                <a:ext cx="0"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64" name="Rühm 163">
            <a:extLst>
              <a:ext uri="{FF2B5EF4-FFF2-40B4-BE49-F238E27FC236}">
                <a16:creationId xmlns:a16="http://schemas.microsoft.com/office/drawing/2014/main" id="{1612A026-6814-4337-8A06-858A971713C8}"/>
              </a:ext>
            </a:extLst>
          </p:cNvPr>
          <p:cNvGrpSpPr/>
          <p:nvPr/>
        </p:nvGrpSpPr>
        <p:grpSpPr>
          <a:xfrm>
            <a:off x="10742614" y="3319464"/>
            <a:ext cx="665163" cy="666750"/>
            <a:chOff x="11012488" y="3319464"/>
            <a:chExt cx="665163" cy="666750"/>
          </a:xfrm>
        </p:grpSpPr>
        <p:sp>
          <p:nvSpPr>
            <p:cNvPr id="136" name="Freeform 131">
              <a:extLst>
                <a:ext uri="{FF2B5EF4-FFF2-40B4-BE49-F238E27FC236}">
                  <a16:creationId xmlns:a16="http://schemas.microsoft.com/office/drawing/2014/main" id="{13AD9968-B34F-4D9B-A221-DBCEFC46DF0A}"/>
                </a:ext>
              </a:extLst>
            </p:cNvPr>
            <p:cNvSpPr>
              <a:spLocks/>
            </p:cNvSpPr>
            <p:nvPr/>
          </p:nvSpPr>
          <p:spPr bwMode="auto">
            <a:xfrm>
              <a:off x="11193463" y="3319464"/>
              <a:ext cx="301625" cy="666750"/>
            </a:xfrm>
            <a:custGeom>
              <a:avLst/>
              <a:gdLst>
                <a:gd name="T0" fmla="*/ 13 w 190"/>
                <a:gd name="T1" fmla="*/ 318 h 422"/>
                <a:gd name="T2" fmla="*/ 0 w 190"/>
                <a:gd name="T3" fmla="*/ 211 h 422"/>
                <a:gd name="T4" fmla="*/ 95 w 190"/>
                <a:gd name="T5" fmla="*/ 0 h 422"/>
                <a:gd name="T6" fmla="*/ 190 w 190"/>
                <a:gd name="T7" fmla="*/ 211 h 422"/>
                <a:gd name="T8" fmla="*/ 95 w 190"/>
                <a:gd name="T9" fmla="*/ 422 h 422"/>
                <a:gd name="T10" fmla="*/ 65 w 190"/>
                <a:gd name="T11" fmla="*/ 412 h 422"/>
              </a:gdLst>
              <a:ahLst/>
              <a:cxnLst>
                <a:cxn ang="0">
                  <a:pos x="T0" y="T1"/>
                </a:cxn>
                <a:cxn ang="0">
                  <a:pos x="T2" y="T3"/>
                </a:cxn>
                <a:cxn ang="0">
                  <a:pos x="T4" y="T5"/>
                </a:cxn>
                <a:cxn ang="0">
                  <a:pos x="T6" y="T7"/>
                </a:cxn>
                <a:cxn ang="0">
                  <a:pos x="T8" y="T9"/>
                </a:cxn>
                <a:cxn ang="0">
                  <a:pos x="T10" y="T11"/>
                </a:cxn>
              </a:cxnLst>
              <a:rect l="0" t="0" r="r" b="b"/>
              <a:pathLst>
                <a:path w="190" h="422">
                  <a:moveTo>
                    <a:pt x="13" y="318"/>
                  </a:moveTo>
                  <a:cubicBezTo>
                    <a:pt x="5" y="287"/>
                    <a:pt x="0" y="250"/>
                    <a:pt x="0" y="211"/>
                  </a:cubicBezTo>
                  <a:cubicBezTo>
                    <a:pt x="0" y="95"/>
                    <a:pt x="42" y="0"/>
                    <a:pt x="95" y="0"/>
                  </a:cubicBezTo>
                  <a:cubicBezTo>
                    <a:pt x="147" y="0"/>
                    <a:pt x="190" y="95"/>
                    <a:pt x="190" y="211"/>
                  </a:cubicBezTo>
                  <a:cubicBezTo>
                    <a:pt x="190" y="328"/>
                    <a:pt x="147" y="422"/>
                    <a:pt x="95" y="422"/>
                  </a:cubicBezTo>
                  <a:cubicBezTo>
                    <a:pt x="84" y="422"/>
                    <a:pt x="74" y="419"/>
                    <a:pt x="65" y="41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7" name="Freeform 132">
              <a:extLst>
                <a:ext uri="{FF2B5EF4-FFF2-40B4-BE49-F238E27FC236}">
                  <a16:creationId xmlns:a16="http://schemas.microsoft.com/office/drawing/2014/main" id="{47EE1CAF-AEC6-4E44-83C0-2479D301D56D}"/>
                </a:ext>
              </a:extLst>
            </p:cNvPr>
            <p:cNvSpPr>
              <a:spLocks/>
            </p:cNvSpPr>
            <p:nvPr/>
          </p:nvSpPr>
          <p:spPr bwMode="auto">
            <a:xfrm>
              <a:off x="11463338" y="3433764"/>
              <a:ext cx="171450" cy="52388"/>
            </a:xfrm>
            <a:custGeom>
              <a:avLst/>
              <a:gdLst>
                <a:gd name="T0" fmla="*/ 108 w 108"/>
                <a:gd name="T1" fmla="*/ 34 h 34"/>
                <a:gd name="T2" fmla="*/ 0 w 108"/>
                <a:gd name="T3" fmla="*/ 9 h 34"/>
              </a:gdLst>
              <a:ahLst/>
              <a:cxnLst>
                <a:cxn ang="0">
                  <a:pos x="T0" y="T1"/>
                </a:cxn>
                <a:cxn ang="0">
                  <a:pos x="T2" y="T3"/>
                </a:cxn>
              </a:cxnLst>
              <a:rect l="0" t="0" r="r" b="b"/>
              <a:pathLst>
                <a:path w="108" h="34">
                  <a:moveTo>
                    <a:pt x="108" y="34"/>
                  </a:moveTo>
                  <a:cubicBezTo>
                    <a:pt x="92" y="7"/>
                    <a:pt x="51" y="0"/>
                    <a:pt x="0" y="9"/>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8" name="Freeform 133">
              <a:extLst>
                <a:ext uri="{FF2B5EF4-FFF2-40B4-BE49-F238E27FC236}">
                  <a16:creationId xmlns:a16="http://schemas.microsoft.com/office/drawing/2014/main" id="{0C3735A8-FC6B-4606-A096-322A190F1309}"/>
                </a:ext>
              </a:extLst>
            </p:cNvPr>
            <p:cNvSpPr>
              <a:spLocks/>
            </p:cNvSpPr>
            <p:nvPr/>
          </p:nvSpPr>
          <p:spPr bwMode="auto">
            <a:xfrm>
              <a:off x="11022013" y="3602039"/>
              <a:ext cx="136525" cy="263525"/>
            </a:xfrm>
            <a:custGeom>
              <a:avLst/>
              <a:gdLst>
                <a:gd name="T0" fmla="*/ 77 w 86"/>
                <a:gd name="T1" fmla="*/ 166 h 166"/>
                <a:gd name="T2" fmla="*/ 20 w 86"/>
                <a:gd name="T3" fmla="*/ 138 h 166"/>
                <a:gd name="T4" fmla="*/ 86 w 86"/>
                <a:gd name="T5" fmla="*/ 0 h 166"/>
              </a:gdLst>
              <a:ahLst/>
              <a:cxnLst>
                <a:cxn ang="0">
                  <a:pos x="T0" y="T1"/>
                </a:cxn>
                <a:cxn ang="0">
                  <a:pos x="T2" y="T3"/>
                </a:cxn>
                <a:cxn ang="0">
                  <a:pos x="T4" y="T5"/>
                </a:cxn>
              </a:cxnLst>
              <a:rect l="0" t="0" r="r" b="b"/>
              <a:pathLst>
                <a:path w="86" h="166">
                  <a:moveTo>
                    <a:pt x="77" y="166"/>
                  </a:moveTo>
                  <a:cubicBezTo>
                    <a:pt x="50" y="164"/>
                    <a:pt x="30" y="155"/>
                    <a:pt x="20" y="138"/>
                  </a:cubicBezTo>
                  <a:cubicBezTo>
                    <a:pt x="0" y="103"/>
                    <a:pt x="31" y="49"/>
                    <a:pt x="86"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9" name="Oval 134">
              <a:extLst>
                <a:ext uri="{FF2B5EF4-FFF2-40B4-BE49-F238E27FC236}">
                  <a16:creationId xmlns:a16="http://schemas.microsoft.com/office/drawing/2014/main" id="{9D5A8109-B4CD-4B8C-8267-E7695D5E6236}"/>
                </a:ext>
              </a:extLst>
            </p:cNvPr>
            <p:cNvSpPr>
              <a:spLocks noChangeArrowheads="1"/>
            </p:cNvSpPr>
            <p:nvPr/>
          </p:nvSpPr>
          <p:spPr bwMode="auto">
            <a:xfrm>
              <a:off x="11579226" y="3524251"/>
              <a:ext cx="98425" cy="98425"/>
            </a:xfrm>
            <a:prstGeom prst="ellipse">
              <a:avLst/>
            </a:pr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0" name="Oval 135">
              <a:extLst>
                <a:ext uri="{FF2B5EF4-FFF2-40B4-BE49-F238E27FC236}">
                  <a16:creationId xmlns:a16="http://schemas.microsoft.com/office/drawing/2014/main" id="{303BC376-4D88-4D1D-92E8-A17A2C9C9AAC}"/>
                </a:ext>
              </a:extLst>
            </p:cNvPr>
            <p:cNvSpPr>
              <a:spLocks noChangeArrowheads="1"/>
            </p:cNvSpPr>
            <p:nvPr/>
          </p:nvSpPr>
          <p:spPr bwMode="auto">
            <a:xfrm>
              <a:off x="11080751" y="3395664"/>
              <a:ext cx="96838" cy="96838"/>
            </a:xfrm>
            <a:prstGeom prst="ellipse">
              <a:avLst/>
            </a:pr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1" name="Oval 136">
              <a:extLst>
                <a:ext uri="{FF2B5EF4-FFF2-40B4-BE49-F238E27FC236}">
                  <a16:creationId xmlns:a16="http://schemas.microsoft.com/office/drawing/2014/main" id="{93B44156-FEA4-4B9B-BCCE-8D0C9D443FF4}"/>
                </a:ext>
              </a:extLst>
            </p:cNvPr>
            <p:cNvSpPr>
              <a:spLocks noChangeArrowheads="1"/>
            </p:cNvSpPr>
            <p:nvPr/>
          </p:nvSpPr>
          <p:spPr bwMode="auto">
            <a:xfrm>
              <a:off x="11193463" y="3856039"/>
              <a:ext cx="96838" cy="96838"/>
            </a:xfrm>
            <a:prstGeom prst="ellipse">
              <a:avLst/>
            </a:pr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2" name="Freeform 137">
              <a:extLst>
                <a:ext uri="{FF2B5EF4-FFF2-40B4-BE49-F238E27FC236}">
                  <a16:creationId xmlns:a16="http://schemas.microsoft.com/office/drawing/2014/main" id="{104F96C6-E2D9-4956-977F-A1794348F0A4}"/>
                </a:ext>
              </a:extLst>
            </p:cNvPr>
            <p:cNvSpPr>
              <a:spLocks/>
            </p:cNvSpPr>
            <p:nvPr/>
          </p:nvSpPr>
          <p:spPr bwMode="auto">
            <a:xfrm>
              <a:off x="11012488" y="3486151"/>
              <a:ext cx="663575" cy="388938"/>
            </a:xfrm>
            <a:custGeom>
              <a:avLst/>
              <a:gdLst>
                <a:gd name="T0" fmla="*/ 239 w 418"/>
                <a:gd name="T1" fmla="*/ 13 h 245"/>
                <a:gd name="T2" fmla="*/ 256 w 418"/>
                <a:gd name="T3" fmla="*/ 23 h 245"/>
                <a:gd name="T4" fmla="*/ 392 w 418"/>
                <a:gd name="T5" fmla="*/ 211 h 245"/>
                <a:gd name="T6" fmla="*/ 284 w 418"/>
                <a:gd name="T7" fmla="*/ 235 h 245"/>
                <a:gd name="T8" fmla="*/ 161 w 418"/>
                <a:gd name="T9" fmla="*/ 187 h 245"/>
                <a:gd name="T10" fmla="*/ 26 w 418"/>
                <a:gd name="T11" fmla="*/ 0 h 245"/>
              </a:gdLst>
              <a:ahLst/>
              <a:cxnLst>
                <a:cxn ang="0">
                  <a:pos x="T0" y="T1"/>
                </a:cxn>
                <a:cxn ang="0">
                  <a:pos x="T2" y="T3"/>
                </a:cxn>
                <a:cxn ang="0">
                  <a:pos x="T4" y="T5"/>
                </a:cxn>
                <a:cxn ang="0">
                  <a:pos x="T6" y="T7"/>
                </a:cxn>
                <a:cxn ang="0">
                  <a:pos x="T8" y="T9"/>
                </a:cxn>
                <a:cxn ang="0">
                  <a:pos x="T10" y="T11"/>
                </a:cxn>
              </a:cxnLst>
              <a:rect l="0" t="0" r="r" b="b"/>
              <a:pathLst>
                <a:path w="418" h="245">
                  <a:moveTo>
                    <a:pt x="239" y="13"/>
                  </a:moveTo>
                  <a:cubicBezTo>
                    <a:pt x="253" y="21"/>
                    <a:pt x="242" y="15"/>
                    <a:pt x="256" y="23"/>
                  </a:cubicBezTo>
                  <a:cubicBezTo>
                    <a:pt x="357" y="81"/>
                    <a:pt x="418" y="165"/>
                    <a:pt x="392" y="211"/>
                  </a:cubicBezTo>
                  <a:cubicBezTo>
                    <a:pt x="376" y="237"/>
                    <a:pt x="335" y="245"/>
                    <a:pt x="284" y="235"/>
                  </a:cubicBezTo>
                  <a:cubicBezTo>
                    <a:pt x="246" y="228"/>
                    <a:pt x="204" y="212"/>
                    <a:pt x="161" y="187"/>
                  </a:cubicBezTo>
                  <a:cubicBezTo>
                    <a:pt x="60" y="129"/>
                    <a:pt x="0" y="45"/>
                    <a:pt x="26"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3" name="Freeform 138">
              <a:extLst>
                <a:ext uri="{FF2B5EF4-FFF2-40B4-BE49-F238E27FC236}">
                  <a16:creationId xmlns:a16="http://schemas.microsoft.com/office/drawing/2014/main" id="{8672FAEA-5804-459D-9493-BF0F14A2496F}"/>
                </a:ext>
              </a:extLst>
            </p:cNvPr>
            <p:cNvSpPr>
              <a:spLocks/>
            </p:cNvSpPr>
            <p:nvPr/>
          </p:nvSpPr>
          <p:spPr bwMode="auto">
            <a:xfrm>
              <a:off x="11247438" y="3455989"/>
              <a:ext cx="180975" cy="85725"/>
            </a:xfrm>
            <a:custGeom>
              <a:avLst/>
              <a:gdLst>
                <a:gd name="T0" fmla="*/ 0 w 114"/>
                <a:gd name="T1" fmla="*/ 54 h 54"/>
                <a:gd name="T2" fmla="*/ 55 w 114"/>
                <a:gd name="T3" fmla="*/ 22 h 54"/>
                <a:gd name="T4" fmla="*/ 114 w 114"/>
                <a:gd name="T5" fmla="*/ 0 h 54"/>
              </a:gdLst>
              <a:ahLst/>
              <a:cxnLst>
                <a:cxn ang="0">
                  <a:pos x="T0" y="T1"/>
                </a:cxn>
                <a:cxn ang="0">
                  <a:pos x="T2" y="T3"/>
                </a:cxn>
                <a:cxn ang="0">
                  <a:pos x="T4" y="T5"/>
                </a:cxn>
              </a:cxnLst>
              <a:rect l="0" t="0" r="r" b="b"/>
              <a:pathLst>
                <a:path w="114" h="54">
                  <a:moveTo>
                    <a:pt x="0" y="54"/>
                  </a:moveTo>
                  <a:cubicBezTo>
                    <a:pt x="10" y="47"/>
                    <a:pt x="33" y="32"/>
                    <a:pt x="55" y="22"/>
                  </a:cubicBezTo>
                  <a:cubicBezTo>
                    <a:pt x="89" y="5"/>
                    <a:pt x="114" y="0"/>
                    <a:pt x="114"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4" name="Freeform 139">
              <a:extLst>
                <a:ext uri="{FF2B5EF4-FFF2-40B4-BE49-F238E27FC236}">
                  <a16:creationId xmlns:a16="http://schemas.microsoft.com/office/drawing/2014/main" id="{EF0431E3-7FFA-46E8-AB94-CDEE71E9BD45}"/>
                </a:ext>
              </a:extLst>
            </p:cNvPr>
            <p:cNvSpPr>
              <a:spLocks/>
            </p:cNvSpPr>
            <p:nvPr/>
          </p:nvSpPr>
          <p:spPr bwMode="auto">
            <a:xfrm>
              <a:off x="11393488" y="3736976"/>
              <a:ext cx="96838" cy="60325"/>
            </a:xfrm>
            <a:custGeom>
              <a:avLst/>
              <a:gdLst>
                <a:gd name="T0" fmla="*/ 0 w 61"/>
                <a:gd name="T1" fmla="*/ 38 h 38"/>
                <a:gd name="T2" fmla="*/ 16 w 61"/>
                <a:gd name="T3" fmla="*/ 29 h 38"/>
                <a:gd name="T4" fmla="*/ 61 w 61"/>
                <a:gd name="T5" fmla="*/ 0 h 38"/>
              </a:gdLst>
              <a:ahLst/>
              <a:cxnLst>
                <a:cxn ang="0">
                  <a:pos x="T0" y="T1"/>
                </a:cxn>
                <a:cxn ang="0">
                  <a:pos x="T2" y="T3"/>
                </a:cxn>
                <a:cxn ang="0">
                  <a:pos x="T4" y="T5"/>
                </a:cxn>
              </a:cxnLst>
              <a:rect l="0" t="0" r="r" b="b"/>
              <a:pathLst>
                <a:path w="61" h="38">
                  <a:moveTo>
                    <a:pt x="0" y="38"/>
                  </a:moveTo>
                  <a:cubicBezTo>
                    <a:pt x="6" y="36"/>
                    <a:pt x="11" y="33"/>
                    <a:pt x="16" y="29"/>
                  </a:cubicBezTo>
                  <a:cubicBezTo>
                    <a:pt x="32" y="20"/>
                    <a:pt x="47" y="11"/>
                    <a:pt x="61"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84" name="Rühm 183">
            <a:extLst>
              <a:ext uri="{FF2B5EF4-FFF2-40B4-BE49-F238E27FC236}">
                <a16:creationId xmlns:a16="http://schemas.microsoft.com/office/drawing/2014/main" id="{B6ED0BD1-BD72-48FA-AB48-BAF575C38D2B}"/>
              </a:ext>
            </a:extLst>
          </p:cNvPr>
          <p:cNvGrpSpPr/>
          <p:nvPr/>
        </p:nvGrpSpPr>
        <p:grpSpPr>
          <a:xfrm>
            <a:off x="8150227" y="3094039"/>
            <a:ext cx="747713" cy="746125"/>
            <a:chOff x="8420101" y="3094039"/>
            <a:chExt cx="747713" cy="746125"/>
          </a:xfrm>
        </p:grpSpPr>
        <p:sp>
          <p:nvSpPr>
            <p:cNvPr id="145" name="Oval 140">
              <a:extLst>
                <a:ext uri="{FF2B5EF4-FFF2-40B4-BE49-F238E27FC236}">
                  <a16:creationId xmlns:a16="http://schemas.microsoft.com/office/drawing/2014/main" id="{B74D7EC8-3D51-41E6-A80E-2ADA6E2E28A7}"/>
                </a:ext>
              </a:extLst>
            </p:cNvPr>
            <p:cNvSpPr>
              <a:spLocks noChangeArrowheads="1"/>
            </p:cNvSpPr>
            <p:nvPr/>
          </p:nvSpPr>
          <p:spPr bwMode="auto">
            <a:xfrm>
              <a:off x="8420101" y="3094039"/>
              <a:ext cx="747713" cy="7461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6" name="Rühm 175">
              <a:extLst>
                <a:ext uri="{FF2B5EF4-FFF2-40B4-BE49-F238E27FC236}">
                  <a16:creationId xmlns:a16="http://schemas.microsoft.com/office/drawing/2014/main" id="{0474251E-146E-4C6C-B260-D26B29A43949}"/>
                </a:ext>
              </a:extLst>
            </p:cNvPr>
            <p:cNvGrpSpPr/>
            <p:nvPr/>
          </p:nvGrpSpPr>
          <p:grpSpPr>
            <a:xfrm>
              <a:off x="8618538" y="3213101"/>
              <a:ext cx="341313" cy="519113"/>
              <a:chOff x="8618538" y="3213101"/>
              <a:chExt cx="341313" cy="519113"/>
            </a:xfrm>
          </p:grpSpPr>
          <p:sp>
            <p:nvSpPr>
              <p:cNvPr id="146" name="Freeform 141">
                <a:extLst>
                  <a:ext uri="{FF2B5EF4-FFF2-40B4-BE49-F238E27FC236}">
                    <a16:creationId xmlns:a16="http://schemas.microsoft.com/office/drawing/2014/main" id="{43F472D4-AB53-4A86-947A-214BE3087676}"/>
                  </a:ext>
                </a:extLst>
              </p:cNvPr>
              <p:cNvSpPr>
                <a:spLocks/>
              </p:cNvSpPr>
              <p:nvPr/>
            </p:nvSpPr>
            <p:spPr bwMode="auto">
              <a:xfrm>
                <a:off x="8618538" y="3213101"/>
                <a:ext cx="341313" cy="361950"/>
              </a:xfrm>
              <a:custGeom>
                <a:avLst/>
                <a:gdLst>
                  <a:gd name="T0" fmla="*/ 184 w 215"/>
                  <a:gd name="T1" fmla="*/ 185 h 229"/>
                  <a:gd name="T2" fmla="*/ 215 w 215"/>
                  <a:gd name="T3" fmla="*/ 110 h 229"/>
                  <a:gd name="T4" fmla="*/ 101 w 215"/>
                  <a:gd name="T5" fmla="*/ 4 h 229"/>
                  <a:gd name="T6" fmla="*/ 3 w 215"/>
                  <a:gd name="T7" fmla="*/ 101 h 229"/>
                  <a:gd name="T8" fmla="*/ 33 w 215"/>
                  <a:gd name="T9" fmla="*/ 184 h 229"/>
                  <a:gd name="T10" fmla="*/ 52 w 215"/>
                  <a:gd name="T11" fmla="*/ 229 h 229"/>
                  <a:gd name="T12" fmla="*/ 52 w 215"/>
                  <a:gd name="T13" fmla="*/ 229 h 229"/>
                  <a:gd name="T14" fmla="*/ 166 w 215"/>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229">
                    <a:moveTo>
                      <a:pt x="184" y="185"/>
                    </a:moveTo>
                    <a:cubicBezTo>
                      <a:pt x="203" y="166"/>
                      <a:pt x="215" y="139"/>
                      <a:pt x="215" y="110"/>
                    </a:cubicBezTo>
                    <a:cubicBezTo>
                      <a:pt x="215" y="49"/>
                      <a:pt x="163" y="0"/>
                      <a:pt x="101" y="4"/>
                    </a:cubicBezTo>
                    <a:cubicBezTo>
                      <a:pt x="49" y="8"/>
                      <a:pt x="7" y="49"/>
                      <a:pt x="3" y="101"/>
                    </a:cubicBezTo>
                    <a:cubicBezTo>
                      <a:pt x="0" y="133"/>
                      <a:pt x="12" y="163"/>
                      <a:pt x="33" y="184"/>
                    </a:cubicBezTo>
                    <a:cubicBezTo>
                      <a:pt x="45" y="196"/>
                      <a:pt x="52" y="212"/>
                      <a:pt x="52" y="229"/>
                    </a:cubicBezTo>
                    <a:cubicBezTo>
                      <a:pt x="52" y="229"/>
                      <a:pt x="52" y="229"/>
                      <a:pt x="52" y="229"/>
                    </a:cubicBezTo>
                    <a:cubicBezTo>
                      <a:pt x="166" y="229"/>
                      <a:pt x="166" y="229"/>
                      <a:pt x="166" y="229"/>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7" name="Line 142">
                <a:extLst>
                  <a:ext uri="{FF2B5EF4-FFF2-40B4-BE49-F238E27FC236}">
                    <a16:creationId xmlns:a16="http://schemas.microsoft.com/office/drawing/2014/main" id="{DD27A4AB-576C-42A4-A4BA-4AD77100D405}"/>
                  </a:ext>
                </a:extLst>
              </p:cNvPr>
              <p:cNvSpPr>
                <a:spLocks noChangeShapeType="1"/>
              </p:cNvSpPr>
              <p:nvPr/>
            </p:nvSpPr>
            <p:spPr bwMode="auto">
              <a:xfrm>
                <a:off x="8699501" y="3611564"/>
                <a:ext cx="182563"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8" name="Freeform 143">
                <a:extLst>
                  <a:ext uri="{FF2B5EF4-FFF2-40B4-BE49-F238E27FC236}">
                    <a16:creationId xmlns:a16="http://schemas.microsoft.com/office/drawing/2014/main" id="{B222564F-3820-428A-A508-70B60062223C}"/>
                  </a:ext>
                </a:extLst>
              </p:cNvPr>
              <p:cNvSpPr>
                <a:spLocks/>
              </p:cNvSpPr>
              <p:nvPr/>
            </p:nvSpPr>
            <p:spPr bwMode="auto">
              <a:xfrm>
                <a:off x="8699501" y="3646489"/>
                <a:ext cx="182563" cy="85725"/>
              </a:xfrm>
              <a:custGeom>
                <a:avLst/>
                <a:gdLst>
                  <a:gd name="T0" fmla="*/ 43 w 115"/>
                  <a:gd name="T1" fmla="*/ 54 h 54"/>
                  <a:gd name="T2" fmla="*/ 0 w 115"/>
                  <a:gd name="T3" fmla="*/ 0 h 54"/>
                  <a:gd name="T4" fmla="*/ 0 w 115"/>
                  <a:gd name="T5" fmla="*/ 0 h 54"/>
                  <a:gd name="T6" fmla="*/ 115 w 115"/>
                  <a:gd name="T7" fmla="*/ 0 h 54"/>
                  <a:gd name="T8" fmla="*/ 115 w 115"/>
                  <a:gd name="T9" fmla="*/ 0 h 54"/>
                  <a:gd name="T10" fmla="*/ 73 w 115"/>
                  <a:gd name="T11" fmla="*/ 54 h 54"/>
                </a:gdLst>
                <a:ahLst/>
                <a:cxnLst>
                  <a:cxn ang="0">
                    <a:pos x="T0" y="T1"/>
                  </a:cxn>
                  <a:cxn ang="0">
                    <a:pos x="T2" y="T3"/>
                  </a:cxn>
                  <a:cxn ang="0">
                    <a:pos x="T4" y="T5"/>
                  </a:cxn>
                  <a:cxn ang="0">
                    <a:pos x="T6" y="T7"/>
                  </a:cxn>
                  <a:cxn ang="0">
                    <a:pos x="T8" y="T9"/>
                  </a:cxn>
                  <a:cxn ang="0">
                    <a:pos x="T10" y="T11"/>
                  </a:cxn>
                </a:cxnLst>
                <a:rect l="0" t="0" r="r" b="b"/>
                <a:pathLst>
                  <a:path w="115" h="54">
                    <a:moveTo>
                      <a:pt x="43" y="54"/>
                    </a:moveTo>
                    <a:cubicBezTo>
                      <a:pt x="18" y="48"/>
                      <a:pt x="0" y="27"/>
                      <a:pt x="0" y="0"/>
                    </a:cubicBezTo>
                    <a:cubicBezTo>
                      <a:pt x="0" y="0"/>
                      <a:pt x="0" y="0"/>
                      <a:pt x="0" y="0"/>
                    </a:cubicBezTo>
                    <a:cubicBezTo>
                      <a:pt x="115" y="0"/>
                      <a:pt x="115" y="0"/>
                      <a:pt x="115" y="0"/>
                    </a:cubicBezTo>
                    <a:cubicBezTo>
                      <a:pt x="115" y="0"/>
                      <a:pt x="115" y="0"/>
                      <a:pt x="115" y="0"/>
                    </a:cubicBezTo>
                    <a:cubicBezTo>
                      <a:pt x="115" y="26"/>
                      <a:pt x="98" y="48"/>
                      <a:pt x="73" y="54"/>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56" name="Rühm 155">
            <a:extLst>
              <a:ext uri="{FF2B5EF4-FFF2-40B4-BE49-F238E27FC236}">
                <a16:creationId xmlns:a16="http://schemas.microsoft.com/office/drawing/2014/main" id="{061E61B9-D4CE-4B1A-BD84-E96759CC31A2}"/>
              </a:ext>
            </a:extLst>
          </p:cNvPr>
          <p:cNvGrpSpPr/>
          <p:nvPr/>
        </p:nvGrpSpPr>
        <p:grpSpPr>
          <a:xfrm>
            <a:off x="5008564" y="4365626"/>
            <a:ext cx="523875" cy="798513"/>
            <a:chOff x="5278438" y="4365626"/>
            <a:chExt cx="523875" cy="798513"/>
          </a:xfrm>
        </p:grpSpPr>
        <p:sp>
          <p:nvSpPr>
            <p:cNvPr id="149" name="Freeform 144">
              <a:extLst>
                <a:ext uri="{FF2B5EF4-FFF2-40B4-BE49-F238E27FC236}">
                  <a16:creationId xmlns:a16="http://schemas.microsoft.com/office/drawing/2014/main" id="{35005C3D-CC58-467D-8762-6A8CE2D0AE32}"/>
                </a:ext>
              </a:extLst>
            </p:cNvPr>
            <p:cNvSpPr>
              <a:spLocks/>
            </p:cNvSpPr>
            <p:nvPr/>
          </p:nvSpPr>
          <p:spPr bwMode="auto">
            <a:xfrm>
              <a:off x="5278438" y="4365626"/>
              <a:ext cx="523875" cy="557213"/>
            </a:xfrm>
            <a:custGeom>
              <a:avLst/>
              <a:gdLst>
                <a:gd name="T0" fmla="*/ 282 w 330"/>
                <a:gd name="T1" fmla="*/ 285 h 352"/>
                <a:gd name="T2" fmla="*/ 330 w 330"/>
                <a:gd name="T3" fmla="*/ 169 h 352"/>
                <a:gd name="T4" fmla="*/ 155 w 330"/>
                <a:gd name="T5" fmla="*/ 6 h 352"/>
                <a:gd name="T6" fmla="*/ 4 w 330"/>
                <a:gd name="T7" fmla="*/ 155 h 352"/>
                <a:gd name="T8" fmla="*/ 50 w 330"/>
                <a:gd name="T9" fmla="*/ 284 h 352"/>
                <a:gd name="T10" fmla="*/ 79 w 330"/>
                <a:gd name="T11" fmla="*/ 352 h 352"/>
                <a:gd name="T12" fmla="*/ 79 w 330"/>
                <a:gd name="T13" fmla="*/ 352 h 352"/>
                <a:gd name="T14" fmla="*/ 254 w 330"/>
                <a:gd name="T15" fmla="*/ 352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0" h="352">
                  <a:moveTo>
                    <a:pt x="282" y="285"/>
                  </a:moveTo>
                  <a:cubicBezTo>
                    <a:pt x="312" y="255"/>
                    <a:pt x="330" y="214"/>
                    <a:pt x="330" y="169"/>
                  </a:cubicBezTo>
                  <a:cubicBezTo>
                    <a:pt x="330" y="75"/>
                    <a:pt x="251" y="0"/>
                    <a:pt x="155" y="6"/>
                  </a:cubicBezTo>
                  <a:cubicBezTo>
                    <a:pt x="75" y="12"/>
                    <a:pt x="11" y="76"/>
                    <a:pt x="4" y="155"/>
                  </a:cubicBezTo>
                  <a:cubicBezTo>
                    <a:pt x="0" y="205"/>
                    <a:pt x="18" y="251"/>
                    <a:pt x="50" y="284"/>
                  </a:cubicBezTo>
                  <a:cubicBezTo>
                    <a:pt x="68" y="302"/>
                    <a:pt x="79" y="326"/>
                    <a:pt x="79" y="352"/>
                  </a:cubicBezTo>
                  <a:cubicBezTo>
                    <a:pt x="79" y="352"/>
                    <a:pt x="79" y="352"/>
                    <a:pt x="79" y="352"/>
                  </a:cubicBezTo>
                  <a:cubicBezTo>
                    <a:pt x="254" y="352"/>
                    <a:pt x="254" y="352"/>
                    <a:pt x="254" y="35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0" name="Line 145">
              <a:extLst>
                <a:ext uri="{FF2B5EF4-FFF2-40B4-BE49-F238E27FC236}">
                  <a16:creationId xmlns:a16="http://schemas.microsoft.com/office/drawing/2014/main" id="{A9C8F3A3-E36B-4EF4-8EC8-C98C82CBD27A}"/>
                </a:ext>
              </a:extLst>
            </p:cNvPr>
            <p:cNvSpPr>
              <a:spLocks noChangeShapeType="1"/>
            </p:cNvSpPr>
            <p:nvPr/>
          </p:nvSpPr>
          <p:spPr bwMode="auto">
            <a:xfrm>
              <a:off x="5402263" y="4976814"/>
              <a:ext cx="280988" cy="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1" name="Freeform 146">
              <a:extLst>
                <a:ext uri="{FF2B5EF4-FFF2-40B4-BE49-F238E27FC236}">
                  <a16:creationId xmlns:a16="http://schemas.microsoft.com/office/drawing/2014/main" id="{94BA1261-131D-41AB-B30C-AFE843A83F43}"/>
                </a:ext>
              </a:extLst>
            </p:cNvPr>
            <p:cNvSpPr>
              <a:spLocks/>
            </p:cNvSpPr>
            <p:nvPr/>
          </p:nvSpPr>
          <p:spPr bwMode="auto">
            <a:xfrm>
              <a:off x="5402263" y="5032376"/>
              <a:ext cx="280988" cy="131763"/>
            </a:xfrm>
            <a:custGeom>
              <a:avLst/>
              <a:gdLst>
                <a:gd name="T0" fmla="*/ 66 w 177"/>
                <a:gd name="T1" fmla="*/ 83 h 83"/>
                <a:gd name="T2" fmla="*/ 0 w 177"/>
                <a:gd name="T3" fmla="*/ 0 h 83"/>
                <a:gd name="T4" fmla="*/ 0 w 177"/>
                <a:gd name="T5" fmla="*/ 0 h 83"/>
                <a:gd name="T6" fmla="*/ 177 w 177"/>
                <a:gd name="T7" fmla="*/ 0 h 83"/>
                <a:gd name="T8" fmla="*/ 177 w 177"/>
                <a:gd name="T9" fmla="*/ 0 h 83"/>
                <a:gd name="T10" fmla="*/ 113 w 177"/>
                <a:gd name="T11" fmla="*/ 82 h 83"/>
              </a:gdLst>
              <a:ahLst/>
              <a:cxnLst>
                <a:cxn ang="0">
                  <a:pos x="T0" y="T1"/>
                </a:cxn>
                <a:cxn ang="0">
                  <a:pos x="T2" y="T3"/>
                </a:cxn>
                <a:cxn ang="0">
                  <a:pos x="T4" y="T5"/>
                </a:cxn>
                <a:cxn ang="0">
                  <a:pos x="T6" y="T7"/>
                </a:cxn>
                <a:cxn ang="0">
                  <a:pos x="T8" y="T9"/>
                </a:cxn>
                <a:cxn ang="0">
                  <a:pos x="T10" y="T11"/>
                </a:cxn>
              </a:cxnLst>
              <a:rect l="0" t="0" r="r" b="b"/>
              <a:pathLst>
                <a:path w="177" h="83">
                  <a:moveTo>
                    <a:pt x="66" y="83"/>
                  </a:moveTo>
                  <a:cubicBezTo>
                    <a:pt x="28" y="74"/>
                    <a:pt x="0" y="40"/>
                    <a:pt x="0" y="0"/>
                  </a:cubicBezTo>
                  <a:cubicBezTo>
                    <a:pt x="0" y="0"/>
                    <a:pt x="0" y="0"/>
                    <a:pt x="0" y="0"/>
                  </a:cubicBezTo>
                  <a:cubicBezTo>
                    <a:pt x="177" y="0"/>
                    <a:pt x="177" y="0"/>
                    <a:pt x="177" y="0"/>
                  </a:cubicBezTo>
                  <a:cubicBezTo>
                    <a:pt x="177" y="0"/>
                    <a:pt x="177" y="0"/>
                    <a:pt x="177" y="0"/>
                  </a:cubicBezTo>
                  <a:cubicBezTo>
                    <a:pt x="177" y="40"/>
                    <a:pt x="150" y="73"/>
                    <a:pt x="113" y="8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6" name="Rühm 165">
            <a:extLst>
              <a:ext uri="{FF2B5EF4-FFF2-40B4-BE49-F238E27FC236}">
                <a16:creationId xmlns:a16="http://schemas.microsoft.com/office/drawing/2014/main" id="{6157C005-8AC9-474A-BD18-3D24C706128D}"/>
              </a:ext>
            </a:extLst>
          </p:cNvPr>
          <p:cNvGrpSpPr/>
          <p:nvPr/>
        </p:nvGrpSpPr>
        <p:grpSpPr>
          <a:xfrm>
            <a:off x="11112502" y="2411414"/>
            <a:ext cx="442913" cy="676275"/>
            <a:chOff x="11382376" y="2411414"/>
            <a:chExt cx="442913" cy="676275"/>
          </a:xfrm>
        </p:grpSpPr>
        <p:sp>
          <p:nvSpPr>
            <p:cNvPr id="152" name="Freeform 147">
              <a:extLst>
                <a:ext uri="{FF2B5EF4-FFF2-40B4-BE49-F238E27FC236}">
                  <a16:creationId xmlns:a16="http://schemas.microsoft.com/office/drawing/2014/main" id="{B5A14FB6-3BAF-40C4-9B55-C2450163ABC8}"/>
                </a:ext>
              </a:extLst>
            </p:cNvPr>
            <p:cNvSpPr>
              <a:spLocks/>
            </p:cNvSpPr>
            <p:nvPr/>
          </p:nvSpPr>
          <p:spPr bwMode="auto">
            <a:xfrm>
              <a:off x="11382376" y="2411414"/>
              <a:ext cx="442913" cy="473075"/>
            </a:xfrm>
            <a:custGeom>
              <a:avLst/>
              <a:gdLst>
                <a:gd name="T0" fmla="*/ 238 w 279"/>
                <a:gd name="T1" fmla="*/ 242 h 299"/>
                <a:gd name="T2" fmla="*/ 279 w 279"/>
                <a:gd name="T3" fmla="*/ 144 h 299"/>
                <a:gd name="T4" fmla="*/ 131 w 279"/>
                <a:gd name="T5" fmla="*/ 6 h 299"/>
                <a:gd name="T6" fmla="*/ 3 w 279"/>
                <a:gd name="T7" fmla="*/ 132 h 299"/>
                <a:gd name="T8" fmla="*/ 43 w 279"/>
                <a:gd name="T9" fmla="*/ 241 h 299"/>
                <a:gd name="T10" fmla="*/ 67 w 279"/>
                <a:gd name="T11" fmla="*/ 298 h 299"/>
                <a:gd name="T12" fmla="*/ 67 w 279"/>
                <a:gd name="T13" fmla="*/ 299 h 299"/>
                <a:gd name="T14" fmla="*/ 215 w 279"/>
                <a:gd name="T15" fmla="*/ 299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299">
                  <a:moveTo>
                    <a:pt x="238" y="242"/>
                  </a:moveTo>
                  <a:cubicBezTo>
                    <a:pt x="264" y="217"/>
                    <a:pt x="279" y="182"/>
                    <a:pt x="279" y="144"/>
                  </a:cubicBezTo>
                  <a:cubicBezTo>
                    <a:pt x="279" y="64"/>
                    <a:pt x="212" y="0"/>
                    <a:pt x="131" y="6"/>
                  </a:cubicBezTo>
                  <a:cubicBezTo>
                    <a:pt x="64" y="11"/>
                    <a:pt x="9" y="65"/>
                    <a:pt x="3" y="132"/>
                  </a:cubicBezTo>
                  <a:cubicBezTo>
                    <a:pt x="0" y="174"/>
                    <a:pt x="16" y="213"/>
                    <a:pt x="43" y="241"/>
                  </a:cubicBezTo>
                  <a:cubicBezTo>
                    <a:pt x="58" y="256"/>
                    <a:pt x="67" y="277"/>
                    <a:pt x="67" y="298"/>
                  </a:cubicBezTo>
                  <a:cubicBezTo>
                    <a:pt x="67" y="299"/>
                    <a:pt x="67" y="299"/>
                    <a:pt x="67" y="299"/>
                  </a:cubicBezTo>
                  <a:cubicBezTo>
                    <a:pt x="215" y="299"/>
                    <a:pt x="215" y="299"/>
                    <a:pt x="215" y="299"/>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3" name="Line 148">
              <a:extLst>
                <a:ext uri="{FF2B5EF4-FFF2-40B4-BE49-F238E27FC236}">
                  <a16:creationId xmlns:a16="http://schemas.microsoft.com/office/drawing/2014/main" id="{CF9E6D82-EF44-431F-9C93-90E7883E300C}"/>
                </a:ext>
              </a:extLst>
            </p:cNvPr>
            <p:cNvSpPr>
              <a:spLocks noChangeShapeType="1"/>
            </p:cNvSpPr>
            <p:nvPr/>
          </p:nvSpPr>
          <p:spPr bwMode="auto">
            <a:xfrm>
              <a:off x="11487151" y="2928939"/>
              <a:ext cx="238125" cy="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4" name="Freeform 149">
              <a:extLst>
                <a:ext uri="{FF2B5EF4-FFF2-40B4-BE49-F238E27FC236}">
                  <a16:creationId xmlns:a16="http://schemas.microsoft.com/office/drawing/2014/main" id="{7B32A697-E849-4386-A4AB-F8F12D179B84}"/>
                </a:ext>
              </a:extLst>
            </p:cNvPr>
            <p:cNvSpPr>
              <a:spLocks/>
            </p:cNvSpPr>
            <p:nvPr/>
          </p:nvSpPr>
          <p:spPr bwMode="auto">
            <a:xfrm>
              <a:off x="11487151" y="2976564"/>
              <a:ext cx="238125" cy="111125"/>
            </a:xfrm>
            <a:custGeom>
              <a:avLst/>
              <a:gdLst>
                <a:gd name="T0" fmla="*/ 56 w 150"/>
                <a:gd name="T1" fmla="*/ 70 h 70"/>
                <a:gd name="T2" fmla="*/ 0 w 150"/>
                <a:gd name="T3" fmla="*/ 0 h 70"/>
                <a:gd name="T4" fmla="*/ 0 w 150"/>
                <a:gd name="T5" fmla="*/ 0 h 70"/>
                <a:gd name="T6" fmla="*/ 150 w 150"/>
                <a:gd name="T7" fmla="*/ 0 h 70"/>
                <a:gd name="T8" fmla="*/ 150 w 150"/>
                <a:gd name="T9" fmla="*/ 0 h 70"/>
                <a:gd name="T10" fmla="*/ 95 w 150"/>
                <a:gd name="T11" fmla="*/ 69 h 70"/>
              </a:gdLst>
              <a:ahLst/>
              <a:cxnLst>
                <a:cxn ang="0">
                  <a:pos x="T0" y="T1"/>
                </a:cxn>
                <a:cxn ang="0">
                  <a:pos x="T2" y="T3"/>
                </a:cxn>
                <a:cxn ang="0">
                  <a:pos x="T4" y="T5"/>
                </a:cxn>
                <a:cxn ang="0">
                  <a:pos x="T6" y="T7"/>
                </a:cxn>
                <a:cxn ang="0">
                  <a:pos x="T8" y="T9"/>
                </a:cxn>
                <a:cxn ang="0">
                  <a:pos x="T10" y="T11"/>
                </a:cxn>
              </a:cxnLst>
              <a:rect l="0" t="0" r="r" b="b"/>
              <a:pathLst>
                <a:path w="150" h="70">
                  <a:moveTo>
                    <a:pt x="56" y="70"/>
                  </a:moveTo>
                  <a:cubicBezTo>
                    <a:pt x="24" y="62"/>
                    <a:pt x="0" y="34"/>
                    <a:pt x="0" y="0"/>
                  </a:cubicBezTo>
                  <a:cubicBezTo>
                    <a:pt x="0" y="0"/>
                    <a:pt x="0" y="0"/>
                    <a:pt x="0" y="0"/>
                  </a:cubicBezTo>
                  <a:cubicBezTo>
                    <a:pt x="150" y="0"/>
                    <a:pt x="150" y="0"/>
                    <a:pt x="150" y="0"/>
                  </a:cubicBezTo>
                  <a:cubicBezTo>
                    <a:pt x="150" y="0"/>
                    <a:pt x="150" y="0"/>
                    <a:pt x="150" y="0"/>
                  </a:cubicBezTo>
                  <a:cubicBezTo>
                    <a:pt x="150" y="33"/>
                    <a:pt x="127" y="62"/>
                    <a:pt x="95" y="69"/>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113039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998722D-7299-49C3-9D93-644C2D86E76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14" name="Rectangle 13">
            <a:extLst>
              <a:ext uri="{FF2B5EF4-FFF2-40B4-BE49-F238E27FC236}">
                <a16:creationId xmlns:a16="http://schemas.microsoft.com/office/drawing/2014/main" id="{84317EA7-1504-4B43-B9BA-9B804C04ED59}"/>
              </a:ext>
            </a:extLst>
          </p:cNvPr>
          <p:cNvSpPr/>
          <p:nvPr/>
        </p:nvSpPr>
        <p:spPr>
          <a:xfrm>
            <a:off x="-10681" y="0"/>
            <a:ext cx="12192000" cy="6858000"/>
          </a:xfrm>
          <a:prstGeom prst="rect">
            <a:avLst/>
          </a:prstGeom>
          <a:gradFill>
            <a:gsLst>
              <a:gs pos="100000">
                <a:srgbClr val="000000">
                  <a:alpha val="40000"/>
                </a:srgbClr>
              </a:gs>
              <a:gs pos="64000">
                <a:srgbClr val="000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ino"/>
              <a:ea typeface="+mn-ea"/>
              <a:cs typeface="+mn-cs"/>
            </a:endParaRPr>
          </a:p>
        </p:txBody>
      </p:sp>
      <p:sp>
        <p:nvSpPr>
          <p:cNvPr id="3" name="Title 2"/>
          <p:cNvSpPr>
            <a:spLocks noGrp="1"/>
          </p:cNvSpPr>
          <p:nvPr>
            <p:ph type="title"/>
          </p:nvPr>
        </p:nvSpPr>
        <p:spPr/>
        <p:txBody>
          <a:bodyPr/>
          <a:lstStyle/>
          <a:p>
            <a:r>
              <a:rPr lang="et-EE" dirty="0"/>
              <a:t>research &amp; </a:t>
            </a:r>
            <a:br>
              <a:rPr lang="et-EE" dirty="0"/>
            </a:br>
            <a:r>
              <a:rPr lang="et-EE" dirty="0"/>
              <a:t>innovation </a:t>
            </a:r>
          </a:p>
        </p:txBody>
      </p:sp>
      <p:sp>
        <p:nvSpPr>
          <p:cNvPr id="4" name="Teksti kohatäide 3">
            <a:extLst>
              <a:ext uri="{FF2B5EF4-FFF2-40B4-BE49-F238E27FC236}">
                <a16:creationId xmlns:a16="http://schemas.microsoft.com/office/drawing/2014/main" id="{86BA079C-6DAC-49F7-82DC-9BE3C9635751}"/>
              </a:ext>
            </a:extLst>
          </p:cNvPr>
          <p:cNvSpPr>
            <a:spLocks noGrp="1"/>
          </p:cNvSpPr>
          <p:nvPr>
            <p:ph type="body" sz="quarter" idx="12"/>
          </p:nvPr>
        </p:nvSpPr>
        <p:spPr/>
        <p:txBody>
          <a:bodyPr/>
          <a:lstStyle/>
          <a:p>
            <a:r>
              <a:rPr lang="en-US" sz="800" dirty="0">
                <a:solidFill>
                  <a:schemeClr val="bg1"/>
                </a:solidFill>
              </a:rPr>
              <a:t>© </a:t>
            </a:r>
            <a:r>
              <a:rPr lang="et-EE" sz="800" dirty="0">
                <a:solidFill>
                  <a:schemeClr val="bg1"/>
                </a:solidFill>
              </a:rPr>
              <a:t>Renee Altrov</a:t>
            </a:r>
            <a:endParaRPr lang="en-US" sz="800" dirty="0">
              <a:solidFill>
                <a:schemeClr val="bg1"/>
              </a:solidFill>
            </a:endParaRPr>
          </a:p>
        </p:txBody>
      </p:sp>
    </p:spTree>
    <p:extLst>
      <p:ext uri="{BB962C8B-B14F-4D97-AF65-F5344CB8AC3E}">
        <p14:creationId xmlns:p14="http://schemas.microsoft.com/office/powerpoint/2010/main" val="127184431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7" y="658800"/>
            <a:ext cx="11034713" cy="1617675"/>
          </a:xfrm>
        </p:spPr>
        <p:txBody>
          <a:bodyPr/>
          <a:lstStyle/>
          <a:p>
            <a:r>
              <a:rPr lang="en-GB" dirty="0"/>
              <a:t>broad, innovative and diverse</a:t>
            </a:r>
          </a:p>
        </p:txBody>
      </p:sp>
      <p:grpSp>
        <p:nvGrpSpPr>
          <p:cNvPr id="71" name="Rühm 70">
            <a:extLst>
              <a:ext uri="{FF2B5EF4-FFF2-40B4-BE49-F238E27FC236}">
                <a16:creationId xmlns:a16="http://schemas.microsoft.com/office/drawing/2014/main" id="{7355DA74-3801-4284-BC86-71D362357095}"/>
              </a:ext>
            </a:extLst>
          </p:cNvPr>
          <p:cNvGrpSpPr/>
          <p:nvPr/>
        </p:nvGrpSpPr>
        <p:grpSpPr>
          <a:xfrm>
            <a:off x="2070825" y="2598510"/>
            <a:ext cx="1821656" cy="2098537"/>
            <a:chOff x="1008346" y="2865918"/>
            <a:chExt cx="1821656" cy="2098537"/>
          </a:xfrm>
        </p:grpSpPr>
        <p:sp>
          <p:nvSpPr>
            <p:cNvPr id="62" name="TextBox 61">
              <a:extLst>
                <a:ext uri="{FF2B5EF4-FFF2-40B4-BE49-F238E27FC236}">
                  <a16:creationId xmlns:a16="http://schemas.microsoft.com/office/drawing/2014/main" id="{28600787-3AF4-4E7B-8B96-474CF5DFDF32}"/>
                </a:ext>
              </a:extLst>
            </p:cNvPr>
            <p:cNvSpPr txBox="1"/>
            <p:nvPr/>
          </p:nvSpPr>
          <p:spPr>
            <a:xfrm>
              <a:off x="1008346" y="3979570"/>
              <a:ext cx="1821656" cy="984885"/>
            </a:xfrm>
            <a:prstGeom prst="rect">
              <a:avLst/>
            </a:prstGeom>
            <a:noFill/>
          </p:spPr>
          <p:txBody>
            <a:bodyPr wrap="square" lIns="0" tIns="0" rIns="0" bIns="0" rtlCol="0" anchor="t">
              <a:spAutoFit/>
            </a:bodyPr>
            <a:lstStyle/>
            <a:p>
              <a:pPr algn="ctr"/>
              <a:r>
                <a:rPr lang="et-EE" sz="1600" b="1" dirty="0">
                  <a:solidFill>
                    <a:schemeClr val="bg1"/>
                  </a:solidFill>
                </a:rPr>
                <a:t>8,3</a:t>
              </a:r>
              <a:endParaRPr lang="en-GB" sz="1600" b="1" dirty="0">
                <a:solidFill>
                  <a:schemeClr val="bg1"/>
                </a:solidFill>
              </a:endParaRPr>
            </a:p>
            <a:p>
              <a:pPr algn="ctr"/>
              <a:r>
                <a:rPr lang="en-GB" sz="1600" b="1" dirty="0">
                  <a:solidFill>
                    <a:schemeClr val="bg1"/>
                  </a:solidFill>
                </a:rPr>
                <a:t>researchers</a:t>
              </a:r>
            </a:p>
            <a:p>
              <a:pPr algn="ctr"/>
              <a:r>
                <a:rPr lang="en-GB" sz="1600" dirty="0">
                  <a:solidFill>
                    <a:schemeClr val="bg1"/>
                  </a:solidFill>
                </a:rPr>
                <a:t>per thousand employed (20</a:t>
              </a:r>
              <a:r>
                <a:rPr lang="et-EE" sz="1600" dirty="0">
                  <a:solidFill>
                    <a:schemeClr val="bg1"/>
                  </a:solidFill>
                </a:rPr>
                <a:t>23</a:t>
              </a:r>
              <a:r>
                <a:rPr lang="en-GB" sz="1600" dirty="0">
                  <a:solidFill>
                    <a:schemeClr val="bg1"/>
                  </a:solidFill>
                </a:rPr>
                <a:t>)</a:t>
              </a:r>
              <a:endParaRPr lang="et-EE" sz="1600" dirty="0">
                <a:solidFill>
                  <a:schemeClr val="bg1"/>
                </a:solidFill>
              </a:endParaRPr>
            </a:p>
          </p:txBody>
        </p:sp>
        <p:grpSp>
          <p:nvGrpSpPr>
            <p:cNvPr id="5" name="Group 4">
              <a:extLst>
                <a:ext uri="{FF2B5EF4-FFF2-40B4-BE49-F238E27FC236}">
                  <a16:creationId xmlns:a16="http://schemas.microsoft.com/office/drawing/2014/main" id="{7BA251DA-B0C3-42F5-A94A-3F63CC45B007}"/>
                </a:ext>
              </a:extLst>
            </p:cNvPr>
            <p:cNvGrpSpPr>
              <a:grpSpLocks noChangeAspect="1"/>
            </p:cNvGrpSpPr>
            <p:nvPr/>
          </p:nvGrpSpPr>
          <p:grpSpPr bwMode="auto">
            <a:xfrm>
              <a:off x="1471186" y="2865918"/>
              <a:ext cx="957600" cy="921517"/>
              <a:chOff x="1330" y="1030"/>
              <a:chExt cx="345" cy="332"/>
            </a:xfrm>
          </p:grpSpPr>
          <p:sp>
            <p:nvSpPr>
              <p:cNvPr id="7" name="Freeform 5">
                <a:extLst>
                  <a:ext uri="{FF2B5EF4-FFF2-40B4-BE49-F238E27FC236}">
                    <a16:creationId xmlns:a16="http://schemas.microsoft.com/office/drawing/2014/main" id="{69BD2CEB-7D66-467A-A72A-770DD4D4E645}"/>
                  </a:ext>
                </a:extLst>
              </p:cNvPr>
              <p:cNvSpPr>
                <a:spLocks/>
              </p:cNvSpPr>
              <p:nvPr/>
            </p:nvSpPr>
            <p:spPr bwMode="auto">
              <a:xfrm>
                <a:off x="1330" y="1030"/>
                <a:ext cx="345" cy="332"/>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6">
                <a:extLst>
                  <a:ext uri="{FF2B5EF4-FFF2-40B4-BE49-F238E27FC236}">
                    <a16:creationId xmlns:a16="http://schemas.microsoft.com/office/drawing/2014/main" id="{681E7998-D01B-4909-8F88-3CE7D99C7DAD}"/>
                  </a:ext>
                </a:extLst>
              </p:cNvPr>
              <p:cNvSpPr>
                <a:spLocks/>
              </p:cNvSpPr>
              <p:nvPr/>
            </p:nvSpPr>
            <p:spPr bwMode="auto">
              <a:xfrm>
                <a:off x="1420" y="1120"/>
                <a:ext cx="121" cy="121"/>
              </a:xfrm>
              <a:custGeom>
                <a:avLst/>
                <a:gdLst>
                  <a:gd name="T0" fmla="*/ 88 w 88"/>
                  <a:gd name="T1" fmla="*/ 44 h 88"/>
                  <a:gd name="T2" fmla="*/ 44 w 88"/>
                  <a:gd name="T3" fmla="*/ 88 h 88"/>
                  <a:gd name="T4" fmla="*/ 0 w 88"/>
                  <a:gd name="T5" fmla="*/ 44 h 88"/>
                  <a:gd name="T6" fmla="*/ 44 w 88"/>
                  <a:gd name="T7" fmla="*/ 0 h 88"/>
                  <a:gd name="T8" fmla="*/ 85 w 88"/>
                  <a:gd name="T9" fmla="*/ 28 h 88"/>
                </a:gdLst>
                <a:ahLst/>
                <a:cxnLst>
                  <a:cxn ang="0">
                    <a:pos x="T0" y="T1"/>
                  </a:cxn>
                  <a:cxn ang="0">
                    <a:pos x="T2" y="T3"/>
                  </a:cxn>
                  <a:cxn ang="0">
                    <a:pos x="T4" y="T5"/>
                  </a:cxn>
                  <a:cxn ang="0">
                    <a:pos x="T6" y="T7"/>
                  </a:cxn>
                  <a:cxn ang="0">
                    <a:pos x="T8" y="T9"/>
                  </a:cxn>
                </a:cxnLst>
                <a:rect l="0" t="0" r="r" b="b"/>
                <a:pathLst>
                  <a:path w="88" h="88">
                    <a:moveTo>
                      <a:pt x="88" y="44"/>
                    </a:moveTo>
                    <a:cubicBezTo>
                      <a:pt x="88" y="68"/>
                      <a:pt x="68" y="88"/>
                      <a:pt x="44" y="88"/>
                    </a:cubicBezTo>
                    <a:cubicBezTo>
                      <a:pt x="20" y="88"/>
                      <a:pt x="0" y="68"/>
                      <a:pt x="0" y="44"/>
                    </a:cubicBezTo>
                    <a:cubicBezTo>
                      <a:pt x="0" y="20"/>
                      <a:pt x="20" y="0"/>
                      <a:pt x="44" y="0"/>
                    </a:cubicBezTo>
                    <a:cubicBezTo>
                      <a:pt x="62" y="0"/>
                      <a:pt x="78" y="11"/>
                      <a:pt x="85" y="2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Line 7">
                <a:extLst>
                  <a:ext uri="{FF2B5EF4-FFF2-40B4-BE49-F238E27FC236}">
                    <a16:creationId xmlns:a16="http://schemas.microsoft.com/office/drawing/2014/main" id="{68507AAA-DA07-43B7-B70C-2697EEC114B9}"/>
                  </a:ext>
                </a:extLst>
              </p:cNvPr>
              <p:cNvSpPr>
                <a:spLocks noChangeShapeType="1"/>
              </p:cNvSpPr>
              <p:nvPr/>
            </p:nvSpPr>
            <p:spPr bwMode="auto">
              <a:xfrm flipH="1" flipV="1">
                <a:off x="1541" y="1241"/>
                <a:ext cx="39" cy="38"/>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72" name="Rühm 71">
            <a:extLst>
              <a:ext uri="{FF2B5EF4-FFF2-40B4-BE49-F238E27FC236}">
                <a16:creationId xmlns:a16="http://schemas.microsoft.com/office/drawing/2014/main" id="{19835233-B71E-44C9-9D70-E6F7BF4D70A9}"/>
              </a:ext>
            </a:extLst>
          </p:cNvPr>
          <p:cNvGrpSpPr/>
          <p:nvPr/>
        </p:nvGrpSpPr>
        <p:grpSpPr>
          <a:xfrm>
            <a:off x="4856046" y="2598510"/>
            <a:ext cx="1821656" cy="2098537"/>
            <a:chOff x="3811113" y="2865918"/>
            <a:chExt cx="1821656" cy="2098537"/>
          </a:xfrm>
        </p:grpSpPr>
        <p:sp>
          <p:nvSpPr>
            <p:cNvPr id="82" name="TextBox 81">
              <a:extLst>
                <a:ext uri="{FF2B5EF4-FFF2-40B4-BE49-F238E27FC236}">
                  <a16:creationId xmlns:a16="http://schemas.microsoft.com/office/drawing/2014/main" id="{408758F6-5CF5-4419-A382-EC5E98D82067}"/>
                </a:ext>
              </a:extLst>
            </p:cNvPr>
            <p:cNvSpPr txBox="1"/>
            <p:nvPr/>
          </p:nvSpPr>
          <p:spPr>
            <a:xfrm>
              <a:off x="3811113" y="3979570"/>
              <a:ext cx="1821656" cy="984885"/>
            </a:xfrm>
            <a:prstGeom prst="rect">
              <a:avLst/>
            </a:prstGeom>
            <a:noFill/>
          </p:spPr>
          <p:txBody>
            <a:bodyPr wrap="square" lIns="0" tIns="0" rIns="0" bIns="0" rtlCol="0" anchor="t">
              <a:spAutoFit/>
            </a:bodyPr>
            <a:lstStyle/>
            <a:p>
              <a:pPr algn="ctr"/>
              <a:r>
                <a:rPr lang="en-GB" sz="1600" b="1" dirty="0">
                  <a:solidFill>
                    <a:schemeClr val="bg1"/>
                  </a:solidFill>
                </a:rPr>
                <a:t>excellent conditions </a:t>
              </a:r>
            </a:p>
            <a:p>
              <a:pPr algn="ctr"/>
              <a:r>
                <a:rPr lang="en-GB" sz="1600" dirty="0">
                  <a:solidFill>
                    <a:schemeClr val="bg1"/>
                  </a:solidFill>
                </a:rPr>
                <a:t>for carrying out research projects</a:t>
              </a:r>
            </a:p>
          </p:txBody>
        </p:sp>
        <p:grpSp>
          <p:nvGrpSpPr>
            <p:cNvPr id="12" name="Group 10">
              <a:extLst>
                <a:ext uri="{FF2B5EF4-FFF2-40B4-BE49-F238E27FC236}">
                  <a16:creationId xmlns:a16="http://schemas.microsoft.com/office/drawing/2014/main" id="{3AA4E83D-4582-493E-80DC-6A72A37608B6}"/>
                </a:ext>
              </a:extLst>
            </p:cNvPr>
            <p:cNvGrpSpPr>
              <a:grpSpLocks noChangeAspect="1"/>
            </p:cNvGrpSpPr>
            <p:nvPr/>
          </p:nvGrpSpPr>
          <p:grpSpPr bwMode="auto">
            <a:xfrm>
              <a:off x="4269509" y="2865918"/>
              <a:ext cx="957600" cy="921517"/>
              <a:chOff x="2758" y="1113"/>
              <a:chExt cx="345" cy="332"/>
            </a:xfrm>
          </p:grpSpPr>
          <p:sp>
            <p:nvSpPr>
              <p:cNvPr id="18" name="Freeform 11">
                <a:extLst>
                  <a:ext uri="{FF2B5EF4-FFF2-40B4-BE49-F238E27FC236}">
                    <a16:creationId xmlns:a16="http://schemas.microsoft.com/office/drawing/2014/main" id="{D7FC75BE-BEC1-4237-BA80-84301C98987A}"/>
                  </a:ext>
                </a:extLst>
              </p:cNvPr>
              <p:cNvSpPr>
                <a:spLocks/>
              </p:cNvSpPr>
              <p:nvPr/>
            </p:nvSpPr>
            <p:spPr bwMode="auto">
              <a:xfrm>
                <a:off x="2831" y="1181"/>
                <a:ext cx="199" cy="49"/>
              </a:xfrm>
              <a:custGeom>
                <a:avLst/>
                <a:gdLst>
                  <a:gd name="T0" fmla="*/ 22 w 199"/>
                  <a:gd name="T1" fmla="*/ 49 h 49"/>
                  <a:gd name="T2" fmla="*/ 193 w 199"/>
                  <a:gd name="T3" fmla="*/ 49 h 49"/>
                  <a:gd name="T4" fmla="*/ 199 w 199"/>
                  <a:gd name="T5" fmla="*/ 38 h 49"/>
                  <a:gd name="T6" fmla="*/ 100 w 199"/>
                  <a:gd name="T7" fmla="*/ 0 h 49"/>
                  <a:gd name="T8" fmla="*/ 0 w 199"/>
                  <a:gd name="T9" fmla="*/ 38 h 49"/>
                </a:gdLst>
                <a:ahLst/>
                <a:cxnLst>
                  <a:cxn ang="0">
                    <a:pos x="T0" y="T1"/>
                  </a:cxn>
                  <a:cxn ang="0">
                    <a:pos x="T2" y="T3"/>
                  </a:cxn>
                  <a:cxn ang="0">
                    <a:pos x="T4" y="T5"/>
                  </a:cxn>
                  <a:cxn ang="0">
                    <a:pos x="T6" y="T7"/>
                  </a:cxn>
                  <a:cxn ang="0">
                    <a:pos x="T8" y="T9"/>
                  </a:cxn>
                </a:cxnLst>
                <a:rect l="0" t="0" r="r" b="b"/>
                <a:pathLst>
                  <a:path w="199" h="49">
                    <a:moveTo>
                      <a:pt x="22" y="49"/>
                    </a:moveTo>
                    <a:lnTo>
                      <a:pt x="193" y="49"/>
                    </a:lnTo>
                    <a:lnTo>
                      <a:pt x="199" y="38"/>
                    </a:lnTo>
                    <a:lnTo>
                      <a:pt x="100" y="0"/>
                    </a:lnTo>
                    <a:lnTo>
                      <a:pt x="0" y="38"/>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2">
                <a:extLst>
                  <a:ext uri="{FF2B5EF4-FFF2-40B4-BE49-F238E27FC236}">
                    <a16:creationId xmlns:a16="http://schemas.microsoft.com/office/drawing/2014/main" id="{4BC4FA43-96F0-4FF8-AF08-E0A3372C8F99}"/>
                  </a:ext>
                </a:extLst>
              </p:cNvPr>
              <p:cNvSpPr>
                <a:spLocks/>
              </p:cNvSpPr>
              <p:nvPr/>
            </p:nvSpPr>
            <p:spPr bwMode="auto">
              <a:xfrm>
                <a:off x="2859" y="1252"/>
                <a:ext cx="22" cy="72"/>
              </a:xfrm>
              <a:custGeom>
                <a:avLst/>
                <a:gdLst>
                  <a:gd name="T0" fmla="*/ 0 w 22"/>
                  <a:gd name="T1" fmla="*/ 72 h 72"/>
                  <a:gd name="T2" fmla="*/ 0 w 22"/>
                  <a:gd name="T3" fmla="*/ 0 h 72"/>
                  <a:gd name="T4" fmla="*/ 22 w 22"/>
                  <a:gd name="T5" fmla="*/ 0 h 72"/>
                  <a:gd name="T6" fmla="*/ 22 w 22"/>
                  <a:gd name="T7" fmla="*/ 50 h 72"/>
                </a:gdLst>
                <a:ahLst/>
                <a:cxnLst>
                  <a:cxn ang="0">
                    <a:pos x="T0" y="T1"/>
                  </a:cxn>
                  <a:cxn ang="0">
                    <a:pos x="T2" y="T3"/>
                  </a:cxn>
                  <a:cxn ang="0">
                    <a:pos x="T4" y="T5"/>
                  </a:cxn>
                  <a:cxn ang="0">
                    <a:pos x="T6" y="T7"/>
                  </a:cxn>
                </a:cxnLst>
                <a:rect l="0" t="0" r="r" b="b"/>
                <a:pathLst>
                  <a:path w="22" h="72">
                    <a:moveTo>
                      <a:pt x="0" y="72"/>
                    </a:moveTo>
                    <a:lnTo>
                      <a:pt x="0" y="0"/>
                    </a:lnTo>
                    <a:lnTo>
                      <a:pt x="22" y="0"/>
                    </a:lnTo>
                    <a:lnTo>
                      <a:pt x="22" y="5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3">
                <a:extLst>
                  <a:ext uri="{FF2B5EF4-FFF2-40B4-BE49-F238E27FC236}">
                    <a16:creationId xmlns:a16="http://schemas.microsoft.com/office/drawing/2014/main" id="{8DBC613A-F6A4-46E3-A738-8E705472030E}"/>
                  </a:ext>
                </a:extLst>
              </p:cNvPr>
              <p:cNvSpPr>
                <a:spLocks/>
              </p:cNvSpPr>
              <p:nvPr/>
            </p:nvSpPr>
            <p:spPr bwMode="auto">
              <a:xfrm>
                <a:off x="2980" y="1252"/>
                <a:ext cx="22" cy="72"/>
              </a:xfrm>
              <a:custGeom>
                <a:avLst/>
                <a:gdLst>
                  <a:gd name="T0" fmla="*/ 0 w 22"/>
                  <a:gd name="T1" fmla="*/ 72 h 72"/>
                  <a:gd name="T2" fmla="*/ 0 w 22"/>
                  <a:gd name="T3" fmla="*/ 0 h 72"/>
                  <a:gd name="T4" fmla="*/ 22 w 22"/>
                  <a:gd name="T5" fmla="*/ 0 h 72"/>
                  <a:gd name="T6" fmla="*/ 22 w 22"/>
                  <a:gd name="T7" fmla="*/ 50 h 72"/>
                </a:gdLst>
                <a:ahLst/>
                <a:cxnLst>
                  <a:cxn ang="0">
                    <a:pos x="T0" y="T1"/>
                  </a:cxn>
                  <a:cxn ang="0">
                    <a:pos x="T2" y="T3"/>
                  </a:cxn>
                  <a:cxn ang="0">
                    <a:pos x="T4" y="T5"/>
                  </a:cxn>
                  <a:cxn ang="0">
                    <a:pos x="T6" y="T7"/>
                  </a:cxn>
                </a:cxnLst>
                <a:rect l="0" t="0" r="r" b="b"/>
                <a:pathLst>
                  <a:path w="22" h="72">
                    <a:moveTo>
                      <a:pt x="0" y="72"/>
                    </a:moveTo>
                    <a:lnTo>
                      <a:pt x="0" y="0"/>
                    </a:lnTo>
                    <a:lnTo>
                      <a:pt x="22" y="0"/>
                    </a:lnTo>
                    <a:lnTo>
                      <a:pt x="22" y="5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4">
                <a:extLst>
                  <a:ext uri="{FF2B5EF4-FFF2-40B4-BE49-F238E27FC236}">
                    <a16:creationId xmlns:a16="http://schemas.microsoft.com/office/drawing/2014/main" id="{B00D6A2F-345B-4AF1-A425-6543203D86B9}"/>
                  </a:ext>
                </a:extLst>
              </p:cNvPr>
              <p:cNvSpPr>
                <a:spLocks/>
              </p:cNvSpPr>
              <p:nvPr/>
            </p:nvSpPr>
            <p:spPr bwMode="auto">
              <a:xfrm>
                <a:off x="2919" y="1252"/>
                <a:ext cx="23" cy="72"/>
              </a:xfrm>
              <a:custGeom>
                <a:avLst/>
                <a:gdLst>
                  <a:gd name="T0" fmla="*/ 0 w 23"/>
                  <a:gd name="T1" fmla="*/ 72 h 72"/>
                  <a:gd name="T2" fmla="*/ 0 w 23"/>
                  <a:gd name="T3" fmla="*/ 0 h 72"/>
                  <a:gd name="T4" fmla="*/ 23 w 23"/>
                  <a:gd name="T5" fmla="*/ 0 h 72"/>
                  <a:gd name="T6" fmla="*/ 23 w 23"/>
                  <a:gd name="T7" fmla="*/ 50 h 72"/>
                </a:gdLst>
                <a:ahLst/>
                <a:cxnLst>
                  <a:cxn ang="0">
                    <a:pos x="T0" y="T1"/>
                  </a:cxn>
                  <a:cxn ang="0">
                    <a:pos x="T2" y="T3"/>
                  </a:cxn>
                  <a:cxn ang="0">
                    <a:pos x="T4" y="T5"/>
                  </a:cxn>
                  <a:cxn ang="0">
                    <a:pos x="T6" y="T7"/>
                  </a:cxn>
                </a:cxnLst>
                <a:rect l="0" t="0" r="r" b="b"/>
                <a:pathLst>
                  <a:path w="23" h="72">
                    <a:moveTo>
                      <a:pt x="0" y="72"/>
                    </a:moveTo>
                    <a:lnTo>
                      <a:pt x="0" y="0"/>
                    </a:lnTo>
                    <a:lnTo>
                      <a:pt x="23" y="0"/>
                    </a:lnTo>
                    <a:lnTo>
                      <a:pt x="23" y="5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5">
                <a:extLst>
                  <a:ext uri="{FF2B5EF4-FFF2-40B4-BE49-F238E27FC236}">
                    <a16:creationId xmlns:a16="http://schemas.microsoft.com/office/drawing/2014/main" id="{F1DF1683-5B6A-4F22-BD2E-47E38658986B}"/>
                  </a:ext>
                </a:extLst>
              </p:cNvPr>
              <p:cNvSpPr>
                <a:spLocks/>
              </p:cNvSpPr>
              <p:nvPr/>
            </p:nvSpPr>
            <p:spPr bwMode="auto">
              <a:xfrm>
                <a:off x="2824" y="1346"/>
                <a:ext cx="213" cy="16"/>
              </a:xfrm>
              <a:custGeom>
                <a:avLst/>
                <a:gdLst>
                  <a:gd name="T0" fmla="*/ 0 w 213"/>
                  <a:gd name="T1" fmla="*/ 16 h 16"/>
                  <a:gd name="T2" fmla="*/ 18 w 213"/>
                  <a:gd name="T3" fmla="*/ 16 h 16"/>
                  <a:gd name="T4" fmla="*/ 18 w 213"/>
                  <a:gd name="T5" fmla="*/ 0 h 16"/>
                  <a:gd name="T6" fmla="*/ 195 w 213"/>
                  <a:gd name="T7" fmla="*/ 0 h 16"/>
                  <a:gd name="T8" fmla="*/ 195 w 213"/>
                  <a:gd name="T9" fmla="*/ 16 h 16"/>
                  <a:gd name="T10" fmla="*/ 213 w 213"/>
                  <a:gd name="T11" fmla="*/ 16 h 16"/>
                </a:gdLst>
                <a:ahLst/>
                <a:cxnLst>
                  <a:cxn ang="0">
                    <a:pos x="T0" y="T1"/>
                  </a:cxn>
                  <a:cxn ang="0">
                    <a:pos x="T2" y="T3"/>
                  </a:cxn>
                  <a:cxn ang="0">
                    <a:pos x="T4" y="T5"/>
                  </a:cxn>
                  <a:cxn ang="0">
                    <a:pos x="T6" y="T7"/>
                  </a:cxn>
                  <a:cxn ang="0">
                    <a:pos x="T8" y="T9"/>
                  </a:cxn>
                  <a:cxn ang="0">
                    <a:pos x="T10" y="T11"/>
                  </a:cxn>
                </a:cxnLst>
                <a:rect l="0" t="0" r="r" b="b"/>
                <a:pathLst>
                  <a:path w="213" h="16">
                    <a:moveTo>
                      <a:pt x="0" y="16"/>
                    </a:moveTo>
                    <a:lnTo>
                      <a:pt x="18" y="16"/>
                    </a:lnTo>
                    <a:lnTo>
                      <a:pt x="18" y="0"/>
                    </a:lnTo>
                    <a:lnTo>
                      <a:pt x="195" y="0"/>
                    </a:lnTo>
                    <a:lnTo>
                      <a:pt x="195" y="16"/>
                    </a:lnTo>
                    <a:lnTo>
                      <a:pt x="213" y="16"/>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6">
                <a:extLst>
                  <a:ext uri="{FF2B5EF4-FFF2-40B4-BE49-F238E27FC236}">
                    <a16:creationId xmlns:a16="http://schemas.microsoft.com/office/drawing/2014/main" id="{DEF6E43D-BB33-448F-9E9B-5E47DDCD8DF7}"/>
                  </a:ext>
                </a:extLst>
              </p:cNvPr>
              <p:cNvSpPr>
                <a:spLocks/>
              </p:cNvSpPr>
              <p:nvPr/>
            </p:nvSpPr>
            <p:spPr bwMode="auto">
              <a:xfrm>
                <a:off x="2758" y="1113"/>
                <a:ext cx="345" cy="332"/>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74" name="Rühm 73">
            <a:extLst>
              <a:ext uri="{FF2B5EF4-FFF2-40B4-BE49-F238E27FC236}">
                <a16:creationId xmlns:a16="http://schemas.microsoft.com/office/drawing/2014/main" id="{7133CDD0-7A9D-4215-B165-2818A19CBF94}"/>
              </a:ext>
            </a:extLst>
          </p:cNvPr>
          <p:cNvGrpSpPr/>
          <p:nvPr/>
        </p:nvGrpSpPr>
        <p:grpSpPr>
          <a:xfrm>
            <a:off x="7473492" y="2598510"/>
            <a:ext cx="2278743" cy="2624071"/>
            <a:chOff x="9218637" y="2832827"/>
            <a:chExt cx="2278743" cy="2624071"/>
          </a:xfrm>
        </p:grpSpPr>
        <p:sp>
          <p:nvSpPr>
            <p:cNvPr id="105" name="TextBox 104">
              <a:extLst>
                <a:ext uri="{FF2B5EF4-FFF2-40B4-BE49-F238E27FC236}">
                  <a16:creationId xmlns:a16="http://schemas.microsoft.com/office/drawing/2014/main" id="{FFBAA6DB-02AF-4C8B-BD32-9C1D64FFC6E4}"/>
                </a:ext>
              </a:extLst>
            </p:cNvPr>
            <p:cNvSpPr txBox="1"/>
            <p:nvPr/>
          </p:nvSpPr>
          <p:spPr>
            <a:xfrm>
              <a:off x="9218637" y="3979570"/>
              <a:ext cx="2278743" cy="1477328"/>
            </a:xfrm>
            <a:prstGeom prst="rect">
              <a:avLst/>
            </a:prstGeom>
            <a:noFill/>
          </p:spPr>
          <p:txBody>
            <a:bodyPr wrap="square" lIns="0" tIns="0" rIns="0" bIns="0" rtlCol="0" anchor="t">
              <a:spAutoFit/>
            </a:bodyPr>
            <a:lstStyle/>
            <a:p>
              <a:pPr algn="ctr"/>
              <a:r>
                <a:rPr lang="et-EE" sz="1600" b="1" dirty="0">
                  <a:solidFill>
                    <a:schemeClr val="bg1"/>
                  </a:solidFill>
                </a:rPr>
                <a:t>3,4</a:t>
              </a:r>
              <a:r>
                <a:rPr lang="en-GB" sz="1600" b="1" dirty="0">
                  <a:solidFill>
                    <a:schemeClr val="bg1"/>
                  </a:solidFill>
                </a:rPr>
                <a:t>x growth</a:t>
              </a:r>
            </a:p>
            <a:p>
              <a:pPr algn="ctr"/>
              <a:r>
                <a:rPr lang="en-GB" sz="1600" dirty="0">
                  <a:solidFill>
                    <a:schemeClr val="bg1"/>
                  </a:solidFill>
                </a:rPr>
                <a:t>in the number of international researchers employed in Estonia since 20</a:t>
              </a:r>
              <a:r>
                <a:rPr lang="et-EE" sz="1600" dirty="0">
                  <a:solidFill>
                    <a:schemeClr val="bg1"/>
                  </a:solidFill>
                </a:rPr>
                <a:t>10 (</a:t>
              </a:r>
              <a:r>
                <a:rPr lang="et-EE" sz="1600" dirty="0" err="1">
                  <a:solidFill>
                    <a:schemeClr val="bg1"/>
                  </a:solidFill>
                </a:rPr>
                <a:t>compared</a:t>
              </a:r>
              <a:r>
                <a:rPr lang="et-EE" sz="1600" dirty="0">
                  <a:solidFill>
                    <a:schemeClr val="bg1"/>
                  </a:solidFill>
                </a:rPr>
                <a:t> </a:t>
              </a:r>
              <a:r>
                <a:rPr lang="et-EE" sz="1600" dirty="0" err="1">
                  <a:solidFill>
                    <a:schemeClr val="bg1"/>
                  </a:solidFill>
                </a:rPr>
                <a:t>to</a:t>
              </a:r>
              <a:r>
                <a:rPr lang="et-EE" sz="1600" dirty="0">
                  <a:solidFill>
                    <a:schemeClr val="bg1"/>
                  </a:solidFill>
                </a:rPr>
                <a:t> 2021)</a:t>
              </a:r>
              <a:endParaRPr lang="en-GB" sz="1600" dirty="0">
                <a:solidFill>
                  <a:schemeClr val="bg1"/>
                </a:solidFill>
              </a:endParaRPr>
            </a:p>
          </p:txBody>
        </p:sp>
        <p:grpSp>
          <p:nvGrpSpPr>
            <p:cNvPr id="66" name="Group 32">
              <a:extLst>
                <a:ext uri="{FF2B5EF4-FFF2-40B4-BE49-F238E27FC236}">
                  <a16:creationId xmlns:a16="http://schemas.microsoft.com/office/drawing/2014/main" id="{D3BA9490-88D3-4C84-8993-9905185181F7}"/>
                </a:ext>
              </a:extLst>
            </p:cNvPr>
            <p:cNvGrpSpPr>
              <a:grpSpLocks noChangeAspect="1"/>
            </p:cNvGrpSpPr>
            <p:nvPr/>
          </p:nvGrpSpPr>
          <p:grpSpPr bwMode="auto">
            <a:xfrm>
              <a:off x="9893841" y="2832827"/>
              <a:ext cx="957600" cy="954608"/>
              <a:chOff x="3680" y="2001"/>
              <a:chExt cx="320" cy="319"/>
            </a:xfrm>
          </p:grpSpPr>
          <p:sp>
            <p:nvSpPr>
              <p:cNvPr id="68" name="Freeform 33">
                <a:extLst>
                  <a:ext uri="{FF2B5EF4-FFF2-40B4-BE49-F238E27FC236}">
                    <a16:creationId xmlns:a16="http://schemas.microsoft.com/office/drawing/2014/main" id="{1CDF884E-270B-4B6C-8DD2-AA4A94EC48D4}"/>
                  </a:ext>
                </a:extLst>
              </p:cNvPr>
              <p:cNvSpPr>
                <a:spLocks/>
              </p:cNvSpPr>
              <p:nvPr/>
            </p:nvSpPr>
            <p:spPr bwMode="auto">
              <a:xfrm>
                <a:off x="3680" y="2001"/>
                <a:ext cx="320" cy="319"/>
              </a:xfrm>
              <a:custGeom>
                <a:avLst/>
                <a:gdLst>
                  <a:gd name="T0" fmla="*/ 136 w 232"/>
                  <a:gd name="T1" fmla="*/ 230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36" y="230"/>
                    </a:moveTo>
                    <a:cubicBezTo>
                      <a:pt x="190" y="221"/>
                      <a:pt x="232" y="173"/>
                      <a:pt x="232" y="116"/>
                    </a:cubicBezTo>
                    <a:cubicBezTo>
                      <a:pt x="232" y="52"/>
                      <a:pt x="180" y="0"/>
                      <a:pt x="116" y="0"/>
                    </a:cubicBezTo>
                    <a:cubicBezTo>
                      <a:pt x="52" y="0"/>
                      <a:pt x="0" y="52"/>
                      <a:pt x="0" y="116"/>
                    </a:cubicBezTo>
                    <a:cubicBezTo>
                      <a:pt x="0" y="180"/>
                      <a:pt x="52" y="232"/>
                      <a:pt x="116" y="232"/>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9" name="Freeform 34">
                <a:extLst>
                  <a:ext uri="{FF2B5EF4-FFF2-40B4-BE49-F238E27FC236}">
                    <a16:creationId xmlns:a16="http://schemas.microsoft.com/office/drawing/2014/main" id="{0D7BE665-9304-4422-8536-E4B2E22B519C}"/>
                  </a:ext>
                </a:extLst>
              </p:cNvPr>
              <p:cNvSpPr>
                <a:spLocks/>
              </p:cNvSpPr>
              <p:nvPr/>
            </p:nvSpPr>
            <p:spPr bwMode="auto">
              <a:xfrm>
                <a:off x="3763" y="2054"/>
                <a:ext cx="154" cy="186"/>
              </a:xfrm>
              <a:custGeom>
                <a:avLst/>
                <a:gdLst>
                  <a:gd name="T0" fmla="*/ 121 w 154"/>
                  <a:gd name="T1" fmla="*/ 186 h 186"/>
                  <a:gd name="T2" fmla="*/ 121 w 154"/>
                  <a:gd name="T3" fmla="*/ 80 h 186"/>
                  <a:gd name="T4" fmla="*/ 154 w 154"/>
                  <a:gd name="T5" fmla="*/ 80 h 186"/>
                  <a:gd name="T6" fmla="*/ 77 w 154"/>
                  <a:gd name="T7" fmla="*/ 0 h 186"/>
                  <a:gd name="T8" fmla="*/ 0 w 154"/>
                  <a:gd name="T9" fmla="*/ 80 h 186"/>
                  <a:gd name="T10" fmla="*/ 33 w 154"/>
                  <a:gd name="T11" fmla="*/ 80 h 186"/>
                </a:gdLst>
                <a:ahLst/>
                <a:cxnLst>
                  <a:cxn ang="0">
                    <a:pos x="T0" y="T1"/>
                  </a:cxn>
                  <a:cxn ang="0">
                    <a:pos x="T2" y="T3"/>
                  </a:cxn>
                  <a:cxn ang="0">
                    <a:pos x="T4" y="T5"/>
                  </a:cxn>
                  <a:cxn ang="0">
                    <a:pos x="T6" y="T7"/>
                  </a:cxn>
                  <a:cxn ang="0">
                    <a:pos x="T8" y="T9"/>
                  </a:cxn>
                  <a:cxn ang="0">
                    <a:pos x="T10" y="T11"/>
                  </a:cxn>
                </a:cxnLst>
                <a:rect l="0" t="0" r="r" b="b"/>
                <a:pathLst>
                  <a:path w="154" h="186">
                    <a:moveTo>
                      <a:pt x="121" y="186"/>
                    </a:moveTo>
                    <a:lnTo>
                      <a:pt x="121" y="80"/>
                    </a:lnTo>
                    <a:lnTo>
                      <a:pt x="154" y="80"/>
                    </a:lnTo>
                    <a:lnTo>
                      <a:pt x="77" y="0"/>
                    </a:lnTo>
                    <a:lnTo>
                      <a:pt x="0" y="80"/>
                    </a:lnTo>
                    <a:lnTo>
                      <a:pt x="33" y="8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0" name="Freeform 35">
                <a:extLst>
                  <a:ext uri="{FF2B5EF4-FFF2-40B4-BE49-F238E27FC236}">
                    <a16:creationId xmlns:a16="http://schemas.microsoft.com/office/drawing/2014/main" id="{53529F44-C68E-4292-8C03-B9DAF8E3A936}"/>
                  </a:ext>
                </a:extLst>
              </p:cNvPr>
              <p:cNvSpPr>
                <a:spLocks/>
              </p:cNvSpPr>
              <p:nvPr/>
            </p:nvSpPr>
            <p:spPr bwMode="auto">
              <a:xfrm>
                <a:off x="3796" y="2164"/>
                <a:ext cx="88" cy="102"/>
              </a:xfrm>
              <a:custGeom>
                <a:avLst/>
                <a:gdLst>
                  <a:gd name="T0" fmla="*/ 0 w 88"/>
                  <a:gd name="T1" fmla="*/ 0 h 102"/>
                  <a:gd name="T2" fmla="*/ 0 w 88"/>
                  <a:gd name="T3" fmla="*/ 102 h 102"/>
                  <a:gd name="T4" fmla="*/ 88 w 88"/>
                  <a:gd name="T5" fmla="*/ 102 h 102"/>
                </a:gdLst>
                <a:ahLst/>
                <a:cxnLst>
                  <a:cxn ang="0">
                    <a:pos x="T0" y="T1"/>
                  </a:cxn>
                  <a:cxn ang="0">
                    <a:pos x="T2" y="T3"/>
                  </a:cxn>
                  <a:cxn ang="0">
                    <a:pos x="T4" y="T5"/>
                  </a:cxn>
                </a:cxnLst>
                <a:rect l="0" t="0" r="r" b="b"/>
                <a:pathLst>
                  <a:path w="88" h="102">
                    <a:moveTo>
                      <a:pt x="0" y="0"/>
                    </a:moveTo>
                    <a:lnTo>
                      <a:pt x="0" y="102"/>
                    </a:lnTo>
                    <a:lnTo>
                      <a:pt x="88" y="102"/>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spTree>
    <p:extLst>
      <p:ext uri="{BB962C8B-B14F-4D97-AF65-F5344CB8AC3E}">
        <p14:creationId xmlns:p14="http://schemas.microsoft.com/office/powerpoint/2010/main" val="1924936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anim calcmode="lin" valueType="num">
                                      <p:cBhvr>
                                        <p:cTn id="14" dur="500" fill="hold"/>
                                        <p:tgtEl>
                                          <p:spTgt spid="72"/>
                                        </p:tgtEl>
                                        <p:attrNameLst>
                                          <p:attrName>ppt_x</p:attrName>
                                        </p:attrNameLst>
                                      </p:cBhvr>
                                      <p:tavLst>
                                        <p:tav tm="0">
                                          <p:val>
                                            <p:strVal val="#ppt_x"/>
                                          </p:val>
                                        </p:tav>
                                        <p:tav tm="100000">
                                          <p:val>
                                            <p:strVal val="#ppt_x"/>
                                          </p:val>
                                        </p:tav>
                                      </p:tavLst>
                                    </p:anim>
                                    <p:anim calcmode="lin" valueType="num">
                                      <p:cBhvr>
                                        <p:cTn id="15" dur="500" fill="hold"/>
                                        <p:tgtEl>
                                          <p:spTgt spid="7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anim calcmode="lin" valueType="num">
                                      <p:cBhvr>
                                        <p:cTn id="20" dur="500" fill="hold"/>
                                        <p:tgtEl>
                                          <p:spTgt spid="74"/>
                                        </p:tgtEl>
                                        <p:attrNameLst>
                                          <p:attrName>ppt_x</p:attrName>
                                        </p:attrNameLst>
                                      </p:cBhvr>
                                      <p:tavLst>
                                        <p:tav tm="0">
                                          <p:val>
                                            <p:strVal val="#ppt_x"/>
                                          </p:val>
                                        </p:tav>
                                        <p:tav tm="100000">
                                          <p:val>
                                            <p:strVal val="#ppt_x"/>
                                          </p:val>
                                        </p:tav>
                                      </p:tavLst>
                                    </p:anim>
                                    <p:anim calcmode="lin" valueType="num">
                                      <p:cBhvr>
                                        <p:cTn id="21" dur="5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A8AC9016-009D-44C1-A92C-5B33AC54A9BF}"/>
              </a:ext>
            </a:extLst>
          </p:cNvPr>
          <p:cNvGrpSpPr>
            <a:grpSpLocks noChangeAspect="1"/>
          </p:cNvGrpSpPr>
          <p:nvPr/>
        </p:nvGrpSpPr>
        <p:grpSpPr bwMode="auto">
          <a:xfrm>
            <a:off x="6743700" y="1404359"/>
            <a:ext cx="4021138" cy="4189413"/>
            <a:chOff x="2573" y="919"/>
            <a:chExt cx="2533" cy="2639"/>
          </a:xfrm>
        </p:grpSpPr>
        <p:sp>
          <p:nvSpPr>
            <p:cNvPr id="13" name="Freeform 6">
              <a:extLst>
                <a:ext uri="{FF2B5EF4-FFF2-40B4-BE49-F238E27FC236}">
                  <a16:creationId xmlns:a16="http://schemas.microsoft.com/office/drawing/2014/main" id="{D2E01829-7B6F-4AC4-8ACB-4D886F379D76}"/>
                </a:ext>
              </a:extLst>
            </p:cNvPr>
            <p:cNvSpPr>
              <a:spLocks/>
            </p:cNvSpPr>
            <p:nvPr/>
          </p:nvSpPr>
          <p:spPr bwMode="auto">
            <a:xfrm>
              <a:off x="3373" y="1190"/>
              <a:ext cx="980" cy="1106"/>
            </a:xfrm>
            <a:custGeom>
              <a:avLst/>
              <a:gdLst>
                <a:gd name="T0" fmla="*/ 338 w 718"/>
                <a:gd name="T1" fmla="*/ 813 h 813"/>
                <a:gd name="T2" fmla="*/ 718 w 718"/>
                <a:gd name="T3" fmla="*/ 95 h 813"/>
                <a:gd name="T4" fmla="*/ 707 w 718"/>
                <a:gd name="T5" fmla="*/ 89 h 813"/>
                <a:gd name="T6" fmla="*/ 339 w 718"/>
                <a:gd name="T7" fmla="*/ 0 h 813"/>
                <a:gd name="T8" fmla="*/ 0 w 718"/>
                <a:gd name="T9" fmla="*/ 74 h 813"/>
                <a:gd name="T10" fmla="*/ 338 w 718"/>
                <a:gd name="T11" fmla="*/ 813 h 813"/>
              </a:gdLst>
              <a:ahLst/>
              <a:cxnLst>
                <a:cxn ang="0">
                  <a:pos x="T0" y="T1"/>
                </a:cxn>
                <a:cxn ang="0">
                  <a:pos x="T2" y="T3"/>
                </a:cxn>
                <a:cxn ang="0">
                  <a:pos x="T4" y="T5"/>
                </a:cxn>
                <a:cxn ang="0">
                  <a:pos x="T6" y="T7"/>
                </a:cxn>
                <a:cxn ang="0">
                  <a:pos x="T8" y="T9"/>
                </a:cxn>
                <a:cxn ang="0">
                  <a:pos x="T10" y="T11"/>
                </a:cxn>
              </a:cxnLst>
              <a:rect l="0" t="0" r="r" b="b"/>
              <a:pathLst>
                <a:path w="718" h="813">
                  <a:moveTo>
                    <a:pt x="338" y="813"/>
                  </a:moveTo>
                  <a:cubicBezTo>
                    <a:pt x="718" y="95"/>
                    <a:pt x="718" y="95"/>
                    <a:pt x="718" y="95"/>
                  </a:cubicBezTo>
                  <a:cubicBezTo>
                    <a:pt x="714" y="93"/>
                    <a:pt x="711" y="91"/>
                    <a:pt x="707" y="89"/>
                  </a:cubicBezTo>
                  <a:cubicBezTo>
                    <a:pt x="589" y="29"/>
                    <a:pt x="463" y="0"/>
                    <a:pt x="339" y="0"/>
                  </a:cubicBezTo>
                  <a:cubicBezTo>
                    <a:pt x="221" y="0"/>
                    <a:pt x="106" y="26"/>
                    <a:pt x="0" y="74"/>
                  </a:cubicBezTo>
                  <a:lnTo>
                    <a:pt x="338" y="813"/>
                  </a:lnTo>
                  <a:close/>
                </a:path>
              </a:pathLst>
            </a:custGeom>
            <a:solidFill>
              <a:srgbClr val="007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a:extLst>
                <a:ext uri="{FF2B5EF4-FFF2-40B4-BE49-F238E27FC236}">
                  <a16:creationId xmlns:a16="http://schemas.microsoft.com/office/drawing/2014/main" id="{16F32777-98E9-446D-9C7C-CB7D01DEFEC5}"/>
                </a:ext>
              </a:extLst>
            </p:cNvPr>
            <p:cNvSpPr>
              <a:spLocks/>
            </p:cNvSpPr>
            <p:nvPr/>
          </p:nvSpPr>
          <p:spPr bwMode="auto">
            <a:xfrm>
              <a:off x="2573" y="1033"/>
              <a:ext cx="2533" cy="2525"/>
            </a:xfrm>
            <a:custGeom>
              <a:avLst/>
              <a:gdLst>
                <a:gd name="T0" fmla="*/ 1652 w 1856"/>
                <a:gd name="T1" fmla="*/ 1298 h 1856"/>
                <a:gd name="T2" fmla="*/ 1297 w 1856"/>
                <a:gd name="T3" fmla="*/ 204 h 1856"/>
                <a:gd name="T4" fmla="*/ 204 w 1856"/>
                <a:gd name="T5" fmla="*/ 559 h 1856"/>
                <a:gd name="T6" fmla="*/ 559 w 1856"/>
                <a:gd name="T7" fmla="*/ 1652 h 1856"/>
                <a:gd name="T8" fmla="*/ 1652 w 1856"/>
                <a:gd name="T9" fmla="*/ 1298 h 1856"/>
              </a:gdLst>
              <a:ahLst/>
              <a:cxnLst>
                <a:cxn ang="0">
                  <a:pos x="T0" y="T1"/>
                </a:cxn>
                <a:cxn ang="0">
                  <a:pos x="T2" y="T3"/>
                </a:cxn>
                <a:cxn ang="0">
                  <a:pos x="T4" y="T5"/>
                </a:cxn>
                <a:cxn ang="0">
                  <a:pos x="T6" y="T7"/>
                </a:cxn>
                <a:cxn ang="0">
                  <a:pos x="T8" y="T9"/>
                </a:cxn>
              </a:cxnLst>
              <a:rect l="0" t="0" r="r" b="b"/>
              <a:pathLst>
                <a:path w="1856" h="1856">
                  <a:moveTo>
                    <a:pt x="1652" y="1298"/>
                  </a:moveTo>
                  <a:cubicBezTo>
                    <a:pt x="1856" y="898"/>
                    <a:pt x="1697" y="408"/>
                    <a:pt x="1297" y="204"/>
                  </a:cubicBezTo>
                  <a:cubicBezTo>
                    <a:pt x="897" y="0"/>
                    <a:pt x="408" y="159"/>
                    <a:pt x="204" y="559"/>
                  </a:cubicBezTo>
                  <a:cubicBezTo>
                    <a:pt x="0" y="959"/>
                    <a:pt x="159" y="1448"/>
                    <a:pt x="559" y="1652"/>
                  </a:cubicBezTo>
                  <a:cubicBezTo>
                    <a:pt x="959" y="1856"/>
                    <a:pt x="1448" y="1697"/>
                    <a:pt x="1652" y="1298"/>
                  </a:cubicBezTo>
                  <a:close/>
                </a:path>
              </a:pathLst>
            </a:custGeom>
            <a:noFill/>
            <a:ln w="25400" cap="rnd">
              <a:solidFill>
                <a:srgbClr val="0078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Line 8">
              <a:extLst>
                <a:ext uri="{FF2B5EF4-FFF2-40B4-BE49-F238E27FC236}">
                  <a16:creationId xmlns:a16="http://schemas.microsoft.com/office/drawing/2014/main" id="{DFD59AC7-40F7-461B-A524-0DD64309053B}"/>
                </a:ext>
              </a:extLst>
            </p:cNvPr>
            <p:cNvSpPr>
              <a:spLocks noChangeShapeType="1"/>
            </p:cNvSpPr>
            <p:nvPr/>
          </p:nvSpPr>
          <p:spPr bwMode="auto">
            <a:xfrm>
              <a:off x="3839" y="919"/>
              <a:ext cx="0" cy="440"/>
            </a:xfrm>
            <a:prstGeom prst="line">
              <a:avLst/>
            </a:prstGeom>
            <a:noFill/>
            <a:ln w="25400" cap="rnd">
              <a:solidFill>
                <a:srgbClr val="0078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itle 2"/>
          <p:cNvSpPr>
            <a:spLocks noGrp="1"/>
          </p:cNvSpPr>
          <p:nvPr>
            <p:ph type="title"/>
          </p:nvPr>
        </p:nvSpPr>
        <p:spPr>
          <a:xfrm>
            <a:off x="623888" y="657224"/>
            <a:ext cx="5133972" cy="4124326"/>
          </a:xfrm>
        </p:spPr>
        <p:txBody>
          <a:bodyPr/>
          <a:lstStyle/>
          <a:p>
            <a:r>
              <a:rPr lang="en-US" dirty="0"/>
              <a:t>increasingly attractive for </a:t>
            </a:r>
            <a:r>
              <a:rPr lang="et-EE" dirty="0" err="1"/>
              <a:t>foreign</a:t>
            </a:r>
            <a:r>
              <a:rPr lang="et-EE" dirty="0"/>
              <a:t> </a:t>
            </a:r>
            <a:r>
              <a:rPr lang="et-EE" dirty="0" err="1"/>
              <a:t>researchers</a:t>
            </a:r>
            <a:endParaRPr lang="en-US" dirty="0"/>
          </a:p>
        </p:txBody>
      </p:sp>
      <p:sp>
        <p:nvSpPr>
          <p:cNvPr id="6" name="TextBox 5">
            <a:extLst>
              <a:ext uri="{FF2B5EF4-FFF2-40B4-BE49-F238E27FC236}">
                <a16:creationId xmlns:a16="http://schemas.microsoft.com/office/drawing/2014/main" id="{3EFF0567-D401-4E97-8E38-0074A619E35F}"/>
              </a:ext>
            </a:extLst>
          </p:cNvPr>
          <p:cNvSpPr txBox="1"/>
          <p:nvPr/>
        </p:nvSpPr>
        <p:spPr>
          <a:xfrm>
            <a:off x="7580313" y="821428"/>
            <a:ext cx="2347913" cy="2462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dirty="0" err="1">
                <a:solidFill>
                  <a:srgbClr val="FFFFFF"/>
                </a:solidFill>
                <a:latin typeface="Aino"/>
              </a:rPr>
              <a:t>foreign</a:t>
            </a:r>
            <a:r>
              <a:rPr lang="et-EE" sz="1600" dirty="0">
                <a:solidFill>
                  <a:srgbClr val="FFFFFF"/>
                </a:solidFill>
                <a:latin typeface="Aino"/>
              </a:rPr>
              <a:t> </a:t>
            </a:r>
            <a:r>
              <a:rPr lang="et-EE" sz="1600" dirty="0" err="1">
                <a:solidFill>
                  <a:srgbClr val="FFFFFF"/>
                </a:solidFill>
                <a:latin typeface="Aino"/>
              </a:rPr>
              <a:t>researchers</a:t>
            </a:r>
            <a:endParaRPr kumimoji="0" lang="en-US" sz="1600" b="0" i="0" u="none" strike="noStrike" kern="1200" cap="none" spc="0" normalizeH="0" baseline="0" noProof="0" dirty="0">
              <a:ln>
                <a:noFill/>
              </a:ln>
              <a:solidFill>
                <a:srgbClr val="0078FF"/>
              </a:solidFill>
              <a:effectLst/>
              <a:uLnTx/>
              <a:uFillTx/>
              <a:latin typeface="Aino"/>
            </a:endParaRPr>
          </a:p>
        </p:txBody>
      </p:sp>
      <p:sp>
        <p:nvSpPr>
          <p:cNvPr id="7" name="TextBox 6">
            <a:extLst>
              <a:ext uri="{FF2B5EF4-FFF2-40B4-BE49-F238E27FC236}">
                <a16:creationId xmlns:a16="http://schemas.microsoft.com/office/drawing/2014/main" id="{8E1C25F4-7C95-4A10-848D-59EB49A7CF37}"/>
              </a:ext>
            </a:extLst>
          </p:cNvPr>
          <p:cNvSpPr txBox="1"/>
          <p:nvPr/>
        </p:nvSpPr>
        <p:spPr>
          <a:xfrm>
            <a:off x="7580313" y="5595200"/>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b="1" dirty="0" err="1">
                <a:solidFill>
                  <a:srgbClr val="FFFFFF"/>
                </a:solidFill>
                <a:latin typeface="Aino"/>
              </a:rPr>
              <a:t>Researchers</a:t>
            </a:r>
            <a:r>
              <a:rPr lang="et-EE" sz="1600" b="1" dirty="0">
                <a:solidFill>
                  <a:srgbClr val="FFFFFF"/>
                </a:solidFill>
                <a:latin typeface="Aino"/>
              </a:rPr>
              <a:t> i</a:t>
            </a:r>
            <a:r>
              <a:rPr lang="en-US" sz="1600" b="1" dirty="0">
                <a:solidFill>
                  <a:srgbClr val="FFFFFF"/>
                </a:solidFill>
                <a:latin typeface="Aino"/>
              </a:rPr>
              <a:t>n Estonia </a:t>
            </a:r>
            <a:r>
              <a:rPr lang="et-EE" sz="1600" b="1" dirty="0">
                <a:solidFill>
                  <a:srgbClr val="FFFFFF"/>
                </a:solidFill>
                <a:latin typeface="Aino"/>
              </a:rPr>
              <a:t>2022</a:t>
            </a:r>
            <a:endParaRPr kumimoji="0" lang="en-US" sz="1600" b="1" i="0" u="none" strike="noStrike" kern="1200" cap="none" spc="0" normalizeH="0" baseline="0" noProof="0" dirty="0">
              <a:ln>
                <a:noFill/>
              </a:ln>
              <a:solidFill>
                <a:srgbClr val="0078FF"/>
              </a:solidFill>
              <a:effectLst/>
              <a:uLnTx/>
              <a:uFillTx/>
              <a:latin typeface="Aino"/>
            </a:endParaRPr>
          </a:p>
        </p:txBody>
      </p:sp>
      <p:sp>
        <p:nvSpPr>
          <p:cNvPr id="8" name="TextBox 7">
            <a:extLst>
              <a:ext uri="{FF2B5EF4-FFF2-40B4-BE49-F238E27FC236}">
                <a16:creationId xmlns:a16="http://schemas.microsoft.com/office/drawing/2014/main" id="{D491EE7E-FC70-4D5D-8C82-1FF801109040}"/>
              </a:ext>
            </a:extLst>
          </p:cNvPr>
          <p:cNvSpPr txBox="1"/>
          <p:nvPr/>
        </p:nvSpPr>
        <p:spPr>
          <a:xfrm>
            <a:off x="7580313" y="2193347"/>
            <a:ext cx="2347913" cy="3847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500" dirty="0">
                <a:solidFill>
                  <a:srgbClr val="FFFFFF"/>
                </a:solidFill>
                <a:latin typeface="Aino"/>
              </a:rPr>
              <a:t>12</a:t>
            </a:r>
            <a:r>
              <a:rPr lang="en-US" sz="2500" dirty="0">
                <a:solidFill>
                  <a:srgbClr val="FFFFFF"/>
                </a:solidFill>
                <a:latin typeface="Aino"/>
              </a:rPr>
              <a:t>%</a:t>
            </a:r>
            <a:endParaRPr kumimoji="0" lang="en-US" sz="2500" b="0" i="0" u="none" strike="noStrike" kern="1200" cap="none" spc="0" normalizeH="0" baseline="0" noProof="0" dirty="0">
              <a:ln>
                <a:noFill/>
              </a:ln>
              <a:solidFill>
                <a:srgbClr val="0078FF"/>
              </a:solidFill>
              <a:effectLst/>
              <a:uLnTx/>
              <a:uFillTx/>
              <a:latin typeface="Aino"/>
            </a:endParaRPr>
          </a:p>
        </p:txBody>
      </p:sp>
    </p:spTree>
    <p:extLst>
      <p:ext uri="{BB962C8B-B14F-4D97-AF65-F5344CB8AC3E}">
        <p14:creationId xmlns:p14="http://schemas.microsoft.com/office/powerpoint/2010/main" val="77815679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9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862F-9CA6-4A64-B5EC-4924022D6BEC}"/>
              </a:ext>
            </a:extLst>
          </p:cNvPr>
          <p:cNvSpPr>
            <a:spLocks noGrp="1"/>
          </p:cNvSpPr>
          <p:nvPr>
            <p:ph type="title"/>
          </p:nvPr>
        </p:nvSpPr>
        <p:spPr>
          <a:xfrm>
            <a:off x="623888" y="657225"/>
            <a:ext cx="10429594" cy="1436034"/>
          </a:xfrm>
        </p:spPr>
        <p:txBody>
          <a:bodyPr/>
          <a:lstStyle/>
          <a:p>
            <a:r>
              <a:rPr lang="et-EE" dirty="0"/>
              <a:t>International </a:t>
            </a:r>
            <a:r>
              <a:rPr lang="et-EE" dirty="0" err="1"/>
              <a:t>researchers</a:t>
            </a:r>
            <a:r>
              <a:rPr lang="et-EE" dirty="0"/>
              <a:t> </a:t>
            </a:r>
            <a:r>
              <a:rPr lang="et-EE" dirty="0" err="1"/>
              <a:t>employed</a:t>
            </a:r>
            <a:r>
              <a:rPr lang="et-EE" dirty="0"/>
              <a:t> in Estonia</a:t>
            </a:r>
          </a:p>
        </p:txBody>
      </p:sp>
      <p:graphicFrame>
        <p:nvGraphicFramePr>
          <p:cNvPr id="7" name="Chart 6">
            <a:extLst>
              <a:ext uri="{FF2B5EF4-FFF2-40B4-BE49-F238E27FC236}">
                <a16:creationId xmlns:a16="http://schemas.microsoft.com/office/drawing/2014/main" id="{9B5242AD-F033-4076-9375-50C538400976}"/>
              </a:ext>
            </a:extLst>
          </p:cNvPr>
          <p:cNvGraphicFramePr/>
          <p:nvPr>
            <p:extLst>
              <p:ext uri="{D42A27DB-BD31-4B8C-83A1-F6EECF244321}">
                <p14:modId xmlns:p14="http://schemas.microsoft.com/office/powerpoint/2010/main" val="2064945397"/>
              </p:ext>
            </p:extLst>
          </p:nvPr>
        </p:nvGraphicFramePr>
        <p:xfrm>
          <a:off x="192814" y="2203269"/>
          <a:ext cx="10997701" cy="41437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7924378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di kohatäide 6">
            <a:extLst>
              <a:ext uri="{FF2B5EF4-FFF2-40B4-BE49-F238E27FC236}">
                <a16:creationId xmlns:a16="http://schemas.microsoft.com/office/drawing/2014/main" id="{0CC36B78-29A4-41F6-9FEC-73FE30E036E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8" name="Rectangle 6">
            <a:extLst>
              <a:ext uri="{FF2B5EF4-FFF2-40B4-BE49-F238E27FC236}">
                <a16:creationId xmlns:a16="http://schemas.microsoft.com/office/drawing/2014/main" id="{474F7357-2819-4D58-950D-19D20D4692AE}"/>
              </a:ext>
            </a:extLst>
          </p:cNvPr>
          <p:cNvSpPr/>
          <p:nvPr/>
        </p:nvSpPr>
        <p:spPr>
          <a:xfrm>
            <a:off x="-10681" y="0"/>
            <a:ext cx="12192000" cy="6858000"/>
          </a:xfrm>
          <a:prstGeom prst="rect">
            <a:avLst/>
          </a:prstGeom>
          <a:gradFill>
            <a:gsLst>
              <a:gs pos="77000">
                <a:schemeClr val="bg1">
                  <a:alpha val="80000"/>
                </a:schemeClr>
              </a:gs>
              <a:gs pos="54000">
                <a:schemeClr val="bg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23888" y="658800"/>
            <a:ext cx="4293552" cy="2770199"/>
          </a:xfrm>
        </p:spPr>
        <p:txBody>
          <a:bodyPr/>
          <a:lstStyle/>
          <a:p>
            <a:r>
              <a:rPr lang="en-GB" dirty="0">
                <a:solidFill>
                  <a:srgbClr val="000096"/>
                </a:solidFill>
              </a:rPr>
              <a:t>3</a:t>
            </a:r>
            <a:r>
              <a:rPr lang="et-EE" dirty="0">
                <a:solidFill>
                  <a:srgbClr val="000096"/>
                </a:solidFill>
              </a:rPr>
              <a:t>846</a:t>
            </a:r>
            <a:r>
              <a:rPr lang="en-GB" dirty="0">
                <a:solidFill>
                  <a:srgbClr val="000096"/>
                </a:solidFill>
              </a:rPr>
              <a:t> researchers per million</a:t>
            </a:r>
          </a:p>
        </p:txBody>
      </p:sp>
      <p:sp>
        <p:nvSpPr>
          <p:cNvPr id="5" name="Teksti kohatäide 4">
            <a:extLst>
              <a:ext uri="{FF2B5EF4-FFF2-40B4-BE49-F238E27FC236}">
                <a16:creationId xmlns:a16="http://schemas.microsoft.com/office/drawing/2014/main" id="{E407FF7C-6393-4FF3-88B4-C74AED9FE05D}"/>
              </a:ext>
            </a:extLst>
          </p:cNvPr>
          <p:cNvSpPr>
            <a:spLocks noGrp="1"/>
          </p:cNvSpPr>
          <p:nvPr>
            <p:ph type="body" sz="quarter" idx="12"/>
          </p:nvPr>
        </p:nvSpPr>
        <p:spPr/>
        <p:txBody>
          <a:bodyPr/>
          <a:lstStyle/>
          <a:p>
            <a:r>
              <a:rPr lang="en-US" dirty="0"/>
              <a:t>© Renee </a:t>
            </a:r>
            <a:r>
              <a:rPr lang="en-US" dirty="0" err="1"/>
              <a:t>Altrov</a:t>
            </a:r>
            <a:endParaRPr lang="en-US" dirty="0"/>
          </a:p>
        </p:txBody>
      </p:sp>
    </p:spTree>
    <p:extLst>
      <p:ext uri="{BB962C8B-B14F-4D97-AF65-F5344CB8AC3E}">
        <p14:creationId xmlns:p14="http://schemas.microsoft.com/office/powerpoint/2010/main" val="151961206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B0F53BDC-73ED-4451-8A95-A61BE28DE4D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4DA96BE6-0CCC-4C93-973E-F551EAAE5878}"/>
              </a:ext>
            </a:extLst>
          </p:cNvPr>
          <p:cNvSpPr/>
          <p:nvPr/>
        </p:nvSpPr>
        <p:spPr>
          <a:xfrm>
            <a:off x="0" y="0"/>
            <a:ext cx="12192000" cy="6858000"/>
          </a:xfrm>
          <a:prstGeom prst="rect">
            <a:avLst/>
          </a:prstGeom>
          <a:gradFill>
            <a:gsLst>
              <a:gs pos="100000">
                <a:srgbClr val="000000">
                  <a:alpha val="50000"/>
                </a:srgbClr>
              </a:gs>
              <a:gs pos="45000">
                <a:srgbClr val="000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science for business</a:t>
            </a:r>
          </a:p>
        </p:txBody>
      </p:sp>
      <p:sp>
        <p:nvSpPr>
          <p:cNvPr id="5" name="Teksti kohatäide 4">
            <a:extLst>
              <a:ext uri="{FF2B5EF4-FFF2-40B4-BE49-F238E27FC236}">
                <a16:creationId xmlns:a16="http://schemas.microsoft.com/office/drawing/2014/main" id="{1DB65396-7C54-47EA-8E01-B90B82A25D55}"/>
              </a:ext>
            </a:extLst>
          </p:cNvPr>
          <p:cNvSpPr>
            <a:spLocks noGrp="1"/>
          </p:cNvSpPr>
          <p:nvPr>
            <p:ph type="body" sz="quarter" idx="12"/>
          </p:nvPr>
        </p:nvSpPr>
        <p:spPr/>
        <p:txBody>
          <a:bodyPr/>
          <a:lstStyle/>
          <a:p>
            <a:r>
              <a:rPr lang="en-US" dirty="0"/>
              <a:t>© Annika Haas</a:t>
            </a:r>
          </a:p>
        </p:txBody>
      </p:sp>
    </p:spTree>
    <p:extLst>
      <p:ext uri="{BB962C8B-B14F-4D97-AF65-F5344CB8AC3E}">
        <p14:creationId xmlns:p14="http://schemas.microsoft.com/office/powerpoint/2010/main" val="424197470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1DE0CD7-1581-474B-AB3E-007AF15C071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500" b="12500"/>
          <a:stretch/>
        </p:blipFill>
        <p:spPr/>
      </p:pic>
      <p:sp>
        <p:nvSpPr>
          <p:cNvPr id="12" name="Rectangle 6">
            <a:extLst>
              <a:ext uri="{FF2B5EF4-FFF2-40B4-BE49-F238E27FC236}">
                <a16:creationId xmlns:a16="http://schemas.microsoft.com/office/drawing/2014/main" id="{0C5D1948-7C61-467B-963B-201E44C09281}"/>
              </a:ext>
            </a:extLst>
          </p:cNvPr>
          <p:cNvSpPr/>
          <p:nvPr/>
        </p:nvSpPr>
        <p:spPr>
          <a:xfrm>
            <a:off x="0" y="0"/>
            <a:ext cx="12192000" cy="6858000"/>
          </a:xfrm>
          <a:prstGeom prst="rect">
            <a:avLst/>
          </a:prstGeom>
          <a:gradFill>
            <a:gsLst>
              <a:gs pos="100000">
                <a:srgbClr val="000000">
                  <a:alpha val="50000"/>
                </a:srgbClr>
              </a:gs>
              <a:gs pos="45000">
                <a:srgbClr val="000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p:txBody>
          <a:bodyPr/>
          <a:lstStyle/>
          <a:p>
            <a:r>
              <a:rPr lang="et-EE" sz="5000" dirty="0">
                <a:solidFill>
                  <a:schemeClr val="bg1"/>
                </a:solidFill>
                <a:latin typeface="+mj-lt"/>
              </a:rPr>
              <a:t>IseAuto</a:t>
            </a:r>
          </a:p>
        </p:txBody>
      </p:sp>
      <p:sp>
        <p:nvSpPr>
          <p:cNvPr id="2" name="Text Placeholder 1">
            <a:extLst>
              <a:ext uri="{FF2B5EF4-FFF2-40B4-BE49-F238E27FC236}">
                <a16:creationId xmlns:a16="http://schemas.microsoft.com/office/drawing/2014/main" id="{B6949D93-4DE8-4C1B-AF00-FD40280502EA}"/>
              </a:ext>
            </a:extLst>
          </p:cNvPr>
          <p:cNvSpPr>
            <a:spLocks noGrp="1"/>
          </p:cNvSpPr>
          <p:nvPr>
            <p:ph type="body" sz="quarter" idx="12"/>
          </p:nvPr>
        </p:nvSpPr>
        <p:spPr/>
        <p:txBody>
          <a:bodyPr/>
          <a:lstStyle/>
          <a:p>
            <a:r>
              <a:rPr lang="en-US" sz="800" dirty="0">
                <a:solidFill>
                  <a:schemeClr val="bg1"/>
                </a:solidFill>
              </a:rPr>
              <a:t>© </a:t>
            </a:r>
            <a:r>
              <a:rPr lang="et-EE" sz="800" dirty="0">
                <a:solidFill>
                  <a:schemeClr val="bg1"/>
                </a:solidFill>
              </a:rPr>
              <a:t>Tallinn University of Technology</a:t>
            </a:r>
            <a:endParaRPr lang="en-US" sz="800" dirty="0">
              <a:solidFill>
                <a:schemeClr val="bg1"/>
              </a:solidFill>
            </a:endParaRPr>
          </a:p>
        </p:txBody>
      </p:sp>
    </p:spTree>
    <p:extLst>
      <p:ext uri="{BB962C8B-B14F-4D97-AF65-F5344CB8AC3E}">
        <p14:creationId xmlns:p14="http://schemas.microsoft.com/office/powerpoint/2010/main" val="157082309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2.hubspot.net/hubfs/1188159/hq-skelcap.png?t=1525087510584"/>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13630" t="21875" r="15751" b="21875"/>
          <a:stretch/>
        </p:blipFill>
        <p:spPr bwMode="auto">
          <a:xfrm>
            <a:off x="4336563" y="658801"/>
            <a:ext cx="7322037" cy="583226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t-EE" dirty="0" err="1">
                <a:solidFill>
                  <a:srgbClr val="000096"/>
                </a:solidFill>
              </a:rPr>
              <a:t>Skeleton</a:t>
            </a:r>
            <a:r>
              <a:rPr lang="et-EE" dirty="0">
                <a:solidFill>
                  <a:srgbClr val="000096"/>
                </a:solidFill>
              </a:rPr>
              <a:t> Technologies  </a:t>
            </a:r>
            <a:endParaRPr lang="en-GB" dirty="0">
              <a:solidFill>
                <a:srgbClr val="000096"/>
              </a:solidFill>
            </a:endParaRPr>
          </a:p>
        </p:txBody>
      </p:sp>
      <p:sp>
        <p:nvSpPr>
          <p:cNvPr id="8" name="Teksti kohatäide 7">
            <a:extLst>
              <a:ext uri="{FF2B5EF4-FFF2-40B4-BE49-F238E27FC236}">
                <a16:creationId xmlns:a16="http://schemas.microsoft.com/office/drawing/2014/main" id="{45B98EF9-AD30-43E8-917F-85BCD80B9154}"/>
              </a:ext>
            </a:extLst>
          </p:cNvPr>
          <p:cNvSpPr>
            <a:spLocks noGrp="1"/>
          </p:cNvSpPr>
          <p:nvPr>
            <p:ph type="body" sz="quarter" idx="12"/>
          </p:nvPr>
        </p:nvSpPr>
        <p:spPr/>
        <p:txBody>
          <a:bodyPr/>
          <a:lstStyle/>
          <a:p>
            <a:r>
              <a:rPr lang="en-US" dirty="0">
                <a:solidFill>
                  <a:schemeClr val="tx1"/>
                </a:solidFill>
              </a:rPr>
              <a:t>© Skeleton Technologies</a:t>
            </a:r>
          </a:p>
        </p:txBody>
      </p:sp>
    </p:spTree>
    <p:extLst>
      <p:ext uri="{BB962C8B-B14F-4D97-AF65-F5344CB8AC3E}">
        <p14:creationId xmlns:p14="http://schemas.microsoft.com/office/powerpoint/2010/main" val="237190097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8FF"/>
                </a:solidFill>
              </a:rPr>
              <a:t>scientific publications</a:t>
            </a:r>
            <a:br>
              <a:rPr lang="en-GB" dirty="0">
                <a:solidFill>
                  <a:srgbClr val="0078FF"/>
                </a:solidFill>
              </a:rPr>
            </a:br>
            <a:r>
              <a:rPr lang="en-GB" dirty="0">
                <a:solidFill>
                  <a:srgbClr val="0078FF"/>
                </a:solidFill>
              </a:rPr>
              <a:t>and citations </a:t>
            </a:r>
          </a:p>
        </p:txBody>
      </p:sp>
    </p:spTree>
    <p:extLst>
      <p:ext uri="{BB962C8B-B14F-4D97-AF65-F5344CB8AC3E}">
        <p14:creationId xmlns:p14="http://schemas.microsoft.com/office/powerpoint/2010/main" val="377602050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851FFA8-2A30-4779-BE9E-3B2BFB428FC0}"/>
              </a:ext>
            </a:extLst>
          </p:cNvPr>
          <p:cNvPicPr>
            <a:picLocks noChangeAspect="1"/>
          </p:cNvPicPr>
          <p:nvPr/>
        </p:nvPicPr>
        <p:blipFill>
          <a:blip r:embed="rId3">
            <a:biLevel thresh="25000"/>
            <a:extLst>
              <a:ext uri="{96DAC541-7B7A-43D3-8B79-37D633B846F1}">
                <asvg:svgBlip xmlns:asvg="http://schemas.microsoft.com/office/drawing/2016/SVG/main" r:embed="rId4"/>
              </a:ext>
            </a:extLst>
          </a:blip>
          <a:stretch>
            <a:fillRect/>
          </a:stretch>
        </p:blipFill>
        <p:spPr>
          <a:xfrm>
            <a:off x="10715817" y="4650730"/>
            <a:ext cx="866775" cy="866775"/>
          </a:xfrm>
          <a:prstGeom prst="rect">
            <a:avLst/>
          </a:prstGeom>
        </p:spPr>
      </p:pic>
      <p:pic>
        <p:nvPicPr>
          <p:cNvPr id="19" name="Graphic 18">
            <a:extLst>
              <a:ext uri="{FF2B5EF4-FFF2-40B4-BE49-F238E27FC236}">
                <a16:creationId xmlns:a16="http://schemas.microsoft.com/office/drawing/2014/main" id="{D3C89157-CB56-45DC-AA9D-D96E7DE03642}"/>
              </a:ext>
            </a:extLst>
          </p:cNvPr>
          <p:cNvPicPr>
            <a:picLocks noChangeAspect="1"/>
          </p:cNvPicPr>
          <p:nvPr/>
        </p:nvPicPr>
        <p:blipFill>
          <a:blip r:embed="rId5">
            <a:biLevel thresh="25000"/>
            <a:extLst>
              <a:ext uri="{96DAC541-7B7A-43D3-8B79-37D633B846F1}">
                <asvg:svgBlip xmlns:asvg="http://schemas.microsoft.com/office/drawing/2016/SVG/main" r:embed="rId6"/>
              </a:ext>
            </a:extLst>
          </a:blip>
          <a:stretch>
            <a:fillRect/>
          </a:stretch>
        </p:blipFill>
        <p:spPr>
          <a:xfrm>
            <a:off x="5146321" y="2657564"/>
            <a:ext cx="866775" cy="866775"/>
          </a:xfrm>
          <a:prstGeom prst="rect">
            <a:avLst/>
          </a:prstGeom>
        </p:spPr>
      </p:pic>
      <p:pic>
        <p:nvPicPr>
          <p:cNvPr id="23" name="Graphic 22">
            <a:extLst>
              <a:ext uri="{FF2B5EF4-FFF2-40B4-BE49-F238E27FC236}">
                <a16:creationId xmlns:a16="http://schemas.microsoft.com/office/drawing/2014/main" id="{550DC90C-4000-430C-97DC-A07BEDD739C9}"/>
              </a:ext>
            </a:extLst>
          </p:cNvPr>
          <p:cNvPicPr>
            <a:picLocks noChangeAspect="1"/>
          </p:cNvPicPr>
          <p:nvPr/>
        </p:nvPicPr>
        <p:blipFill>
          <a:blip r:embed="rId7">
            <a:biLevel thresh="25000"/>
            <a:extLst>
              <a:ext uri="{96DAC541-7B7A-43D3-8B79-37D633B846F1}">
                <asvg:svgBlip xmlns:asvg="http://schemas.microsoft.com/office/drawing/2016/SVG/main" r:embed="rId8"/>
              </a:ext>
            </a:extLst>
          </a:blip>
          <a:stretch>
            <a:fillRect/>
          </a:stretch>
        </p:blipFill>
        <p:spPr>
          <a:xfrm>
            <a:off x="671457" y="2639557"/>
            <a:ext cx="866775" cy="866775"/>
          </a:xfrm>
          <a:prstGeom prst="rect">
            <a:avLst/>
          </a:prstGeom>
        </p:spPr>
      </p:pic>
      <p:pic>
        <p:nvPicPr>
          <p:cNvPr id="25" name="Graphic 24">
            <a:extLst>
              <a:ext uri="{FF2B5EF4-FFF2-40B4-BE49-F238E27FC236}">
                <a16:creationId xmlns:a16="http://schemas.microsoft.com/office/drawing/2014/main" id="{6D796F55-583A-4EDE-96B5-5E2C698F62FF}"/>
              </a:ext>
            </a:extLst>
          </p:cNvPr>
          <p:cNvPicPr>
            <a:picLocks noChangeAspect="1"/>
          </p:cNvPicPr>
          <p:nvPr/>
        </p:nvPicPr>
        <p:blipFill>
          <a:blip r:embed="rId9">
            <a:biLevel thresh="25000"/>
            <a:extLst>
              <a:ext uri="{96DAC541-7B7A-43D3-8B79-37D633B846F1}">
                <asvg:svgBlip xmlns:asvg="http://schemas.microsoft.com/office/drawing/2016/SVG/main" r:embed="rId10"/>
              </a:ext>
            </a:extLst>
          </a:blip>
          <a:stretch>
            <a:fillRect/>
          </a:stretch>
        </p:blipFill>
        <p:spPr>
          <a:xfrm>
            <a:off x="4029786" y="4670633"/>
            <a:ext cx="876300" cy="876300"/>
          </a:xfrm>
          <a:prstGeom prst="rect">
            <a:avLst/>
          </a:prstGeom>
        </p:spPr>
      </p:pic>
      <p:pic>
        <p:nvPicPr>
          <p:cNvPr id="29" name="Graphic 28">
            <a:extLst>
              <a:ext uri="{FF2B5EF4-FFF2-40B4-BE49-F238E27FC236}">
                <a16:creationId xmlns:a16="http://schemas.microsoft.com/office/drawing/2014/main" id="{7C2B0B44-CC13-43F8-97DA-9B6CE7248EDC}"/>
              </a:ext>
            </a:extLst>
          </p:cNvPr>
          <p:cNvPicPr>
            <a:picLocks noChangeAspect="1"/>
          </p:cNvPicPr>
          <p:nvPr/>
        </p:nvPicPr>
        <p:blipFill>
          <a:blip r:embed="rId11">
            <a:biLevel thresh="25000"/>
            <a:extLst>
              <a:ext uri="{96DAC541-7B7A-43D3-8B79-37D633B846F1}">
                <asvg:svgBlip xmlns:asvg="http://schemas.microsoft.com/office/drawing/2016/SVG/main" r:embed="rId12"/>
              </a:ext>
            </a:extLst>
          </a:blip>
          <a:stretch>
            <a:fillRect/>
          </a:stretch>
        </p:blipFill>
        <p:spPr>
          <a:xfrm>
            <a:off x="2907147" y="2598598"/>
            <a:ext cx="866775" cy="866775"/>
          </a:xfrm>
          <a:prstGeom prst="rect">
            <a:avLst/>
          </a:prstGeom>
        </p:spPr>
      </p:pic>
      <p:pic>
        <p:nvPicPr>
          <p:cNvPr id="31" name="Graphic 30">
            <a:extLst>
              <a:ext uri="{FF2B5EF4-FFF2-40B4-BE49-F238E27FC236}">
                <a16:creationId xmlns:a16="http://schemas.microsoft.com/office/drawing/2014/main" id="{0EBC241A-7604-4E87-89E3-9111FDB5AC3F}"/>
              </a:ext>
            </a:extLst>
          </p:cNvPr>
          <p:cNvPicPr>
            <a:picLocks noChangeAspect="1"/>
          </p:cNvPicPr>
          <p:nvPr/>
        </p:nvPicPr>
        <p:blipFill>
          <a:blip r:embed="rId13">
            <a:biLevel thresh="25000"/>
            <a:extLst>
              <a:ext uri="{96DAC541-7B7A-43D3-8B79-37D633B846F1}">
                <asvg:svgBlip xmlns:asvg="http://schemas.microsoft.com/office/drawing/2016/SVG/main" r:embed="rId14"/>
              </a:ext>
            </a:extLst>
          </a:blip>
          <a:stretch>
            <a:fillRect/>
          </a:stretch>
        </p:blipFill>
        <p:spPr>
          <a:xfrm>
            <a:off x="9597850" y="2671478"/>
            <a:ext cx="876300" cy="876300"/>
          </a:xfrm>
          <a:prstGeom prst="rect">
            <a:avLst/>
          </a:prstGeom>
        </p:spPr>
      </p:pic>
      <p:pic>
        <p:nvPicPr>
          <p:cNvPr id="34" name="Graphic 33">
            <a:extLst>
              <a:ext uri="{FF2B5EF4-FFF2-40B4-BE49-F238E27FC236}">
                <a16:creationId xmlns:a16="http://schemas.microsoft.com/office/drawing/2014/main" id="{6CBB33D7-2A91-484C-B39B-255DDF34EB13}"/>
              </a:ext>
            </a:extLst>
          </p:cNvPr>
          <p:cNvPicPr>
            <a:picLocks noChangeAspect="1"/>
          </p:cNvPicPr>
          <p:nvPr/>
        </p:nvPicPr>
        <p:blipFill>
          <a:blip r:embed="rId15">
            <a:biLevel thresh="25000"/>
            <a:extLst>
              <a:ext uri="{96DAC541-7B7A-43D3-8B79-37D633B846F1}">
                <asvg:svgBlip xmlns:asvg="http://schemas.microsoft.com/office/drawing/2016/SVG/main" r:embed="rId16"/>
              </a:ext>
            </a:extLst>
          </a:blip>
          <a:stretch>
            <a:fillRect/>
          </a:stretch>
        </p:blipFill>
        <p:spPr>
          <a:xfrm>
            <a:off x="6255920" y="4694199"/>
            <a:ext cx="876300" cy="876300"/>
          </a:xfrm>
          <a:prstGeom prst="rect">
            <a:avLst/>
          </a:prstGeom>
        </p:spPr>
      </p:pic>
      <p:sp>
        <p:nvSpPr>
          <p:cNvPr id="16" name="TextBox 15">
            <a:extLst>
              <a:ext uri="{FF2B5EF4-FFF2-40B4-BE49-F238E27FC236}">
                <a16:creationId xmlns:a16="http://schemas.microsoft.com/office/drawing/2014/main" id="{75947C91-A7E6-43FA-945F-0633CF39C1E3}"/>
              </a:ext>
            </a:extLst>
          </p:cNvPr>
          <p:cNvSpPr txBox="1"/>
          <p:nvPr/>
        </p:nvSpPr>
        <p:spPr>
          <a:xfrm>
            <a:off x="6141244" y="5706161"/>
            <a:ext cx="1225550" cy="633929"/>
          </a:xfrm>
          <a:prstGeom prst="rect">
            <a:avLst/>
          </a:prstGeom>
          <a:noFill/>
        </p:spPr>
        <p:txBody>
          <a:bodyPr wrap="square" lIns="0" tIns="0" rIns="0" bIns="0" rtlCol="0" anchor="t" anchorCtr="0">
            <a:noAutofit/>
          </a:bodyPr>
          <a:lstStyle/>
          <a:p>
            <a:pPr algn="ctr"/>
            <a:r>
              <a:rPr lang="et-EE" sz="1200" dirty="0" err="1">
                <a:solidFill>
                  <a:schemeClr val="bg1"/>
                </a:solidFill>
              </a:rPr>
              <a:t>Pharmacology</a:t>
            </a:r>
            <a:r>
              <a:rPr lang="et-EE" sz="1200" dirty="0">
                <a:solidFill>
                  <a:schemeClr val="bg1"/>
                </a:solidFill>
              </a:rPr>
              <a:t> &amp; </a:t>
            </a:r>
            <a:r>
              <a:rPr lang="et-EE" sz="1200" dirty="0" err="1">
                <a:solidFill>
                  <a:schemeClr val="bg1"/>
                </a:solidFill>
              </a:rPr>
              <a:t>Toxicology</a:t>
            </a:r>
            <a:endParaRPr lang="en-GB" sz="1200" dirty="0">
              <a:solidFill>
                <a:schemeClr val="bg1"/>
              </a:solidFill>
            </a:endParaRPr>
          </a:p>
        </p:txBody>
      </p:sp>
      <p:sp>
        <p:nvSpPr>
          <p:cNvPr id="306" name="Line 195">
            <a:extLst>
              <a:ext uri="{FF2B5EF4-FFF2-40B4-BE49-F238E27FC236}">
                <a16:creationId xmlns:a16="http://schemas.microsoft.com/office/drawing/2014/main" id="{5F001091-A50A-41E4-9DAD-3C92015154A2}"/>
              </a:ext>
            </a:extLst>
          </p:cNvPr>
          <p:cNvSpPr>
            <a:spLocks noChangeShapeType="1"/>
          </p:cNvSpPr>
          <p:nvPr/>
        </p:nvSpPr>
        <p:spPr bwMode="auto">
          <a:xfrm>
            <a:off x="6694070" y="4198537"/>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2" name="TextBox 331">
            <a:extLst>
              <a:ext uri="{FF2B5EF4-FFF2-40B4-BE49-F238E27FC236}">
                <a16:creationId xmlns:a16="http://schemas.microsoft.com/office/drawing/2014/main" id="{48A3E2A4-BE49-48AA-91F2-284D3E1B8E25}"/>
              </a:ext>
            </a:extLst>
          </p:cNvPr>
          <p:cNvSpPr txBox="1"/>
          <p:nvPr/>
        </p:nvSpPr>
        <p:spPr>
          <a:xfrm>
            <a:off x="6376570" y="3681934"/>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6.</a:t>
            </a:r>
          </a:p>
        </p:txBody>
      </p:sp>
      <p:sp>
        <p:nvSpPr>
          <p:cNvPr id="2" name="Pealkiri 1">
            <a:extLst>
              <a:ext uri="{FF2B5EF4-FFF2-40B4-BE49-F238E27FC236}">
                <a16:creationId xmlns:a16="http://schemas.microsoft.com/office/drawing/2014/main" id="{9F3BFD7E-7419-4571-ACAE-0BBFC849495B}"/>
              </a:ext>
            </a:extLst>
          </p:cNvPr>
          <p:cNvSpPr>
            <a:spLocks noGrp="1"/>
          </p:cNvSpPr>
          <p:nvPr>
            <p:ph type="title"/>
          </p:nvPr>
        </p:nvSpPr>
        <p:spPr>
          <a:xfrm>
            <a:off x="623887" y="658801"/>
            <a:ext cx="7793971" cy="969974"/>
          </a:xfrm>
        </p:spPr>
        <p:txBody>
          <a:bodyPr/>
          <a:lstStyle/>
          <a:p>
            <a:r>
              <a:rPr lang="en-GB" dirty="0"/>
              <a:t>10 most cited fields</a:t>
            </a:r>
          </a:p>
        </p:txBody>
      </p:sp>
      <p:sp>
        <p:nvSpPr>
          <p:cNvPr id="5" name="Teksti kohatäide 4">
            <a:extLst>
              <a:ext uri="{FF2B5EF4-FFF2-40B4-BE49-F238E27FC236}">
                <a16:creationId xmlns:a16="http://schemas.microsoft.com/office/drawing/2014/main" id="{2AF7FA3D-FC5B-41A8-A0BF-BF7414A65691}"/>
              </a:ext>
            </a:extLst>
          </p:cNvPr>
          <p:cNvSpPr>
            <a:spLocks noGrp="1"/>
          </p:cNvSpPr>
          <p:nvPr>
            <p:ph type="body" sz="quarter" idx="10"/>
          </p:nvPr>
        </p:nvSpPr>
        <p:spPr>
          <a:xfrm>
            <a:off x="9817240" y="658801"/>
            <a:ext cx="1841360" cy="969974"/>
          </a:xfrm>
        </p:spPr>
        <p:txBody>
          <a:bodyPr/>
          <a:lstStyle/>
          <a:p>
            <a:r>
              <a:rPr lang="en-GB" sz="1200" dirty="0"/>
              <a:t>Source:</a:t>
            </a:r>
            <a:r>
              <a:rPr lang="en-GB" dirty="0"/>
              <a:t> </a:t>
            </a:r>
            <a:r>
              <a:rPr lang="en-GB" dirty="0" err="1"/>
              <a:t>WoS</a:t>
            </a:r>
            <a:r>
              <a:rPr lang="en-GB" dirty="0"/>
              <a:t> (</a:t>
            </a:r>
            <a:r>
              <a:rPr lang="en-GB" dirty="0" err="1"/>
              <a:t>InCites</a:t>
            </a:r>
            <a:r>
              <a:rPr lang="en-GB" dirty="0"/>
              <a:t>) in 20</a:t>
            </a:r>
            <a:r>
              <a:rPr lang="et-EE" dirty="0"/>
              <a:t>13</a:t>
            </a:r>
            <a:r>
              <a:rPr lang="en-GB" dirty="0"/>
              <a:t>-20</a:t>
            </a:r>
            <a:r>
              <a:rPr lang="et-EE" dirty="0"/>
              <a:t>23</a:t>
            </a:r>
            <a:r>
              <a:rPr lang="en-GB" dirty="0"/>
              <a:t>.</a:t>
            </a:r>
            <a:r>
              <a:rPr lang="en-GB" sz="1200" dirty="0"/>
              <a:t> </a:t>
            </a:r>
          </a:p>
        </p:txBody>
      </p:sp>
      <p:sp>
        <p:nvSpPr>
          <p:cNvPr id="116" name="Line 5">
            <a:extLst>
              <a:ext uri="{FF2B5EF4-FFF2-40B4-BE49-F238E27FC236}">
                <a16:creationId xmlns:a16="http://schemas.microsoft.com/office/drawing/2014/main" id="{C4C1F6C9-3B22-4309-A8F5-576C16A59351}"/>
              </a:ext>
            </a:extLst>
          </p:cNvPr>
          <p:cNvSpPr>
            <a:spLocks noChangeShapeType="1"/>
          </p:cNvSpPr>
          <p:nvPr/>
        </p:nvSpPr>
        <p:spPr bwMode="auto">
          <a:xfrm>
            <a:off x="623888" y="4115835"/>
            <a:ext cx="11034712"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344" name="Rühm 343">
            <a:extLst>
              <a:ext uri="{FF2B5EF4-FFF2-40B4-BE49-F238E27FC236}">
                <a16:creationId xmlns:a16="http://schemas.microsoft.com/office/drawing/2014/main" id="{2BC5FF33-649A-4245-8851-73CFEE7BCF51}"/>
              </a:ext>
            </a:extLst>
          </p:cNvPr>
          <p:cNvGrpSpPr/>
          <p:nvPr/>
        </p:nvGrpSpPr>
        <p:grpSpPr>
          <a:xfrm>
            <a:off x="1609915" y="3681934"/>
            <a:ext cx="1225550" cy="2660978"/>
            <a:chOff x="2163763" y="3681934"/>
            <a:chExt cx="1225550" cy="2660978"/>
          </a:xfrm>
        </p:grpSpPr>
        <p:sp>
          <p:nvSpPr>
            <p:cNvPr id="14" name="TextBox 13">
              <a:extLst>
                <a:ext uri="{FF2B5EF4-FFF2-40B4-BE49-F238E27FC236}">
                  <a16:creationId xmlns:a16="http://schemas.microsoft.com/office/drawing/2014/main" id="{73C1CC3C-FC81-4202-88D1-95D0F52354D6}"/>
                </a:ext>
              </a:extLst>
            </p:cNvPr>
            <p:cNvSpPr txBox="1"/>
            <p:nvPr/>
          </p:nvSpPr>
          <p:spPr>
            <a:xfrm>
              <a:off x="2163763" y="5708983"/>
              <a:ext cx="1225550" cy="633929"/>
            </a:xfrm>
            <a:prstGeom prst="rect">
              <a:avLst/>
            </a:prstGeom>
            <a:noFill/>
          </p:spPr>
          <p:txBody>
            <a:bodyPr wrap="square" lIns="0" tIns="0" rIns="0" bIns="0" rtlCol="0" anchor="t" anchorCtr="0">
              <a:noAutofit/>
            </a:bodyPr>
            <a:lstStyle/>
            <a:p>
              <a:pPr algn="ctr"/>
              <a:r>
                <a:rPr lang="et-EE" sz="1200" dirty="0" err="1">
                  <a:solidFill>
                    <a:schemeClr val="bg1"/>
                  </a:solidFill>
                </a:rPr>
                <a:t>Clinical</a:t>
              </a:r>
              <a:r>
                <a:rPr lang="et-EE" sz="1200" dirty="0">
                  <a:solidFill>
                    <a:schemeClr val="bg1"/>
                  </a:solidFill>
                </a:rPr>
                <a:t> </a:t>
              </a:r>
            </a:p>
            <a:p>
              <a:pPr algn="ctr"/>
              <a:r>
                <a:rPr lang="et-EE" sz="1200" dirty="0" err="1">
                  <a:solidFill>
                    <a:schemeClr val="bg1"/>
                  </a:solidFill>
                </a:rPr>
                <a:t>Medicine</a:t>
              </a:r>
              <a:endParaRPr lang="en-GB" sz="1200" dirty="0">
                <a:solidFill>
                  <a:schemeClr val="bg1"/>
                </a:solidFill>
              </a:endParaRPr>
            </a:p>
          </p:txBody>
        </p:sp>
        <p:sp>
          <p:nvSpPr>
            <p:cNvPr id="237" name="Line 126">
              <a:extLst>
                <a:ext uri="{FF2B5EF4-FFF2-40B4-BE49-F238E27FC236}">
                  <a16:creationId xmlns:a16="http://schemas.microsoft.com/office/drawing/2014/main" id="{390C80E6-7F5A-4F96-8EF3-4D5AD866347B}"/>
                </a:ext>
              </a:extLst>
            </p:cNvPr>
            <p:cNvSpPr>
              <a:spLocks noChangeShapeType="1"/>
            </p:cNvSpPr>
            <p:nvPr/>
          </p:nvSpPr>
          <p:spPr bwMode="auto">
            <a:xfrm flipV="1">
              <a:off x="2776538" y="4198537"/>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8" name="TextBox 327">
              <a:extLst>
                <a:ext uri="{FF2B5EF4-FFF2-40B4-BE49-F238E27FC236}">
                  <a16:creationId xmlns:a16="http://schemas.microsoft.com/office/drawing/2014/main" id="{DB3E5196-E3D1-409F-B706-FB5CE1CB578C}"/>
                </a:ext>
              </a:extLst>
            </p:cNvPr>
            <p:cNvSpPr txBox="1"/>
            <p:nvPr/>
          </p:nvSpPr>
          <p:spPr>
            <a:xfrm>
              <a:off x="2459038" y="3681934"/>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2.</a:t>
              </a:r>
            </a:p>
          </p:txBody>
        </p:sp>
      </p:grpSp>
      <p:grpSp>
        <p:nvGrpSpPr>
          <p:cNvPr id="346" name="Rühm 345">
            <a:extLst>
              <a:ext uri="{FF2B5EF4-FFF2-40B4-BE49-F238E27FC236}">
                <a16:creationId xmlns:a16="http://schemas.microsoft.com/office/drawing/2014/main" id="{79044263-D5F9-4D9E-8108-2CB2F3A7AF0F}"/>
              </a:ext>
            </a:extLst>
          </p:cNvPr>
          <p:cNvGrpSpPr/>
          <p:nvPr/>
        </p:nvGrpSpPr>
        <p:grpSpPr>
          <a:xfrm>
            <a:off x="3805765" y="3708672"/>
            <a:ext cx="1225550" cy="2631418"/>
            <a:chOff x="3561457" y="3681934"/>
            <a:chExt cx="1225550" cy="2631418"/>
          </a:xfrm>
        </p:grpSpPr>
        <p:sp>
          <p:nvSpPr>
            <p:cNvPr id="15" name="TextBox 14">
              <a:extLst>
                <a:ext uri="{FF2B5EF4-FFF2-40B4-BE49-F238E27FC236}">
                  <a16:creationId xmlns:a16="http://schemas.microsoft.com/office/drawing/2014/main" id="{214240A9-8C22-4E8B-9EE4-55551E6A614B}"/>
                </a:ext>
              </a:extLst>
            </p:cNvPr>
            <p:cNvSpPr txBox="1"/>
            <p:nvPr/>
          </p:nvSpPr>
          <p:spPr>
            <a:xfrm>
              <a:off x="3561457" y="5679423"/>
              <a:ext cx="1225550" cy="633929"/>
            </a:xfrm>
            <a:prstGeom prst="rect">
              <a:avLst/>
            </a:prstGeom>
            <a:noFill/>
          </p:spPr>
          <p:txBody>
            <a:bodyPr wrap="square" lIns="0" tIns="0" rIns="0" bIns="0" rtlCol="0" anchor="t" anchorCtr="0">
              <a:noAutofit/>
            </a:bodyPr>
            <a:lstStyle/>
            <a:p>
              <a:pPr algn="ctr"/>
              <a:r>
                <a:rPr lang="et-EE" sz="1200" dirty="0">
                  <a:solidFill>
                    <a:schemeClr val="bg1"/>
                  </a:solidFill>
                </a:rPr>
                <a:t>Plant &amp; </a:t>
              </a:r>
              <a:r>
                <a:rPr lang="et-EE" sz="1200" dirty="0" err="1">
                  <a:solidFill>
                    <a:schemeClr val="bg1"/>
                  </a:solidFill>
                </a:rPr>
                <a:t>Animal</a:t>
              </a:r>
              <a:endParaRPr lang="et-EE" sz="1200" dirty="0">
                <a:solidFill>
                  <a:schemeClr val="bg1"/>
                </a:solidFill>
              </a:endParaRPr>
            </a:p>
            <a:p>
              <a:pPr algn="ctr"/>
              <a:r>
                <a:rPr lang="et-EE" sz="1200" dirty="0" err="1">
                  <a:solidFill>
                    <a:schemeClr val="bg1"/>
                  </a:solidFill>
                </a:rPr>
                <a:t>Science</a:t>
              </a:r>
              <a:endParaRPr lang="en-GB" sz="1200" dirty="0">
                <a:solidFill>
                  <a:schemeClr val="bg1"/>
                </a:solidFill>
              </a:endParaRPr>
            </a:p>
          </p:txBody>
        </p:sp>
        <p:sp>
          <p:nvSpPr>
            <p:cNvPr id="280" name="Line 169">
              <a:extLst>
                <a:ext uri="{FF2B5EF4-FFF2-40B4-BE49-F238E27FC236}">
                  <a16:creationId xmlns:a16="http://schemas.microsoft.com/office/drawing/2014/main" id="{3B01E8D8-295D-4982-907C-24E083FFA58E}"/>
                </a:ext>
              </a:extLst>
            </p:cNvPr>
            <p:cNvSpPr>
              <a:spLocks noChangeShapeType="1"/>
            </p:cNvSpPr>
            <p:nvPr/>
          </p:nvSpPr>
          <p:spPr bwMode="auto">
            <a:xfrm flipV="1">
              <a:off x="4202748" y="4198537"/>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0" name="TextBox 329">
              <a:extLst>
                <a:ext uri="{FF2B5EF4-FFF2-40B4-BE49-F238E27FC236}">
                  <a16:creationId xmlns:a16="http://schemas.microsoft.com/office/drawing/2014/main" id="{B98F0918-2F90-4110-B0AC-AA85FCA175AB}"/>
                </a:ext>
              </a:extLst>
            </p:cNvPr>
            <p:cNvSpPr txBox="1"/>
            <p:nvPr/>
          </p:nvSpPr>
          <p:spPr>
            <a:xfrm>
              <a:off x="3885248" y="3681934"/>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4.</a:t>
              </a:r>
            </a:p>
          </p:txBody>
        </p:sp>
      </p:grpSp>
      <p:grpSp>
        <p:nvGrpSpPr>
          <p:cNvPr id="341" name="Rühm 340">
            <a:extLst>
              <a:ext uri="{FF2B5EF4-FFF2-40B4-BE49-F238E27FC236}">
                <a16:creationId xmlns:a16="http://schemas.microsoft.com/office/drawing/2014/main" id="{1D91418E-50B2-4CC3-9447-928F8D73382C}"/>
              </a:ext>
            </a:extLst>
          </p:cNvPr>
          <p:cNvGrpSpPr/>
          <p:nvPr/>
        </p:nvGrpSpPr>
        <p:grpSpPr>
          <a:xfrm>
            <a:off x="8316984" y="3681934"/>
            <a:ext cx="1225550" cy="2658156"/>
            <a:chOff x="6659562" y="3681934"/>
            <a:chExt cx="1225550" cy="2658156"/>
          </a:xfrm>
        </p:grpSpPr>
        <p:sp>
          <p:nvSpPr>
            <p:cNvPr id="17" name="TextBox 16">
              <a:extLst>
                <a:ext uri="{FF2B5EF4-FFF2-40B4-BE49-F238E27FC236}">
                  <a16:creationId xmlns:a16="http://schemas.microsoft.com/office/drawing/2014/main" id="{03B7724E-A9C8-4100-B38E-D095A8291871}"/>
                </a:ext>
              </a:extLst>
            </p:cNvPr>
            <p:cNvSpPr txBox="1"/>
            <p:nvPr/>
          </p:nvSpPr>
          <p:spPr>
            <a:xfrm>
              <a:off x="6659562" y="5706161"/>
              <a:ext cx="1225550" cy="633929"/>
            </a:xfrm>
            <a:prstGeom prst="rect">
              <a:avLst/>
            </a:prstGeom>
            <a:noFill/>
          </p:spPr>
          <p:txBody>
            <a:bodyPr wrap="square" lIns="0" tIns="0" rIns="0" bIns="0" rtlCol="0" anchor="t" anchorCtr="0">
              <a:noAutofit/>
            </a:bodyPr>
            <a:lstStyle/>
            <a:p>
              <a:pPr algn="ctr"/>
              <a:r>
                <a:rPr lang="et-EE" sz="1200" dirty="0" err="1">
                  <a:solidFill>
                    <a:schemeClr val="bg1"/>
                  </a:solidFill>
                </a:rPr>
                <a:t>Mathematics</a:t>
              </a:r>
              <a:endParaRPr lang="en-GB" sz="1200" dirty="0">
                <a:solidFill>
                  <a:schemeClr val="bg1"/>
                </a:solidFill>
              </a:endParaRPr>
            </a:p>
          </p:txBody>
        </p:sp>
        <p:sp>
          <p:nvSpPr>
            <p:cNvPr id="87" name="Line 271">
              <a:extLst>
                <a:ext uri="{FF2B5EF4-FFF2-40B4-BE49-F238E27FC236}">
                  <a16:creationId xmlns:a16="http://schemas.microsoft.com/office/drawing/2014/main" id="{288961E3-100B-42A8-BA44-211887F30ADB}"/>
                </a:ext>
              </a:extLst>
            </p:cNvPr>
            <p:cNvSpPr>
              <a:spLocks noChangeShapeType="1"/>
            </p:cNvSpPr>
            <p:nvPr/>
          </p:nvSpPr>
          <p:spPr bwMode="auto">
            <a:xfrm flipV="1">
              <a:off x="7272338" y="4198537"/>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4" name="TextBox 333">
              <a:extLst>
                <a:ext uri="{FF2B5EF4-FFF2-40B4-BE49-F238E27FC236}">
                  <a16:creationId xmlns:a16="http://schemas.microsoft.com/office/drawing/2014/main" id="{ADA71C4A-EFB9-4C8E-9DAD-071BCBBCA4AA}"/>
                </a:ext>
              </a:extLst>
            </p:cNvPr>
            <p:cNvSpPr txBox="1"/>
            <p:nvPr/>
          </p:nvSpPr>
          <p:spPr>
            <a:xfrm>
              <a:off x="6954838" y="3681934"/>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8.</a:t>
              </a:r>
            </a:p>
          </p:txBody>
        </p:sp>
      </p:grpSp>
      <p:grpSp>
        <p:nvGrpSpPr>
          <p:cNvPr id="343" name="Rühm 342">
            <a:extLst>
              <a:ext uri="{FF2B5EF4-FFF2-40B4-BE49-F238E27FC236}">
                <a16:creationId xmlns:a16="http://schemas.microsoft.com/office/drawing/2014/main" id="{C1E299A4-F5CD-4C66-B467-F4A22E75D739}"/>
              </a:ext>
            </a:extLst>
          </p:cNvPr>
          <p:cNvGrpSpPr/>
          <p:nvPr/>
        </p:nvGrpSpPr>
        <p:grpSpPr>
          <a:xfrm>
            <a:off x="289763" y="2104663"/>
            <a:ext cx="1511300" cy="2442633"/>
            <a:chOff x="1223268" y="2104663"/>
            <a:chExt cx="1511300" cy="2442633"/>
          </a:xfrm>
        </p:grpSpPr>
        <p:sp>
          <p:nvSpPr>
            <p:cNvPr id="9" name="TextBox 8">
              <a:extLst>
                <a:ext uri="{FF2B5EF4-FFF2-40B4-BE49-F238E27FC236}">
                  <a16:creationId xmlns:a16="http://schemas.microsoft.com/office/drawing/2014/main" id="{803EE04A-798B-4378-8662-78E550054611}"/>
                </a:ext>
              </a:extLst>
            </p:cNvPr>
            <p:cNvSpPr txBox="1"/>
            <p:nvPr/>
          </p:nvSpPr>
          <p:spPr>
            <a:xfrm>
              <a:off x="1223268" y="2104663"/>
              <a:ext cx="1511300" cy="369332"/>
            </a:xfrm>
            <a:prstGeom prst="rect">
              <a:avLst/>
            </a:prstGeom>
            <a:noFill/>
          </p:spPr>
          <p:txBody>
            <a:bodyPr wrap="square" lIns="0" tIns="0" rIns="0" bIns="0" rtlCol="0" anchor="b" anchorCtr="0">
              <a:noAutofit/>
            </a:bodyPr>
            <a:lstStyle/>
            <a:p>
              <a:pPr algn="ctr"/>
              <a:r>
                <a:rPr lang="et-EE" sz="1200" dirty="0" err="1">
                  <a:solidFill>
                    <a:schemeClr val="bg1"/>
                  </a:solidFill>
                </a:rPr>
                <a:t>Biology</a:t>
              </a:r>
              <a:r>
                <a:rPr lang="et-EE" sz="1200" dirty="0">
                  <a:solidFill>
                    <a:schemeClr val="bg1"/>
                  </a:solidFill>
                </a:rPr>
                <a:t> &amp; </a:t>
              </a:r>
              <a:r>
                <a:rPr lang="et-EE" sz="1200" dirty="0" err="1">
                  <a:solidFill>
                    <a:schemeClr val="bg1"/>
                  </a:solidFill>
                </a:rPr>
                <a:t>Biochemistry</a:t>
              </a:r>
              <a:endParaRPr lang="en-GB" sz="1200" dirty="0">
                <a:solidFill>
                  <a:schemeClr val="bg1"/>
                </a:solidFill>
              </a:endParaRPr>
            </a:p>
          </p:txBody>
        </p:sp>
        <p:sp>
          <p:nvSpPr>
            <p:cNvPr id="135" name="Line 24">
              <a:extLst>
                <a:ext uri="{FF2B5EF4-FFF2-40B4-BE49-F238E27FC236}">
                  <a16:creationId xmlns:a16="http://schemas.microsoft.com/office/drawing/2014/main" id="{88C44538-71CA-43C0-B72D-5BDE215A8374}"/>
                </a:ext>
              </a:extLst>
            </p:cNvPr>
            <p:cNvSpPr>
              <a:spLocks noChangeShapeType="1"/>
            </p:cNvSpPr>
            <p:nvPr/>
          </p:nvSpPr>
          <p:spPr bwMode="auto">
            <a:xfrm>
              <a:off x="2038350" y="3668955"/>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7" name="TextBox 326">
              <a:extLst>
                <a:ext uri="{FF2B5EF4-FFF2-40B4-BE49-F238E27FC236}">
                  <a16:creationId xmlns:a16="http://schemas.microsoft.com/office/drawing/2014/main" id="{5C3C5B85-F785-4048-84AB-0FD55E02F8FE}"/>
                </a:ext>
              </a:extLst>
            </p:cNvPr>
            <p:cNvSpPr txBox="1"/>
            <p:nvPr/>
          </p:nvSpPr>
          <p:spPr>
            <a:xfrm>
              <a:off x="1720850" y="4116051"/>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1.</a:t>
              </a:r>
            </a:p>
          </p:txBody>
        </p:sp>
      </p:grpSp>
      <p:grpSp>
        <p:nvGrpSpPr>
          <p:cNvPr id="345" name="Rühm 344">
            <a:extLst>
              <a:ext uri="{FF2B5EF4-FFF2-40B4-BE49-F238E27FC236}">
                <a16:creationId xmlns:a16="http://schemas.microsoft.com/office/drawing/2014/main" id="{56EC795B-353C-4334-814E-BFD9E749C8B6}"/>
              </a:ext>
            </a:extLst>
          </p:cNvPr>
          <p:cNvGrpSpPr/>
          <p:nvPr/>
        </p:nvGrpSpPr>
        <p:grpSpPr>
          <a:xfrm>
            <a:off x="2556910" y="1983266"/>
            <a:ext cx="1511300" cy="2564030"/>
            <a:chOff x="2766025" y="1983266"/>
            <a:chExt cx="1511300" cy="2564030"/>
          </a:xfrm>
        </p:grpSpPr>
        <p:sp>
          <p:nvSpPr>
            <p:cNvPr id="10" name="TextBox 9">
              <a:extLst>
                <a:ext uri="{FF2B5EF4-FFF2-40B4-BE49-F238E27FC236}">
                  <a16:creationId xmlns:a16="http://schemas.microsoft.com/office/drawing/2014/main" id="{B9A7184D-A03C-4E87-A5E4-F2ADEA426B01}"/>
                </a:ext>
              </a:extLst>
            </p:cNvPr>
            <p:cNvSpPr txBox="1"/>
            <p:nvPr/>
          </p:nvSpPr>
          <p:spPr>
            <a:xfrm>
              <a:off x="2766025" y="1983266"/>
              <a:ext cx="1511300" cy="369332"/>
            </a:xfrm>
            <a:prstGeom prst="rect">
              <a:avLst/>
            </a:prstGeom>
            <a:noFill/>
          </p:spPr>
          <p:txBody>
            <a:bodyPr wrap="square" lIns="0" tIns="0" rIns="0" bIns="0" rtlCol="0" anchor="b" anchorCtr="0">
              <a:noAutofit/>
            </a:bodyPr>
            <a:lstStyle/>
            <a:p>
              <a:pPr algn="ctr"/>
              <a:r>
                <a:rPr lang="et-EE" sz="1200" dirty="0" err="1">
                  <a:solidFill>
                    <a:schemeClr val="bg1"/>
                  </a:solidFill>
                </a:rPr>
                <a:t>Microbiology</a:t>
              </a:r>
              <a:endParaRPr lang="en-GB" sz="1200" dirty="0">
                <a:solidFill>
                  <a:schemeClr val="bg1"/>
                </a:solidFill>
              </a:endParaRPr>
            </a:p>
          </p:txBody>
        </p:sp>
        <p:sp>
          <p:nvSpPr>
            <p:cNvPr id="138" name="Line 27">
              <a:extLst>
                <a:ext uri="{FF2B5EF4-FFF2-40B4-BE49-F238E27FC236}">
                  <a16:creationId xmlns:a16="http://schemas.microsoft.com/office/drawing/2014/main" id="{B9B5148B-CCE4-40AA-8028-EEA9EEE6F23B}"/>
                </a:ext>
              </a:extLst>
            </p:cNvPr>
            <p:cNvSpPr>
              <a:spLocks noChangeShapeType="1"/>
            </p:cNvSpPr>
            <p:nvPr/>
          </p:nvSpPr>
          <p:spPr bwMode="auto">
            <a:xfrm>
              <a:off x="3549650" y="3668955"/>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9" name="TextBox 328">
              <a:extLst>
                <a:ext uri="{FF2B5EF4-FFF2-40B4-BE49-F238E27FC236}">
                  <a16:creationId xmlns:a16="http://schemas.microsoft.com/office/drawing/2014/main" id="{0337EEFF-DE7D-4AAA-971F-B71EE0182A9E}"/>
                </a:ext>
              </a:extLst>
            </p:cNvPr>
            <p:cNvSpPr txBox="1"/>
            <p:nvPr/>
          </p:nvSpPr>
          <p:spPr>
            <a:xfrm>
              <a:off x="3232150" y="4116051"/>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3.</a:t>
              </a:r>
            </a:p>
          </p:txBody>
        </p:sp>
      </p:grpSp>
      <p:grpSp>
        <p:nvGrpSpPr>
          <p:cNvPr id="3" name="Group 2"/>
          <p:cNvGrpSpPr/>
          <p:nvPr/>
        </p:nvGrpSpPr>
        <p:grpSpPr>
          <a:xfrm>
            <a:off x="4824058" y="2094571"/>
            <a:ext cx="1511300" cy="2451931"/>
            <a:chOff x="5138074" y="2352885"/>
            <a:chExt cx="1511300" cy="2451931"/>
          </a:xfrm>
        </p:grpSpPr>
        <p:sp>
          <p:nvSpPr>
            <p:cNvPr id="11" name="TextBox 10">
              <a:extLst>
                <a:ext uri="{FF2B5EF4-FFF2-40B4-BE49-F238E27FC236}">
                  <a16:creationId xmlns:a16="http://schemas.microsoft.com/office/drawing/2014/main" id="{6BFA62F4-D24B-40BA-BB17-6DB7D19473A0}"/>
                </a:ext>
              </a:extLst>
            </p:cNvPr>
            <p:cNvSpPr txBox="1"/>
            <p:nvPr/>
          </p:nvSpPr>
          <p:spPr>
            <a:xfrm>
              <a:off x="5138074" y="2352885"/>
              <a:ext cx="1511300" cy="369332"/>
            </a:xfrm>
            <a:prstGeom prst="rect">
              <a:avLst/>
            </a:prstGeom>
            <a:noFill/>
          </p:spPr>
          <p:txBody>
            <a:bodyPr wrap="square" lIns="0" tIns="0" rIns="0" bIns="0" rtlCol="0" anchor="b" anchorCtr="0">
              <a:noAutofit/>
            </a:bodyPr>
            <a:lstStyle/>
            <a:p>
              <a:pPr algn="ctr"/>
              <a:r>
                <a:rPr lang="et-EE" sz="1200" dirty="0" err="1">
                  <a:solidFill>
                    <a:schemeClr val="bg1"/>
                  </a:solidFill>
                </a:rPr>
                <a:t>Molecular</a:t>
              </a:r>
              <a:r>
                <a:rPr lang="et-EE" sz="1200" dirty="0">
                  <a:solidFill>
                    <a:schemeClr val="bg1"/>
                  </a:solidFill>
                </a:rPr>
                <a:t> </a:t>
              </a:r>
              <a:r>
                <a:rPr lang="et-EE" sz="1200" dirty="0" err="1">
                  <a:solidFill>
                    <a:schemeClr val="bg1"/>
                  </a:solidFill>
                </a:rPr>
                <a:t>Biology</a:t>
              </a:r>
              <a:r>
                <a:rPr lang="et-EE" sz="1200" dirty="0">
                  <a:solidFill>
                    <a:schemeClr val="bg1"/>
                  </a:solidFill>
                </a:rPr>
                <a:t> &amp; </a:t>
              </a:r>
              <a:r>
                <a:rPr lang="et-EE" sz="1200" dirty="0" err="1">
                  <a:solidFill>
                    <a:schemeClr val="bg1"/>
                  </a:solidFill>
                </a:rPr>
                <a:t>Genetics</a:t>
              </a:r>
              <a:endParaRPr lang="en-GB" sz="1200" dirty="0">
                <a:solidFill>
                  <a:schemeClr val="bg1"/>
                </a:solidFill>
              </a:endParaRPr>
            </a:p>
          </p:txBody>
        </p:sp>
        <p:sp>
          <p:nvSpPr>
            <p:cNvPr id="185" name="Line 74">
              <a:extLst>
                <a:ext uri="{FF2B5EF4-FFF2-40B4-BE49-F238E27FC236}">
                  <a16:creationId xmlns:a16="http://schemas.microsoft.com/office/drawing/2014/main" id="{C982BA0F-C4B8-46CB-97AC-20E5ACC1941C}"/>
                </a:ext>
              </a:extLst>
            </p:cNvPr>
            <p:cNvSpPr>
              <a:spLocks noChangeShapeType="1"/>
            </p:cNvSpPr>
            <p:nvPr/>
          </p:nvSpPr>
          <p:spPr bwMode="auto">
            <a:xfrm flipV="1">
              <a:off x="5893725" y="3926475"/>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1" name="TextBox 330">
              <a:extLst>
                <a:ext uri="{FF2B5EF4-FFF2-40B4-BE49-F238E27FC236}">
                  <a16:creationId xmlns:a16="http://schemas.microsoft.com/office/drawing/2014/main" id="{CE2FC420-FD2A-41CE-8B44-6574684BD3B4}"/>
                </a:ext>
              </a:extLst>
            </p:cNvPr>
            <p:cNvSpPr txBox="1"/>
            <p:nvPr/>
          </p:nvSpPr>
          <p:spPr>
            <a:xfrm>
              <a:off x="5576225" y="4373571"/>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5.</a:t>
              </a:r>
            </a:p>
          </p:txBody>
        </p:sp>
      </p:grpSp>
      <p:grpSp>
        <p:nvGrpSpPr>
          <p:cNvPr id="342" name="Rühm 341">
            <a:extLst>
              <a:ext uri="{FF2B5EF4-FFF2-40B4-BE49-F238E27FC236}">
                <a16:creationId xmlns:a16="http://schemas.microsoft.com/office/drawing/2014/main" id="{73FB81E9-F233-4C66-94C6-AD6CD3630ADA}"/>
              </a:ext>
            </a:extLst>
          </p:cNvPr>
          <p:cNvGrpSpPr/>
          <p:nvPr/>
        </p:nvGrpSpPr>
        <p:grpSpPr>
          <a:xfrm>
            <a:off x="6993349" y="2032444"/>
            <a:ext cx="1511300" cy="2514852"/>
            <a:chOff x="5663991" y="2032444"/>
            <a:chExt cx="1511300" cy="2514852"/>
          </a:xfrm>
        </p:grpSpPr>
        <p:sp>
          <p:nvSpPr>
            <p:cNvPr id="12" name="TextBox 11">
              <a:extLst>
                <a:ext uri="{FF2B5EF4-FFF2-40B4-BE49-F238E27FC236}">
                  <a16:creationId xmlns:a16="http://schemas.microsoft.com/office/drawing/2014/main" id="{7AA271ED-C6F6-466A-85C9-C6F0792C867E}"/>
                </a:ext>
              </a:extLst>
            </p:cNvPr>
            <p:cNvSpPr txBox="1"/>
            <p:nvPr/>
          </p:nvSpPr>
          <p:spPr>
            <a:xfrm>
              <a:off x="5663991" y="2032444"/>
              <a:ext cx="1511300" cy="369332"/>
            </a:xfrm>
            <a:prstGeom prst="rect">
              <a:avLst/>
            </a:prstGeom>
            <a:noFill/>
          </p:spPr>
          <p:txBody>
            <a:bodyPr wrap="square" lIns="0" tIns="0" rIns="0" bIns="0" rtlCol="0" anchor="b" anchorCtr="0">
              <a:noAutofit/>
            </a:bodyPr>
            <a:lstStyle/>
            <a:p>
              <a:pPr algn="ctr"/>
              <a:r>
                <a:rPr lang="et-EE" sz="1200" dirty="0">
                  <a:solidFill>
                    <a:schemeClr val="bg1"/>
                  </a:solidFill>
                </a:rPr>
                <a:t>Computer </a:t>
              </a:r>
              <a:r>
                <a:rPr lang="et-EE" sz="1200" dirty="0" err="1">
                  <a:solidFill>
                    <a:schemeClr val="bg1"/>
                  </a:solidFill>
                </a:rPr>
                <a:t>Science</a:t>
              </a:r>
              <a:endParaRPr lang="en-GB" sz="1200" dirty="0">
                <a:solidFill>
                  <a:schemeClr val="bg1"/>
                </a:solidFill>
              </a:endParaRPr>
            </a:p>
          </p:txBody>
        </p:sp>
        <p:sp>
          <p:nvSpPr>
            <p:cNvPr id="200" name="Line 89">
              <a:extLst>
                <a:ext uri="{FF2B5EF4-FFF2-40B4-BE49-F238E27FC236}">
                  <a16:creationId xmlns:a16="http://schemas.microsoft.com/office/drawing/2014/main" id="{152544B5-E904-48DA-8DB5-5516CD333222}"/>
                </a:ext>
              </a:extLst>
            </p:cNvPr>
            <p:cNvSpPr>
              <a:spLocks noChangeShapeType="1"/>
            </p:cNvSpPr>
            <p:nvPr/>
          </p:nvSpPr>
          <p:spPr bwMode="auto">
            <a:xfrm>
              <a:off x="6482557" y="3668955"/>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3" name="TextBox 332">
              <a:extLst>
                <a:ext uri="{FF2B5EF4-FFF2-40B4-BE49-F238E27FC236}">
                  <a16:creationId xmlns:a16="http://schemas.microsoft.com/office/drawing/2014/main" id="{F7BB3C78-CFC6-4DE3-8DE9-2D159C6D7E51}"/>
                </a:ext>
              </a:extLst>
            </p:cNvPr>
            <p:cNvSpPr txBox="1"/>
            <p:nvPr/>
          </p:nvSpPr>
          <p:spPr>
            <a:xfrm>
              <a:off x="6165057" y="4116051"/>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7.</a:t>
              </a:r>
            </a:p>
          </p:txBody>
        </p:sp>
      </p:grpSp>
      <p:grpSp>
        <p:nvGrpSpPr>
          <p:cNvPr id="340" name="Rühm 339">
            <a:extLst>
              <a:ext uri="{FF2B5EF4-FFF2-40B4-BE49-F238E27FC236}">
                <a16:creationId xmlns:a16="http://schemas.microsoft.com/office/drawing/2014/main" id="{4000FAF8-91D3-47E2-B827-EB2DD9B69235}"/>
              </a:ext>
            </a:extLst>
          </p:cNvPr>
          <p:cNvGrpSpPr/>
          <p:nvPr/>
        </p:nvGrpSpPr>
        <p:grpSpPr>
          <a:xfrm>
            <a:off x="9281504" y="2030075"/>
            <a:ext cx="1511300" cy="2518599"/>
            <a:chOff x="7215533" y="2030075"/>
            <a:chExt cx="1511300" cy="2518599"/>
          </a:xfrm>
        </p:grpSpPr>
        <p:sp>
          <p:nvSpPr>
            <p:cNvPr id="13" name="TextBox 12">
              <a:extLst>
                <a:ext uri="{FF2B5EF4-FFF2-40B4-BE49-F238E27FC236}">
                  <a16:creationId xmlns:a16="http://schemas.microsoft.com/office/drawing/2014/main" id="{D1F0F8C2-E251-453F-80A8-151FD63FC9BA}"/>
                </a:ext>
              </a:extLst>
            </p:cNvPr>
            <p:cNvSpPr txBox="1"/>
            <p:nvPr/>
          </p:nvSpPr>
          <p:spPr>
            <a:xfrm>
              <a:off x="7215533" y="2030075"/>
              <a:ext cx="1511300" cy="369332"/>
            </a:xfrm>
            <a:prstGeom prst="rect">
              <a:avLst/>
            </a:prstGeom>
            <a:noFill/>
          </p:spPr>
          <p:txBody>
            <a:bodyPr wrap="square" lIns="0" tIns="0" rIns="0" bIns="0" rtlCol="0" anchor="b" anchorCtr="0">
              <a:noAutofit/>
            </a:bodyPr>
            <a:lstStyle/>
            <a:p>
              <a:pPr algn="ctr"/>
              <a:r>
                <a:rPr lang="et-EE" sz="1200" dirty="0" err="1">
                  <a:solidFill>
                    <a:schemeClr val="bg1"/>
                  </a:solidFill>
                </a:rPr>
                <a:t>Immunology</a:t>
              </a:r>
              <a:endParaRPr lang="en-GB" sz="1200" dirty="0">
                <a:solidFill>
                  <a:schemeClr val="bg1"/>
                </a:solidFill>
              </a:endParaRPr>
            </a:p>
          </p:txBody>
        </p:sp>
        <p:sp>
          <p:nvSpPr>
            <p:cNvPr id="40" name="Line 224">
              <a:extLst>
                <a:ext uri="{FF2B5EF4-FFF2-40B4-BE49-F238E27FC236}">
                  <a16:creationId xmlns:a16="http://schemas.microsoft.com/office/drawing/2014/main" id="{25D03265-DD26-465A-AE42-2BF1D659E07B}"/>
                </a:ext>
              </a:extLst>
            </p:cNvPr>
            <p:cNvSpPr>
              <a:spLocks noChangeShapeType="1"/>
            </p:cNvSpPr>
            <p:nvPr/>
          </p:nvSpPr>
          <p:spPr bwMode="auto">
            <a:xfrm flipV="1">
              <a:off x="7981634" y="3668955"/>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5" name="TextBox 334">
              <a:extLst>
                <a:ext uri="{FF2B5EF4-FFF2-40B4-BE49-F238E27FC236}">
                  <a16:creationId xmlns:a16="http://schemas.microsoft.com/office/drawing/2014/main" id="{ACD59BE8-0822-4D0B-BFC5-CEA3D18890E0}"/>
                </a:ext>
              </a:extLst>
            </p:cNvPr>
            <p:cNvSpPr txBox="1"/>
            <p:nvPr/>
          </p:nvSpPr>
          <p:spPr>
            <a:xfrm>
              <a:off x="7664134" y="4117429"/>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9.</a:t>
              </a:r>
            </a:p>
          </p:txBody>
        </p:sp>
      </p:grpSp>
      <p:grpSp>
        <p:nvGrpSpPr>
          <p:cNvPr id="339" name="Rühm 338">
            <a:extLst>
              <a:ext uri="{FF2B5EF4-FFF2-40B4-BE49-F238E27FC236}">
                <a16:creationId xmlns:a16="http://schemas.microsoft.com/office/drawing/2014/main" id="{B55B9D12-2CA3-4979-8325-F0BA87221708}"/>
              </a:ext>
            </a:extLst>
          </p:cNvPr>
          <p:cNvGrpSpPr/>
          <p:nvPr/>
        </p:nvGrpSpPr>
        <p:grpSpPr>
          <a:xfrm>
            <a:off x="10582085" y="3681934"/>
            <a:ext cx="1225550" cy="2658156"/>
            <a:chOff x="8194714" y="3681934"/>
            <a:chExt cx="1225550" cy="2658156"/>
          </a:xfrm>
        </p:grpSpPr>
        <p:sp>
          <p:nvSpPr>
            <p:cNvPr id="18" name="TextBox 17">
              <a:extLst>
                <a:ext uri="{FF2B5EF4-FFF2-40B4-BE49-F238E27FC236}">
                  <a16:creationId xmlns:a16="http://schemas.microsoft.com/office/drawing/2014/main" id="{EA665C1C-4EC7-4E14-9ACC-823D0095DED3}"/>
                </a:ext>
              </a:extLst>
            </p:cNvPr>
            <p:cNvSpPr txBox="1"/>
            <p:nvPr/>
          </p:nvSpPr>
          <p:spPr>
            <a:xfrm>
              <a:off x="8194714" y="5706161"/>
              <a:ext cx="1225550" cy="633929"/>
            </a:xfrm>
            <a:prstGeom prst="rect">
              <a:avLst/>
            </a:prstGeom>
            <a:noFill/>
          </p:spPr>
          <p:txBody>
            <a:bodyPr wrap="square" lIns="0" tIns="0" rIns="0" bIns="0" rtlCol="0" anchor="t" anchorCtr="0">
              <a:noAutofit/>
            </a:bodyPr>
            <a:lstStyle/>
            <a:p>
              <a:pPr algn="ctr"/>
              <a:r>
                <a:rPr lang="et-EE" sz="1200" dirty="0" err="1">
                  <a:solidFill>
                    <a:schemeClr val="bg1"/>
                  </a:solidFill>
                </a:rPr>
                <a:t>Environment</a:t>
              </a:r>
              <a:r>
                <a:rPr lang="et-EE" sz="1200" dirty="0">
                  <a:solidFill>
                    <a:schemeClr val="bg1"/>
                  </a:solidFill>
                </a:rPr>
                <a:t> / </a:t>
              </a:r>
              <a:r>
                <a:rPr lang="et-EE" sz="1200" dirty="0" err="1">
                  <a:solidFill>
                    <a:schemeClr val="bg1"/>
                  </a:solidFill>
                </a:rPr>
                <a:t>Ecology</a:t>
              </a:r>
              <a:endParaRPr lang="en-GB" sz="1200" dirty="0">
                <a:solidFill>
                  <a:schemeClr val="bg1"/>
                </a:solidFill>
              </a:endParaRPr>
            </a:p>
          </p:txBody>
        </p:sp>
        <p:sp>
          <p:nvSpPr>
            <p:cNvPr id="108" name="Line 292">
              <a:extLst>
                <a:ext uri="{FF2B5EF4-FFF2-40B4-BE49-F238E27FC236}">
                  <a16:creationId xmlns:a16="http://schemas.microsoft.com/office/drawing/2014/main" id="{CA11EBB0-DB89-4C1F-B8A4-2D5A3918469F}"/>
                </a:ext>
              </a:extLst>
            </p:cNvPr>
            <p:cNvSpPr>
              <a:spLocks noChangeShapeType="1"/>
            </p:cNvSpPr>
            <p:nvPr/>
          </p:nvSpPr>
          <p:spPr bwMode="auto">
            <a:xfrm>
              <a:off x="8778081" y="4198537"/>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6" name="TextBox 335">
              <a:extLst>
                <a:ext uri="{FF2B5EF4-FFF2-40B4-BE49-F238E27FC236}">
                  <a16:creationId xmlns:a16="http://schemas.microsoft.com/office/drawing/2014/main" id="{155BD81F-88F9-4A68-A526-73BC61619ACD}"/>
                </a:ext>
              </a:extLst>
            </p:cNvPr>
            <p:cNvSpPr txBox="1"/>
            <p:nvPr/>
          </p:nvSpPr>
          <p:spPr>
            <a:xfrm>
              <a:off x="8460581" y="3681934"/>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10.</a:t>
              </a:r>
            </a:p>
          </p:txBody>
        </p:sp>
      </p:grpSp>
      <p:pic>
        <p:nvPicPr>
          <p:cNvPr id="6" name="Pilt 5" descr="Pilt, millel on kujutatud sümbol, Graafika, ring, Värvikus&#10;&#10;Kirjeldus on genereeritud automaatselt">
            <a:extLst>
              <a:ext uri="{FF2B5EF4-FFF2-40B4-BE49-F238E27FC236}">
                <a16:creationId xmlns:a16="http://schemas.microsoft.com/office/drawing/2014/main" id="{AEB843F5-B8BE-937F-F055-78F6E4798C68}"/>
              </a:ext>
            </a:extLst>
          </p:cNvPr>
          <p:cNvPicPr>
            <a:picLocks noChangeAspect="1"/>
          </p:cNvPicPr>
          <p:nvPr/>
        </p:nvPicPr>
        <p:blipFill>
          <a:blip r:embed="rId17">
            <a:lum bright="70000" contrast="-70000"/>
            <a:extLst>
              <a:ext uri="{28A0092B-C50C-407E-A947-70E740481C1C}">
                <a14:useLocalDpi xmlns:a14="http://schemas.microsoft.com/office/drawing/2010/main" val="0"/>
              </a:ext>
            </a:extLst>
          </a:blip>
          <a:stretch>
            <a:fillRect/>
          </a:stretch>
        </p:blipFill>
        <p:spPr>
          <a:xfrm>
            <a:off x="1784542" y="4656227"/>
            <a:ext cx="876296" cy="901309"/>
          </a:xfrm>
          <a:prstGeom prst="rect">
            <a:avLst/>
          </a:prstGeom>
        </p:spPr>
      </p:pic>
      <p:pic>
        <p:nvPicPr>
          <p:cNvPr id="20" name="Pilt 19" descr="Pilt, millel on kujutatud ring, Graafika, sümbol, Font&#10;&#10;Kirjeldus on genereeritud automaatselt">
            <a:extLst>
              <a:ext uri="{FF2B5EF4-FFF2-40B4-BE49-F238E27FC236}">
                <a16:creationId xmlns:a16="http://schemas.microsoft.com/office/drawing/2014/main" id="{B7AFAC3D-1E93-D3DC-D0E0-7B9148EC5D60}"/>
              </a:ext>
            </a:extLst>
          </p:cNvPr>
          <p:cNvPicPr>
            <a:picLocks noChangeAspect="1"/>
          </p:cNvPicPr>
          <p:nvPr/>
        </p:nvPicPr>
        <p:blipFill>
          <a:blip r:embed="rId18">
            <a:lum bright="70000" contrast="-70000"/>
            <a:extLst>
              <a:ext uri="{28A0092B-C50C-407E-A947-70E740481C1C}">
                <a14:useLocalDpi xmlns:a14="http://schemas.microsoft.com/office/drawing/2010/main" val="0"/>
              </a:ext>
            </a:extLst>
          </a:blip>
          <a:stretch>
            <a:fillRect/>
          </a:stretch>
        </p:blipFill>
        <p:spPr>
          <a:xfrm>
            <a:off x="7306845" y="2618077"/>
            <a:ext cx="916176" cy="916176"/>
          </a:xfrm>
          <a:prstGeom prst="rect">
            <a:avLst/>
          </a:prstGeom>
        </p:spPr>
      </p:pic>
      <p:pic>
        <p:nvPicPr>
          <p:cNvPr id="24" name="Pilt 23" descr="Pilt, millel on kujutatud ring, Graafika, sümbol, Font&#10;&#10;Kirjeldus on genereeritud automaatselt">
            <a:extLst>
              <a:ext uri="{FF2B5EF4-FFF2-40B4-BE49-F238E27FC236}">
                <a16:creationId xmlns:a16="http://schemas.microsoft.com/office/drawing/2014/main" id="{2DEB6AC2-E860-34CE-8937-F013689F031D}"/>
              </a:ext>
            </a:extLst>
          </p:cNvPr>
          <p:cNvPicPr>
            <a:picLocks noChangeAspect="1"/>
          </p:cNvPicPr>
          <p:nvPr/>
        </p:nvPicPr>
        <p:blipFill>
          <a:blip r:embed="rId19">
            <a:lum bright="70000" contrast="-70000"/>
            <a:extLst>
              <a:ext uri="{28A0092B-C50C-407E-A947-70E740481C1C}">
                <a14:useLocalDpi xmlns:a14="http://schemas.microsoft.com/office/drawing/2010/main" val="0"/>
              </a:ext>
            </a:extLst>
          </a:blip>
          <a:stretch>
            <a:fillRect/>
          </a:stretch>
        </p:blipFill>
        <p:spPr>
          <a:xfrm>
            <a:off x="8491614" y="4650730"/>
            <a:ext cx="876291" cy="876291"/>
          </a:xfrm>
          <a:prstGeom prst="rect">
            <a:avLst/>
          </a:prstGeom>
        </p:spPr>
      </p:pic>
    </p:spTree>
    <p:extLst>
      <p:ext uri="{BB962C8B-B14F-4D97-AF65-F5344CB8AC3E}">
        <p14:creationId xmlns:p14="http://schemas.microsoft.com/office/powerpoint/2010/main" val="157863888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96"/>
        </a:solidFill>
        <a:effectLst/>
      </p:bgPr>
    </p:bg>
    <p:spTree>
      <p:nvGrpSpPr>
        <p:cNvPr id="1" name=""/>
        <p:cNvGrpSpPr/>
        <p:nvPr/>
      </p:nvGrpSpPr>
      <p:grpSpPr>
        <a:xfrm>
          <a:off x="0" y="0"/>
          <a:ext cx="0" cy="0"/>
          <a:chOff x="0" y="0"/>
          <a:chExt cx="0" cy="0"/>
        </a:xfrm>
      </p:grpSpPr>
      <p:pic>
        <p:nvPicPr>
          <p:cNvPr id="5" name="maakeraLongInvert_custom">
            <a:hlinkClick r:id="" action="ppaction://media"/>
            <a:extLst>
              <a:ext uri="{FF2B5EF4-FFF2-40B4-BE49-F238E27FC236}">
                <a16:creationId xmlns:a16="http://schemas.microsoft.com/office/drawing/2014/main" id="{B8A39895-6C3E-4171-AC85-43ECC2018B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Pealkiri 1">
            <a:extLst>
              <a:ext uri="{FF2B5EF4-FFF2-40B4-BE49-F238E27FC236}">
                <a16:creationId xmlns:a16="http://schemas.microsoft.com/office/drawing/2014/main" id="{EBAC46AC-589A-49D0-952A-CE69653C4DDB}"/>
              </a:ext>
            </a:extLst>
          </p:cNvPr>
          <p:cNvSpPr>
            <a:spLocks noGrp="1"/>
          </p:cNvSpPr>
          <p:nvPr>
            <p:ph type="title"/>
          </p:nvPr>
        </p:nvSpPr>
        <p:spPr>
          <a:xfrm>
            <a:off x="623888" y="657224"/>
            <a:ext cx="6119812" cy="2771775"/>
          </a:xfrm>
        </p:spPr>
        <p:txBody>
          <a:bodyPr/>
          <a:lstStyle/>
          <a:p>
            <a:r>
              <a:rPr lang="en-GB" dirty="0"/>
              <a:t>northern </a:t>
            </a:r>
            <a:r>
              <a:rPr lang="et-EE" dirty="0"/>
              <a:t>E</a:t>
            </a:r>
            <a:r>
              <a:rPr lang="en-GB" dirty="0" err="1"/>
              <a:t>urope’s</a:t>
            </a:r>
            <a:r>
              <a:rPr lang="en-GB" dirty="0"/>
              <a:t> </a:t>
            </a:r>
            <a:br>
              <a:rPr lang="en-GB" dirty="0"/>
            </a:br>
            <a:r>
              <a:rPr lang="en-GB" dirty="0"/>
              <a:t>hub for knowledge </a:t>
            </a:r>
            <a:br>
              <a:rPr lang="en-GB" dirty="0"/>
            </a:br>
            <a:r>
              <a:rPr lang="en-GB" dirty="0"/>
              <a:t>and digital business</a:t>
            </a:r>
          </a:p>
        </p:txBody>
      </p:sp>
      <p:sp>
        <p:nvSpPr>
          <p:cNvPr id="3" name="Teksti kohatäide 2">
            <a:extLst>
              <a:ext uri="{FF2B5EF4-FFF2-40B4-BE49-F238E27FC236}">
                <a16:creationId xmlns:a16="http://schemas.microsoft.com/office/drawing/2014/main" id="{8D0EE88E-47D2-4DD0-B2ED-59306D9CEC25}"/>
              </a:ext>
            </a:extLst>
          </p:cNvPr>
          <p:cNvSpPr>
            <a:spLocks noGrp="1"/>
          </p:cNvSpPr>
          <p:nvPr>
            <p:ph type="body" sz="quarter" idx="10"/>
          </p:nvPr>
        </p:nvSpPr>
        <p:spPr/>
        <p:txBody>
          <a:bodyPr/>
          <a:lstStyle/>
          <a:p>
            <a:r>
              <a:rPr lang="en-US" dirty="0"/>
              <a:t>population: 1.</a:t>
            </a:r>
            <a:r>
              <a:rPr lang="et-EE" dirty="0"/>
              <a:t>4</a:t>
            </a:r>
            <a:r>
              <a:rPr lang="en-US" dirty="0"/>
              <a:t> million</a:t>
            </a:r>
          </a:p>
          <a:p>
            <a:r>
              <a:rPr lang="en-US" dirty="0"/>
              <a:t>area: 45,</a:t>
            </a:r>
            <a:r>
              <a:rPr lang="et-EE" dirty="0"/>
              <a:t>339</a:t>
            </a:r>
            <a:r>
              <a:rPr lang="en-US" dirty="0"/>
              <a:t> km2</a:t>
            </a:r>
          </a:p>
          <a:p>
            <a:r>
              <a:rPr lang="en-US" dirty="0"/>
              <a:t>currency: Euro</a:t>
            </a:r>
          </a:p>
          <a:p>
            <a:r>
              <a:rPr lang="en-US" dirty="0"/>
              <a:t>member of: EU, Eurozone, OECD, </a:t>
            </a:r>
            <a:br>
              <a:rPr lang="en-US" dirty="0"/>
            </a:br>
            <a:r>
              <a:rPr lang="en-US" dirty="0"/>
              <a:t>NATO and Schengen</a:t>
            </a:r>
          </a:p>
        </p:txBody>
      </p:sp>
    </p:spTree>
    <p:extLst>
      <p:ext uri="{BB962C8B-B14F-4D97-AF65-F5344CB8AC3E}">
        <p14:creationId xmlns:p14="http://schemas.microsoft.com/office/powerpoint/2010/main" val="2079947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F3BFD7E-7419-4571-ACAE-0BBFC849495B}"/>
              </a:ext>
            </a:extLst>
          </p:cNvPr>
          <p:cNvSpPr>
            <a:spLocks noGrp="1"/>
          </p:cNvSpPr>
          <p:nvPr>
            <p:ph type="title"/>
          </p:nvPr>
        </p:nvSpPr>
        <p:spPr>
          <a:xfrm>
            <a:off x="623887" y="658801"/>
            <a:ext cx="7559675" cy="969974"/>
          </a:xfrm>
        </p:spPr>
        <p:txBody>
          <a:bodyPr/>
          <a:lstStyle/>
          <a:p>
            <a:r>
              <a:rPr lang="en-US" dirty="0"/>
              <a:t>#</a:t>
            </a:r>
            <a:r>
              <a:rPr lang="et-EE" dirty="0"/>
              <a:t>9</a:t>
            </a:r>
            <a:r>
              <a:rPr lang="en-US" dirty="0"/>
              <a:t> in the EU</a:t>
            </a:r>
          </a:p>
        </p:txBody>
      </p:sp>
      <p:sp>
        <p:nvSpPr>
          <p:cNvPr id="5" name="Teksti kohatäide 4">
            <a:extLst>
              <a:ext uri="{FF2B5EF4-FFF2-40B4-BE49-F238E27FC236}">
                <a16:creationId xmlns:a16="http://schemas.microsoft.com/office/drawing/2014/main" id="{2AF7FA3D-FC5B-41A8-A0BF-BF7414A65691}"/>
              </a:ext>
            </a:extLst>
          </p:cNvPr>
          <p:cNvSpPr>
            <a:spLocks noGrp="1"/>
          </p:cNvSpPr>
          <p:nvPr>
            <p:ph type="body" sz="quarter" idx="10"/>
          </p:nvPr>
        </p:nvSpPr>
        <p:spPr/>
        <p:txBody>
          <a:bodyPr/>
          <a:lstStyle/>
          <a:p>
            <a:r>
              <a:rPr lang="en-US" dirty="0"/>
              <a:t>Source: </a:t>
            </a:r>
            <a:r>
              <a:rPr lang="et-EE" dirty="0" err="1"/>
              <a:t>InCities</a:t>
            </a:r>
            <a:r>
              <a:rPr lang="et-EE" dirty="0"/>
              <a:t> 2023</a:t>
            </a:r>
            <a:endParaRPr lang="en-US" sz="1200" dirty="0"/>
          </a:p>
        </p:txBody>
      </p:sp>
      <p:grpSp>
        <p:nvGrpSpPr>
          <p:cNvPr id="23" name="Rühm 22">
            <a:extLst>
              <a:ext uri="{FF2B5EF4-FFF2-40B4-BE49-F238E27FC236}">
                <a16:creationId xmlns:a16="http://schemas.microsoft.com/office/drawing/2014/main" id="{04D06540-9E9E-46D9-9CDB-AF9A2D2FE6B3}"/>
              </a:ext>
            </a:extLst>
          </p:cNvPr>
          <p:cNvGrpSpPr/>
          <p:nvPr/>
        </p:nvGrpSpPr>
        <p:grpSpPr>
          <a:xfrm>
            <a:off x="1520466" y="1859915"/>
            <a:ext cx="2121716" cy="3525135"/>
            <a:chOff x="1556203" y="1859915"/>
            <a:chExt cx="2121716" cy="3525135"/>
          </a:xfrm>
        </p:grpSpPr>
        <p:sp>
          <p:nvSpPr>
            <p:cNvPr id="6" name="TextBox 5">
              <a:extLst>
                <a:ext uri="{FF2B5EF4-FFF2-40B4-BE49-F238E27FC236}">
                  <a16:creationId xmlns:a16="http://schemas.microsoft.com/office/drawing/2014/main" id="{310FDBEA-DFB5-40A3-9EA1-00A7BB56A874}"/>
                </a:ext>
              </a:extLst>
            </p:cNvPr>
            <p:cNvSpPr txBox="1"/>
            <p:nvPr/>
          </p:nvSpPr>
          <p:spPr>
            <a:xfrm>
              <a:off x="1556203" y="1859915"/>
              <a:ext cx="2121716" cy="778532"/>
            </a:xfrm>
            <a:prstGeom prst="rect">
              <a:avLst/>
            </a:prstGeom>
            <a:noFill/>
          </p:spPr>
          <p:txBody>
            <a:bodyPr wrap="square" lIns="0" tIns="0" rIns="0" bIns="0" rtlCol="0" anchor="b" anchorCtr="0">
              <a:noAutofit/>
            </a:bodyPr>
            <a:lstStyle/>
            <a:p>
              <a:pPr algn="ctr"/>
              <a:r>
                <a:rPr lang="en-US" sz="1600" dirty="0">
                  <a:solidFill>
                    <a:schemeClr val="bg1"/>
                  </a:solidFill>
                </a:rPr>
                <a:t>for the </a:t>
              </a:r>
            </a:p>
            <a:p>
              <a:pPr algn="ctr"/>
              <a:r>
                <a:rPr lang="en-US" sz="1600" dirty="0">
                  <a:solidFill>
                    <a:schemeClr val="bg1"/>
                  </a:solidFill>
                </a:rPr>
                <a:t>publications published</a:t>
              </a:r>
              <a:r>
                <a:rPr lang="et-EE" sz="1600" dirty="0">
                  <a:solidFill>
                    <a:schemeClr val="bg1"/>
                  </a:solidFill>
                </a:rPr>
                <a:t> in</a:t>
              </a:r>
              <a:endParaRPr lang="en-US" sz="1600" dirty="0">
                <a:solidFill>
                  <a:schemeClr val="bg1"/>
                </a:solidFill>
              </a:endParaRPr>
            </a:p>
          </p:txBody>
        </p:sp>
        <p:sp>
          <p:nvSpPr>
            <p:cNvPr id="7" name="TextBox 6">
              <a:extLst>
                <a:ext uri="{FF2B5EF4-FFF2-40B4-BE49-F238E27FC236}">
                  <a16:creationId xmlns:a16="http://schemas.microsoft.com/office/drawing/2014/main" id="{FAAA1A20-C566-4E68-BD3C-64FB4F045276}"/>
                </a:ext>
              </a:extLst>
            </p:cNvPr>
            <p:cNvSpPr txBox="1"/>
            <p:nvPr/>
          </p:nvSpPr>
          <p:spPr>
            <a:xfrm>
              <a:off x="1556204" y="2843773"/>
              <a:ext cx="2121715" cy="1276444"/>
            </a:xfrm>
            <a:prstGeom prst="rect">
              <a:avLst/>
            </a:prstGeom>
            <a:noFill/>
          </p:spPr>
          <p:txBody>
            <a:bodyPr wrap="square" lIns="0" tIns="0" rIns="0" bIns="0" rtlCol="0" anchor="b" anchorCtr="0">
              <a:noAutofit/>
            </a:bodyPr>
            <a:lstStyle/>
            <a:p>
              <a:pPr algn="ctr"/>
              <a:r>
                <a:rPr lang="en-US" sz="4500" dirty="0">
                  <a:solidFill>
                    <a:srgbClr val="0078FF"/>
                  </a:solidFill>
                </a:rPr>
                <a:t>20</a:t>
              </a:r>
              <a:r>
                <a:rPr lang="et-EE" sz="4500" dirty="0">
                  <a:solidFill>
                    <a:srgbClr val="0078FF"/>
                  </a:solidFill>
                </a:rPr>
                <a:t>13</a:t>
              </a:r>
              <a:r>
                <a:rPr lang="en-US" sz="4500" dirty="0">
                  <a:solidFill>
                    <a:srgbClr val="0078FF"/>
                  </a:solidFill>
                </a:rPr>
                <a:t>-20</a:t>
              </a:r>
              <a:r>
                <a:rPr lang="et-EE" sz="4500" dirty="0">
                  <a:solidFill>
                    <a:srgbClr val="0078FF"/>
                  </a:solidFill>
                </a:rPr>
                <a:t>23</a:t>
              </a:r>
              <a:endParaRPr lang="en-US" sz="4500" dirty="0">
                <a:solidFill>
                  <a:srgbClr val="0078FF"/>
                </a:solidFill>
              </a:endParaRPr>
            </a:p>
          </p:txBody>
        </p:sp>
        <p:sp>
          <p:nvSpPr>
            <p:cNvPr id="9" name="TextBox 8">
              <a:extLst>
                <a:ext uri="{FF2B5EF4-FFF2-40B4-BE49-F238E27FC236}">
                  <a16:creationId xmlns:a16="http://schemas.microsoft.com/office/drawing/2014/main" id="{BEB22DDC-581B-4017-BC8D-5843C646EF0B}"/>
                </a:ext>
              </a:extLst>
            </p:cNvPr>
            <p:cNvSpPr txBox="1"/>
            <p:nvPr/>
          </p:nvSpPr>
          <p:spPr>
            <a:xfrm>
              <a:off x="1861411" y="4168365"/>
              <a:ext cx="1511300" cy="1216685"/>
            </a:xfrm>
            <a:prstGeom prst="rect">
              <a:avLst/>
            </a:prstGeom>
            <a:noFill/>
          </p:spPr>
          <p:txBody>
            <a:bodyPr wrap="square" lIns="0" tIns="0" rIns="0" bIns="0" rtlCol="0" anchor="t" anchorCtr="0">
              <a:noAutofit/>
            </a:bodyPr>
            <a:lstStyle/>
            <a:p>
              <a:pPr algn="ctr"/>
              <a:r>
                <a:rPr lang="en-US" sz="1600" dirty="0">
                  <a:solidFill>
                    <a:schemeClr val="bg1"/>
                  </a:solidFill>
                </a:rPr>
                <a:t>by Estonian authors</a:t>
              </a:r>
            </a:p>
          </p:txBody>
        </p:sp>
      </p:grpSp>
      <p:grpSp>
        <p:nvGrpSpPr>
          <p:cNvPr id="24" name="Rühm 23">
            <a:extLst>
              <a:ext uri="{FF2B5EF4-FFF2-40B4-BE49-F238E27FC236}">
                <a16:creationId xmlns:a16="http://schemas.microsoft.com/office/drawing/2014/main" id="{3009A379-537D-4637-8E0F-7B8B3633344B}"/>
              </a:ext>
            </a:extLst>
          </p:cNvPr>
          <p:cNvGrpSpPr/>
          <p:nvPr/>
        </p:nvGrpSpPr>
        <p:grpSpPr>
          <a:xfrm>
            <a:off x="5290427" y="3105954"/>
            <a:ext cx="2121717" cy="2028525"/>
            <a:chOff x="5052762" y="3106499"/>
            <a:chExt cx="2121717" cy="2028525"/>
          </a:xfrm>
        </p:grpSpPr>
        <p:sp>
          <p:nvSpPr>
            <p:cNvPr id="11" name="TextBox 10">
              <a:extLst>
                <a:ext uri="{FF2B5EF4-FFF2-40B4-BE49-F238E27FC236}">
                  <a16:creationId xmlns:a16="http://schemas.microsoft.com/office/drawing/2014/main" id="{8C834660-5ACB-4A2D-9AA9-F135C9CAE6FB}"/>
                </a:ext>
              </a:extLst>
            </p:cNvPr>
            <p:cNvSpPr txBox="1"/>
            <p:nvPr/>
          </p:nvSpPr>
          <p:spPr>
            <a:xfrm>
              <a:off x="5052762" y="3106499"/>
              <a:ext cx="2121717" cy="655216"/>
            </a:xfrm>
            <a:prstGeom prst="rect">
              <a:avLst/>
            </a:prstGeom>
            <a:noFill/>
          </p:spPr>
          <p:txBody>
            <a:bodyPr wrap="square" lIns="0" tIns="0" rIns="0" bIns="0" rtlCol="0" anchor="b" anchorCtr="0">
              <a:noAutofit/>
            </a:bodyPr>
            <a:lstStyle/>
            <a:p>
              <a:pPr algn="ctr"/>
              <a:r>
                <a:rPr lang="et-EE" sz="4500" dirty="0">
                  <a:solidFill>
                    <a:srgbClr val="0078FF"/>
                  </a:solidFill>
                </a:rPr>
                <a:t>15,5</a:t>
              </a:r>
              <a:r>
                <a:rPr lang="en-US" sz="4500" dirty="0">
                  <a:solidFill>
                    <a:srgbClr val="0078FF"/>
                  </a:solidFill>
                </a:rPr>
                <a:t>%</a:t>
              </a:r>
            </a:p>
          </p:txBody>
        </p:sp>
        <p:sp>
          <p:nvSpPr>
            <p:cNvPr id="12" name="TextBox 11">
              <a:extLst>
                <a:ext uri="{FF2B5EF4-FFF2-40B4-BE49-F238E27FC236}">
                  <a16:creationId xmlns:a16="http://schemas.microsoft.com/office/drawing/2014/main" id="{400A66DD-31B7-4291-9E61-0A81EC8161B9}"/>
                </a:ext>
              </a:extLst>
            </p:cNvPr>
            <p:cNvSpPr txBox="1"/>
            <p:nvPr/>
          </p:nvSpPr>
          <p:spPr>
            <a:xfrm>
              <a:off x="5132748" y="3918339"/>
              <a:ext cx="1816509" cy="1216685"/>
            </a:xfrm>
            <a:prstGeom prst="rect">
              <a:avLst/>
            </a:prstGeom>
            <a:noFill/>
          </p:spPr>
          <p:txBody>
            <a:bodyPr wrap="square" lIns="0" tIns="0" rIns="0" bIns="0" rtlCol="0" anchor="t" anchorCtr="0">
              <a:noAutofit/>
            </a:bodyPr>
            <a:lstStyle/>
            <a:p>
              <a:pPr algn="ctr"/>
              <a:r>
                <a:rPr lang="en-US" sz="1600" dirty="0">
                  <a:solidFill>
                    <a:schemeClr val="bg1"/>
                  </a:solidFill>
                </a:rPr>
                <a:t>Reached the</a:t>
              </a:r>
            </a:p>
            <a:p>
              <a:pPr algn="ctr"/>
              <a:r>
                <a:rPr lang="en-US" sz="1600" b="1" dirty="0">
                  <a:solidFill>
                    <a:schemeClr val="bg1"/>
                  </a:solidFill>
                </a:rPr>
                <a:t>10% of the world’s most cited publications</a:t>
              </a:r>
            </a:p>
          </p:txBody>
        </p:sp>
      </p:grpSp>
      <p:grpSp>
        <p:nvGrpSpPr>
          <p:cNvPr id="25" name="Rühm 24">
            <a:extLst>
              <a:ext uri="{FF2B5EF4-FFF2-40B4-BE49-F238E27FC236}">
                <a16:creationId xmlns:a16="http://schemas.microsoft.com/office/drawing/2014/main" id="{30B8E028-29D0-435C-9BD8-DE2410D2AF44}"/>
              </a:ext>
            </a:extLst>
          </p:cNvPr>
          <p:cNvGrpSpPr/>
          <p:nvPr/>
        </p:nvGrpSpPr>
        <p:grpSpPr>
          <a:xfrm>
            <a:off x="8665558" y="2378574"/>
            <a:ext cx="2121717" cy="2766282"/>
            <a:chOff x="8549322" y="2368741"/>
            <a:chExt cx="2121717" cy="2766282"/>
          </a:xfrm>
        </p:grpSpPr>
        <p:sp>
          <p:nvSpPr>
            <p:cNvPr id="15" name="TextBox 14">
              <a:extLst>
                <a:ext uri="{FF2B5EF4-FFF2-40B4-BE49-F238E27FC236}">
                  <a16:creationId xmlns:a16="http://schemas.microsoft.com/office/drawing/2014/main" id="{EF95B221-A86A-45BE-A6F8-BA702A455887}"/>
                </a:ext>
              </a:extLst>
            </p:cNvPr>
            <p:cNvSpPr txBox="1"/>
            <p:nvPr/>
          </p:nvSpPr>
          <p:spPr>
            <a:xfrm>
              <a:off x="8549323" y="2368741"/>
              <a:ext cx="2121716" cy="577476"/>
            </a:xfrm>
            <a:prstGeom prst="rect">
              <a:avLst/>
            </a:prstGeom>
            <a:noFill/>
          </p:spPr>
          <p:txBody>
            <a:bodyPr wrap="square" lIns="0" tIns="0" rIns="0" bIns="0" rtlCol="0" anchor="b" anchorCtr="0">
              <a:noAutofit/>
            </a:bodyPr>
            <a:lstStyle/>
            <a:p>
              <a:pPr algn="ctr"/>
              <a:r>
                <a:rPr lang="en-US" sz="1600" dirty="0">
                  <a:solidFill>
                    <a:schemeClr val="bg1"/>
                  </a:solidFill>
                </a:rPr>
                <a:t>this result </a:t>
              </a:r>
            </a:p>
            <a:p>
              <a:pPr algn="ctr"/>
              <a:r>
                <a:rPr lang="en-US" sz="1600" dirty="0">
                  <a:solidFill>
                    <a:schemeClr val="bg1"/>
                  </a:solidFill>
                </a:rPr>
                <a:t>places Estonia</a:t>
              </a:r>
            </a:p>
          </p:txBody>
        </p:sp>
        <p:sp>
          <p:nvSpPr>
            <p:cNvPr id="16" name="TextBox 15">
              <a:extLst>
                <a:ext uri="{FF2B5EF4-FFF2-40B4-BE49-F238E27FC236}">
                  <a16:creationId xmlns:a16="http://schemas.microsoft.com/office/drawing/2014/main" id="{D1CF1C93-981A-4F86-BD5F-FB78E25331D8}"/>
                </a:ext>
              </a:extLst>
            </p:cNvPr>
            <p:cNvSpPr txBox="1"/>
            <p:nvPr/>
          </p:nvSpPr>
          <p:spPr>
            <a:xfrm>
              <a:off x="8549322" y="3099130"/>
              <a:ext cx="2121717" cy="659739"/>
            </a:xfrm>
            <a:prstGeom prst="rect">
              <a:avLst/>
            </a:prstGeom>
            <a:noFill/>
          </p:spPr>
          <p:txBody>
            <a:bodyPr wrap="square" lIns="0" tIns="0" rIns="0" bIns="0" rtlCol="0" anchor="b" anchorCtr="0">
              <a:noAutofit/>
            </a:bodyPr>
            <a:lstStyle/>
            <a:p>
              <a:pPr algn="ctr"/>
              <a:r>
                <a:rPr lang="en-US" sz="4500" dirty="0">
                  <a:solidFill>
                    <a:srgbClr val="0078FF"/>
                  </a:solidFill>
                </a:rPr>
                <a:t>#</a:t>
              </a:r>
              <a:r>
                <a:rPr lang="et-EE" sz="4500" dirty="0">
                  <a:solidFill>
                    <a:srgbClr val="0078FF"/>
                  </a:solidFill>
                </a:rPr>
                <a:t>9</a:t>
              </a:r>
              <a:endParaRPr lang="en-US" sz="4500" dirty="0">
                <a:solidFill>
                  <a:srgbClr val="0078FF"/>
                </a:solidFill>
              </a:endParaRPr>
            </a:p>
          </p:txBody>
        </p:sp>
        <p:sp>
          <p:nvSpPr>
            <p:cNvPr id="17" name="TextBox 16">
              <a:extLst>
                <a:ext uri="{FF2B5EF4-FFF2-40B4-BE49-F238E27FC236}">
                  <a16:creationId xmlns:a16="http://schemas.microsoft.com/office/drawing/2014/main" id="{207CA341-2384-4A55-8300-94C1060B08B9}"/>
                </a:ext>
              </a:extLst>
            </p:cNvPr>
            <p:cNvSpPr txBox="1"/>
            <p:nvPr/>
          </p:nvSpPr>
          <p:spPr>
            <a:xfrm>
              <a:off x="8854531" y="3918339"/>
              <a:ext cx="1511300" cy="1216684"/>
            </a:xfrm>
            <a:prstGeom prst="rect">
              <a:avLst/>
            </a:prstGeom>
            <a:noFill/>
          </p:spPr>
          <p:txBody>
            <a:bodyPr wrap="square" lIns="0" tIns="0" rIns="0" bIns="0" rtlCol="0" anchor="t" anchorCtr="0">
              <a:noAutofit/>
            </a:bodyPr>
            <a:lstStyle/>
            <a:p>
              <a:pPr algn="ctr"/>
              <a:r>
                <a:rPr lang="et-EE" sz="1600" dirty="0">
                  <a:solidFill>
                    <a:schemeClr val="bg1"/>
                  </a:solidFill>
                </a:rPr>
                <a:t>i</a:t>
              </a:r>
              <a:r>
                <a:rPr lang="en-US" sz="1600" dirty="0">
                  <a:solidFill>
                    <a:schemeClr val="bg1"/>
                  </a:solidFill>
                </a:rPr>
                <a:t>n the EU</a:t>
              </a:r>
            </a:p>
          </p:txBody>
        </p:sp>
      </p:grpSp>
      <p:sp>
        <p:nvSpPr>
          <p:cNvPr id="18" name="Line 5">
            <a:extLst>
              <a:ext uri="{FF2B5EF4-FFF2-40B4-BE49-F238E27FC236}">
                <a16:creationId xmlns:a16="http://schemas.microsoft.com/office/drawing/2014/main" id="{46EB2ECE-6CBB-4778-8373-DFA18D4A6D3C}"/>
              </a:ext>
            </a:extLst>
          </p:cNvPr>
          <p:cNvSpPr>
            <a:spLocks noChangeShapeType="1"/>
          </p:cNvSpPr>
          <p:nvPr/>
        </p:nvSpPr>
        <p:spPr bwMode="auto">
          <a:xfrm>
            <a:off x="3812742" y="3438832"/>
            <a:ext cx="1181963" cy="0"/>
          </a:xfrm>
          <a:prstGeom prst="line">
            <a:avLst/>
          </a:prstGeom>
          <a:noFill/>
          <a:ln w="25400" cap="rnd">
            <a:solidFill>
              <a:srgbClr val="0078FF"/>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Line 5">
            <a:extLst>
              <a:ext uri="{FF2B5EF4-FFF2-40B4-BE49-F238E27FC236}">
                <a16:creationId xmlns:a16="http://schemas.microsoft.com/office/drawing/2014/main" id="{46EB2ECE-6CBB-4778-8373-DFA18D4A6D3C}"/>
              </a:ext>
            </a:extLst>
          </p:cNvPr>
          <p:cNvSpPr>
            <a:spLocks noChangeShapeType="1"/>
          </p:cNvSpPr>
          <p:nvPr/>
        </p:nvSpPr>
        <p:spPr bwMode="auto">
          <a:xfrm>
            <a:off x="7592580" y="3429000"/>
            <a:ext cx="1181963" cy="0"/>
          </a:xfrm>
          <a:prstGeom prst="line">
            <a:avLst/>
          </a:prstGeom>
          <a:noFill/>
          <a:ln w="25400" cap="rnd">
            <a:solidFill>
              <a:srgbClr val="0078FF"/>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52129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anim calcmode="lin" valueType="num">
                                      <p:cBhvr>
                                        <p:cTn id="28" dur="500" fill="hold"/>
                                        <p:tgtEl>
                                          <p:spTgt spid="25"/>
                                        </p:tgtEl>
                                        <p:attrNameLst>
                                          <p:attrName>ppt_x</p:attrName>
                                        </p:attrNameLst>
                                      </p:cBhvr>
                                      <p:tavLst>
                                        <p:tav tm="0">
                                          <p:val>
                                            <p:strVal val="#ppt_x"/>
                                          </p:val>
                                        </p:tav>
                                        <p:tav tm="100000">
                                          <p:val>
                                            <p:strVal val="#ppt_x"/>
                                          </p:val>
                                        </p:tav>
                                      </p:tavLst>
                                    </p:anim>
                                    <p:anim calcmode="lin" valueType="num">
                                      <p:cBhvr>
                                        <p:cTn id="2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F085-642D-4F27-A0E7-14202A9F0CB0}"/>
              </a:ext>
            </a:extLst>
          </p:cNvPr>
          <p:cNvSpPr>
            <a:spLocks noGrp="1"/>
          </p:cNvSpPr>
          <p:nvPr>
            <p:ph type="title"/>
          </p:nvPr>
        </p:nvSpPr>
        <p:spPr/>
        <p:txBody>
          <a:bodyPr/>
          <a:lstStyle/>
          <a:p>
            <a:r>
              <a:rPr lang="et-EE" dirty="0"/>
              <a:t>Research Information System (ETIS)</a:t>
            </a:r>
          </a:p>
        </p:txBody>
      </p:sp>
      <p:grpSp>
        <p:nvGrpSpPr>
          <p:cNvPr id="5" name="Group 4">
            <a:extLst>
              <a:ext uri="{FF2B5EF4-FFF2-40B4-BE49-F238E27FC236}">
                <a16:creationId xmlns:a16="http://schemas.microsoft.com/office/drawing/2014/main" id="{B57F2997-9C97-4F40-BDAE-26DF3EB69F60}"/>
              </a:ext>
            </a:extLst>
          </p:cNvPr>
          <p:cNvGrpSpPr/>
          <p:nvPr/>
        </p:nvGrpSpPr>
        <p:grpSpPr>
          <a:xfrm>
            <a:off x="5448300" y="5941195"/>
            <a:ext cx="1295400" cy="296092"/>
            <a:chOff x="5448300" y="5651862"/>
            <a:chExt cx="1295400" cy="296092"/>
          </a:xfrm>
        </p:grpSpPr>
        <p:sp>
          <p:nvSpPr>
            <p:cNvPr id="3" name="Rectangle 2">
              <a:extLst>
                <a:ext uri="{FF2B5EF4-FFF2-40B4-BE49-F238E27FC236}">
                  <a16:creationId xmlns:a16="http://schemas.microsoft.com/office/drawing/2014/main" id="{22FA9D4A-0D39-4D51-9F34-D167992F894A}"/>
                </a:ext>
              </a:extLst>
            </p:cNvPr>
            <p:cNvSpPr/>
            <p:nvPr/>
          </p:nvSpPr>
          <p:spPr>
            <a:xfrm>
              <a:off x="5635938" y="5651862"/>
              <a:ext cx="920124" cy="263163"/>
            </a:xfrm>
            <a:prstGeom prst="rect">
              <a:avLst/>
            </a:prstGeom>
          </p:spPr>
          <p:txBody>
            <a:bodyPr wrap="none" lIns="0" tIns="0" rIns="0" bIns="0" anchor="b" anchorCtr="0">
              <a:noAutofit/>
            </a:bodyPr>
            <a:lstStyle/>
            <a:p>
              <a:pPr lvl="0" algn="ctr">
                <a:defRPr/>
              </a:pPr>
              <a:r>
                <a:rPr lang="et-EE" sz="1600" dirty="0">
                  <a:solidFill>
                    <a:srgbClr val="FFFFFF"/>
                  </a:solidFill>
                </a:rPr>
                <a:t>etis.ee</a:t>
              </a:r>
              <a:endParaRPr lang="en-US" sz="1600" dirty="0">
                <a:solidFill>
                  <a:srgbClr val="0078FF"/>
                </a:solidFill>
              </a:endParaRPr>
            </a:p>
          </p:txBody>
        </p:sp>
        <p:sp>
          <p:nvSpPr>
            <p:cNvPr id="4" name="Rectangle: Rounded Corners 3">
              <a:extLst>
                <a:ext uri="{FF2B5EF4-FFF2-40B4-BE49-F238E27FC236}">
                  <a16:creationId xmlns:a16="http://schemas.microsoft.com/office/drawing/2014/main" id="{ECF3F989-0A5F-483B-B65E-4BD5ECA245CB}"/>
                </a:ext>
              </a:extLst>
            </p:cNvPr>
            <p:cNvSpPr/>
            <p:nvPr/>
          </p:nvSpPr>
          <p:spPr>
            <a:xfrm>
              <a:off x="5448300" y="5651863"/>
              <a:ext cx="1295400" cy="296091"/>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404118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di kohatäide 6">
            <a:extLst>
              <a:ext uri="{FF2B5EF4-FFF2-40B4-BE49-F238E27FC236}">
                <a16:creationId xmlns:a16="http://schemas.microsoft.com/office/drawing/2014/main" id="{A86CDEEC-CCC8-4497-9CBD-06B1680445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2" name="Title 1"/>
          <p:cNvSpPr>
            <a:spLocks noGrp="1"/>
          </p:cNvSpPr>
          <p:nvPr>
            <p:ph type="title"/>
          </p:nvPr>
        </p:nvSpPr>
        <p:spPr/>
        <p:txBody>
          <a:bodyPr/>
          <a:lstStyle/>
          <a:p>
            <a:r>
              <a:rPr lang="en-US" dirty="0">
                <a:solidFill>
                  <a:srgbClr val="000096"/>
                </a:solidFill>
              </a:rPr>
              <a:t>international research cooperation</a:t>
            </a:r>
          </a:p>
        </p:txBody>
      </p:sp>
      <p:sp>
        <p:nvSpPr>
          <p:cNvPr id="5" name="Teksti kohatäide 4">
            <a:extLst>
              <a:ext uri="{FF2B5EF4-FFF2-40B4-BE49-F238E27FC236}">
                <a16:creationId xmlns:a16="http://schemas.microsoft.com/office/drawing/2014/main" id="{337935A9-A751-415E-A93D-62D09CCFFA3A}"/>
              </a:ext>
            </a:extLst>
          </p:cNvPr>
          <p:cNvSpPr>
            <a:spLocks noGrp="1"/>
          </p:cNvSpPr>
          <p:nvPr>
            <p:ph type="body" sz="quarter" idx="12"/>
          </p:nvPr>
        </p:nvSpPr>
        <p:spPr/>
        <p:txBody>
          <a:bodyPr/>
          <a:lstStyle/>
          <a:p>
            <a:r>
              <a:rPr lang="en-US" dirty="0"/>
              <a:t>© Renee Altrov</a:t>
            </a:r>
          </a:p>
        </p:txBody>
      </p:sp>
    </p:spTree>
    <p:extLst>
      <p:ext uri="{BB962C8B-B14F-4D97-AF65-F5344CB8AC3E}">
        <p14:creationId xmlns:p14="http://schemas.microsoft.com/office/powerpoint/2010/main" val="131757752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228602-B262-41A2-AD59-A7B66F2EEF4D}"/>
              </a:ext>
            </a:extLst>
          </p:cNvPr>
          <p:cNvSpPr/>
          <p:nvPr/>
        </p:nvSpPr>
        <p:spPr>
          <a:xfrm>
            <a:off x="1859126" y="2886787"/>
            <a:ext cx="3657283" cy="338554"/>
          </a:xfrm>
          <a:prstGeom prst="rect">
            <a:avLst/>
          </a:prstGeom>
        </p:spPr>
        <p:txBody>
          <a:bodyPr wrap="none">
            <a:spAutoFit/>
          </a:bodyPr>
          <a:lstStyle/>
          <a:p>
            <a:r>
              <a:rPr lang="et-EE" sz="1600" b="1" dirty="0">
                <a:solidFill>
                  <a:schemeClr val="bg1"/>
                </a:solidFill>
              </a:rPr>
              <a:t>7TH FRAMEWORK PROGRAMME</a:t>
            </a:r>
          </a:p>
        </p:txBody>
      </p:sp>
      <p:sp>
        <p:nvSpPr>
          <p:cNvPr id="4" name="Rectangle 3">
            <a:extLst>
              <a:ext uri="{FF2B5EF4-FFF2-40B4-BE49-F238E27FC236}">
                <a16:creationId xmlns:a16="http://schemas.microsoft.com/office/drawing/2014/main" id="{CE30DD6E-216C-4A2F-860D-0935A0D75F5D}"/>
              </a:ext>
            </a:extLst>
          </p:cNvPr>
          <p:cNvSpPr/>
          <p:nvPr/>
        </p:nvSpPr>
        <p:spPr>
          <a:xfrm>
            <a:off x="7062279" y="2886787"/>
            <a:ext cx="2411942" cy="338554"/>
          </a:xfrm>
          <a:prstGeom prst="rect">
            <a:avLst/>
          </a:prstGeom>
        </p:spPr>
        <p:txBody>
          <a:bodyPr wrap="none">
            <a:spAutoFit/>
          </a:bodyPr>
          <a:lstStyle/>
          <a:p>
            <a:r>
              <a:rPr lang="et-EE" sz="1600" b="1" dirty="0">
                <a:solidFill>
                  <a:schemeClr val="bg1"/>
                </a:solidFill>
              </a:rPr>
              <a:t>H2020 PROGRAMME</a:t>
            </a:r>
          </a:p>
        </p:txBody>
      </p:sp>
      <p:sp>
        <p:nvSpPr>
          <p:cNvPr id="5" name="Rectangle 4">
            <a:extLst>
              <a:ext uri="{FF2B5EF4-FFF2-40B4-BE49-F238E27FC236}">
                <a16:creationId xmlns:a16="http://schemas.microsoft.com/office/drawing/2014/main" id="{5A8BC2A1-9B41-4348-95D5-0EA0806D1FFB}"/>
              </a:ext>
            </a:extLst>
          </p:cNvPr>
          <p:cNvSpPr/>
          <p:nvPr/>
        </p:nvSpPr>
        <p:spPr>
          <a:xfrm>
            <a:off x="5004692" y="4926178"/>
            <a:ext cx="2114746" cy="338554"/>
          </a:xfrm>
          <a:prstGeom prst="rect">
            <a:avLst/>
          </a:prstGeom>
        </p:spPr>
        <p:txBody>
          <a:bodyPr wrap="none">
            <a:spAutoFit/>
          </a:bodyPr>
          <a:lstStyle/>
          <a:p>
            <a:r>
              <a:rPr lang="et-EE" sz="1600" b="1" dirty="0">
                <a:solidFill>
                  <a:schemeClr val="bg1"/>
                </a:solidFill>
              </a:rPr>
              <a:t>HORIZON EUROPE</a:t>
            </a:r>
          </a:p>
        </p:txBody>
      </p:sp>
      <p:sp>
        <p:nvSpPr>
          <p:cNvPr id="9" name="Line 5">
            <a:extLst>
              <a:ext uri="{FF2B5EF4-FFF2-40B4-BE49-F238E27FC236}">
                <a16:creationId xmlns:a16="http://schemas.microsoft.com/office/drawing/2014/main" id="{2C54B496-D7DB-4734-AA91-742FFF08C132}"/>
              </a:ext>
            </a:extLst>
          </p:cNvPr>
          <p:cNvSpPr>
            <a:spLocks noChangeShapeType="1"/>
          </p:cNvSpPr>
          <p:nvPr/>
        </p:nvSpPr>
        <p:spPr bwMode="auto">
          <a:xfrm>
            <a:off x="1939143" y="3359179"/>
            <a:ext cx="3470592"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Line 5">
            <a:extLst>
              <a:ext uri="{FF2B5EF4-FFF2-40B4-BE49-F238E27FC236}">
                <a16:creationId xmlns:a16="http://schemas.microsoft.com/office/drawing/2014/main" id="{32665421-E70C-4A96-AD32-CE8DB7A71625}"/>
              </a:ext>
            </a:extLst>
          </p:cNvPr>
          <p:cNvSpPr>
            <a:spLocks noChangeShapeType="1"/>
          </p:cNvSpPr>
          <p:nvPr/>
        </p:nvSpPr>
        <p:spPr bwMode="auto">
          <a:xfrm>
            <a:off x="6543184" y="3359179"/>
            <a:ext cx="3470592"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Line 5">
            <a:extLst>
              <a:ext uri="{FF2B5EF4-FFF2-40B4-BE49-F238E27FC236}">
                <a16:creationId xmlns:a16="http://schemas.microsoft.com/office/drawing/2014/main" id="{E86BCBF2-2D70-4032-AABA-BBC895D2E791}"/>
              </a:ext>
            </a:extLst>
          </p:cNvPr>
          <p:cNvSpPr>
            <a:spLocks noChangeShapeType="1"/>
          </p:cNvSpPr>
          <p:nvPr/>
        </p:nvSpPr>
        <p:spPr bwMode="auto">
          <a:xfrm>
            <a:off x="4326769" y="5346361"/>
            <a:ext cx="3470592"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 name="Line 169">
            <a:extLst>
              <a:ext uri="{FF2B5EF4-FFF2-40B4-BE49-F238E27FC236}">
                <a16:creationId xmlns:a16="http://schemas.microsoft.com/office/drawing/2014/main" id="{4EBB138C-5020-4043-8642-67430FCB67FE}"/>
              </a:ext>
            </a:extLst>
          </p:cNvPr>
          <p:cNvSpPr>
            <a:spLocks noChangeShapeType="1"/>
          </p:cNvSpPr>
          <p:nvPr/>
        </p:nvSpPr>
        <p:spPr bwMode="auto">
          <a:xfrm flipV="1">
            <a:off x="2725255" y="3404707"/>
            <a:ext cx="266020" cy="280691"/>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169">
            <a:extLst>
              <a:ext uri="{FF2B5EF4-FFF2-40B4-BE49-F238E27FC236}">
                <a16:creationId xmlns:a16="http://schemas.microsoft.com/office/drawing/2014/main" id="{CD5F543F-5388-4344-9F10-B9F04518474D}"/>
              </a:ext>
            </a:extLst>
          </p:cNvPr>
          <p:cNvSpPr>
            <a:spLocks noChangeShapeType="1"/>
          </p:cNvSpPr>
          <p:nvPr/>
        </p:nvSpPr>
        <p:spPr bwMode="auto">
          <a:xfrm rot="5400000" flipV="1">
            <a:off x="4334105" y="3404708"/>
            <a:ext cx="266020" cy="280691"/>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Line 169">
            <a:extLst>
              <a:ext uri="{FF2B5EF4-FFF2-40B4-BE49-F238E27FC236}">
                <a16:creationId xmlns:a16="http://schemas.microsoft.com/office/drawing/2014/main" id="{AC14AF24-9C41-4639-A056-97345EA63DAD}"/>
              </a:ext>
            </a:extLst>
          </p:cNvPr>
          <p:cNvSpPr>
            <a:spLocks noChangeShapeType="1"/>
          </p:cNvSpPr>
          <p:nvPr/>
        </p:nvSpPr>
        <p:spPr bwMode="auto">
          <a:xfrm flipV="1">
            <a:off x="7273044" y="3450235"/>
            <a:ext cx="266020" cy="280691"/>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Line 169">
            <a:extLst>
              <a:ext uri="{FF2B5EF4-FFF2-40B4-BE49-F238E27FC236}">
                <a16:creationId xmlns:a16="http://schemas.microsoft.com/office/drawing/2014/main" id="{D270EB2F-816E-4AC1-9773-43F973E4B844}"/>
              </a:ext>
            </a:extLst>
          </p:cNvPr>
          <p:cNvSpPr>
            <a:spLocks noChangeShapeType="1"/>
          </p:cNvSpPr>
          <p:nvPr/>
        </p:nvSpPr>
        <p:spPr bwMode="auto">
          <a:xfrm rot="5400000" flipV="1">
            <a:off x="8978097" y="3457571"/>
            <a:ext cx="266020" cy="280691"/>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169">
            <a:extLst>
              <a:ext uri="{FF2B5EF4-FFF2-40B4-BE49-F238E27FC236}">
                <a16:creationId xmlns:a16="http://schemas.microsoft.com/office/drawing/2014/main" id="{CD8762D7-2449-48C3-B811-BB24A937C774}"/>
              </a:ext>
            </a:extLst>
          </p:cNvPr>
          <p:cNvSpPr>
            <a:spLocks noChangeShapeType="1"/>
          </p:cNvSpPr>
          <p:nvPr/>
        </p:nvSpPr>
        <p:spPr bwMode="auto">
          <a:xfrm flipV="1">
            <a:off x="4748359" y="5346361"/>
            <a:ext cx="266020" cy="280691"/>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69">
            <a:extLst>
              <a:ext uri="{FF2B5EF4-FFF2-40B4-BE49-F238E27FC236}">
                <a16:creationId xmlns:a16="http://schemas.microsoft.com/office/drawing/2014/main" id="{E5C6D6FB-075E-4216-818D-7742021483CC}"/>
              </a:ext>
            </a:extLst>
          </p:cNvPr>
          <p:cNvSpPr>
            <a:spLocks noChangeShapeType="1"/>
          </p:cNvSpPr>
          <p:nvPr/>
        </p:nvSpPr>
        <p:spPr bwMode="auto">
          <a:xfrm rot="5400000" flipV="1">
            <a:off x="6904268" y="5348863"/>
            <a:ext cx="266020" cy="280691"/>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Rectangle 18">
            <a:extLst>
              <a:ext uri="{FF2B5EF4-FFF2-40B4-BE49-F238E27FC236}">
                <a16:creationId xmlns:a16="http://schemas.microsoft.com/office/drawing/2014/main" id="{5926B47E-4EAF-46AF-BE7C-0E7651F861CE}"/>
              </a:ext>
            </a:extLst>
          </p:cNvPr>
          <p:cNvSpPr/>
          <p:nvPr/>
        </p:nvSpPr>
        <p:spPr>
          <a:xfrm>
            <a:off x="1909263" y="3899141"/>
            <a:ext cx="1631986" cy="369332"/>
          </a:xfrm>
          <a:prstGeom prst="rect">
            <a:avLst/>
          </a:prstGeom>
        </p:spPr>
        <p:txBody>
          <a:bodyPr wrap="none">
            <a:spAutoFit/>
          </a:bodyPr>
          <a:lstStyle/>
          <a:p>
            <a:pPr algn="ctr"/>
            <a:r>
              <a:rPr lang="et-EE" b="1" dirty="0">
                <a:solidFill>
                  <a:schemeClr val="bg1"/>
                </a:solidFill>
              </a:rPr>
              <a:t>466</a:t>
            </a:r>
            <a:r>
              <a:rPr lang="en-GB" b="1" dirty="0">
                <a:solidFill>
                  <a:schemeClr val="bg1"/>
                </a:solidFill>
              </a:rPr>
              <a:t> projects</a:t>
            </a:r>
          </a:p>
        </p:txBody>
      </p:sp>
      <p:sp>
        <p:nvSpPr>
          <p:cNvPr id="20" name="Rectangle 19">
            <a:extLst>
              <a:ext uri="{FF2B5EF4-FFF2-40B4-BE49-F238E27FC236}">
                <a16:creationId xmlns:a16="http://schemas.microsoft.com/office/drawing/2014/main" id="{985A5863-3304-4E4E-BAB2-7BB643B2EE66}"/>
              </a:ext>
            </a:extLst>
          </p:cNvPr>
          <p:cNvSpPr/>
          <p:nvPr/>
        </p:nvSpPr>
        <p:spPr>
          <a:xfrm>
            <a:off x="6481929" y="3899141"/>
            <a:ext cx="1582229" cy="369332"/>
          </a:xfrm>
          <a:prstGeom prst="rect">
            <a:avLst/>
          </a:prstGeom>
        </p:spPr>
        <p:txBody>
          <a:bodyPr wrap="none">
            <a:spAutoFit/>
          </a:bodyPr>
          <a:lstStyle/>
          <a:p>
            <a:pPr algn="ctr"/>
            <a:r>
              <a:rPr lang="et-EE" b="1" dirty="0">
                <a:solidFill>
                  <a:schemeClr val="bg1"/>
                </a:solidFill>
              </a:rPr>
              <a:t>725</a:t>
            </a:r>
            <a:r>
              <a:rPr lang="en-GB" b="1" dirty="0">
                <a:solidFill>
                  <a:schemeClr val="bg1"/>
                </a:solidFill>
              </a:rPr>
              <a:t> projects</a:t>
            </a:r>
          </a:p>
        </p:txBody>
      </p:sp>
      <p:sp>
        <p:nvSpPr>
          <p:cNvPr id="21" name="Rectangle 20">
            <a:extLst>
              <a:ext uri="{FF2B5EF4-FFF2-40B4-BE49-F238E27FC236}">
                <a16:creationId xmlns:a16="http://schemas.microsoft.com/office/drawing/2014/main" id="{5E305991-4B93-48C0-91BD-C4EA8CAD4642}"/>
              </a:ext>
            </a:extLst>
          </p:cNvPr>
          <p:cNvSpPr/>
          <p:nvPr/>
        </p:nvSpPr>
        <p:spPr>
          <a:xfrm>
            <a:off x="4218328" y="5686345"/>
            <a:ext cx="1592103" cy="369332"/>
          </a:xfrm>
          <a:prstGeom prst="rect">
            <a:avLst/>
          </a:prstGeom>
        </p:spPr>
        <p:txBody>
          <a:bodyPr wrap="none">
            <a:spAutoFit/>
          </a:bodyPr>
          <a:lstStyle/>
          <a:p>
            <a:pPr algn="ctr"/>
            <a:r>
              <a:rPr lang="et-EE" b="1" dirty="0">
                <a:solidFill>
                  <a:schemeClr val="bg1"/>
                </a:solidFill>
              </a:rPr>
              <a:t>226</a:t>
            </a:r>
            <a:r>
              <a:rPr lang="en-GB" b="1" dirty="0">
                <a:solidFill>
                  <a:schemeClr val="bg1"/>
                </a:solidFill>
              </a:rPr>
              <a:t> projects</a:t>
            </a:r>
          </a:p>
        </p:txBody>
      </p:sp>
      <p:sp>
        <p:nvSpPr>
          <p:cNvPr id="22" name="Rectangle 21">
            <a:extLst>
              <a:ext uri="{FF2B5EF4-FFF2-40B4-BE49-F238E27FC236}">
                <a16:creationId xmlns:a16="http://schemas.microsoft.com/office/drawing/2014/main" id="{E572E1CA-4AE4-4297-9EE3-2ECC6B3634C7}"/>
              </a:ext>
            </a:extLst>
          </p:cNvPr>
          <p:cNvSpPr/>
          <p:nvPr/>
        </p:nvSpPr>
        <p:spPr>
          <a:xfrm>
            <a:off x="4083148" y="3899141"/>
            <a:ext cx="1171411" cy="369332"/>
          </a:xfrm>
          <a:prstGeom prst="rect">
            <a:avLst/>
          </a:prstGeom>
        </p:spPr>
        <p:txBody>
          <a:bodyPr wrap="none">
            <a:spAutoFit/>
          </a:bodyPr>
          <a:lstStyle/>
          <a:p>
            <a:pPr algn="ctr"/>
            <a:r>
              <a:rPr lang="et-EE" b="1" dirty="0">
                <a:solidFill>
                  <a:schemeClr val="bg1"/>
                </a:solidFill>
              </a:rPr>
              <a:t>96,3M </a:t>
            </a:r>
            <a:r>
              <a:rPr lang="en-GB" b="1" dirty="0">
                <a:solidFill>
                  <a:schemeClr val="bg1"/>
                </a:solidFill>
              </a:rPr>
              <a:t>€</a:t>
            </a:r>
          </a:p>
        </p:txBody>
      </p:sp>
      <p:sp>
        <p:nvSpPr>
          <p:cNvPr id="23" name="Rectangle 22">
            <a:extLst>
              <a:ext uri="{FF2B5EF4-FFF2-40B4-BE49-F238E27FC236}">
                <a16:creationId xmlns:a16="http://schemas.microsoft.com/office/drawing/2014/main" id="{52507963-E311-4FCB-AEDF-478B590E65C0}"/>
              </a:ext>
            </a:extLst>
          </p:cNvPr>
          <p:cNvSpPr/>
          <p:nvPr/>
        </p:nvSpPr>
        <p:spPr>
          <a:xfrm>
            <a:off x="8714371" y="3899141"/>
            <a:ext cx="1279582" cy="369332"/>
          </a:xfrm>
          <a:prstGeom prst="rect">
            <a:avLst/>
          </a:prstGeom>
        </p:spPr>
        <p:txBody>
          <a:bodyPr wrap="none">
            <a:spAutoFit/>
          </a:bodyPr>
          <a:lstStyle/>
          <a:p>
            <a:pPr algn="ctr"/>
            <a:r>
              <a:rPr lang="et-EE" b="1" dirty="0">
                <a:solidFill>
                  <a:schemeClr val="bg1"/>
                </a:solidFill>
              </a:rPr>
              <a:t>274,3M </a:t>
            </a:r>
            <a:r>
              <a:rPr lang="en-GB" b="1" dirty="0">
                <a:solidFill>
                  <a:schemeClr val="bg1"/>
                </a:solidFill>
              </a:rPr>
              <a:t>€</a:t>
            </a:r>
          </a:p>
        </p:txBody>
      </p:sp>
      <p:sp>
        <p:nvSpPr>
          <p:cNvPr id="24" name="Rectangle 23">
            <a:extLst>
              <a:ext uri="{FF2B5EF4-FFF2-40B4-BE49-F238E27FC236}">
                <a16:creationId xmlns:a16="http://schemas.microsoft.com/office/drawing/2014/main" id="{BA5A7016-9030-45FF-A3BF-740071FD9C9C}"/>
              </a:ext>
            </a:extLst>
          </p:cNvPr>
          <p:cNvSpPr/>
          <p:nvPr/>
        </p:nvSpPr>
        <p:spPr>
          <a:xfrm>
            <a:off x="6485731" y="5691468"/>
            <a:ext cx="1190134" cy="369332"/>
          </a:xfrm>
          <a:prstGeom prst="rect">
            <a:avLst/>
          </a:prstGeom>
        </p:spPr>
        <p:txBody>
          <a:bodyPr wrap="none">
            <a:spAutoFit/>
          </a:bodyPr>
          <a:lstStyle/>
          <a:p>
            <a:pPr algn="ctr"/>
            <a:r>
              <a:rPr lang="et-EE" b="1" dirty="0">
                <a:solidFill>
                  <a:schemeClr val="bg1"/>
                </a:solidFill>
              </a:rPr>
              <a:t>101,5M</a:t>
            </a:r>
            <a:r>
              <a:rPr lang="en-GB" b="1" dirty="0">
                <a:solidFill>
                  <a:schemeClr val="bg1"/>
                </a:solidFill>
              </a:rPr>
              <a:t>€</a:t>
            </a:r>
          </a:p>
        </p:txBody>
      </p:sp>
      <p:sp>
        <p:nvSpPr>
          <p:cNvPr id="2" name="Title 1">
            <a:extLst>
              <a:ext uri="{FF2B5EF4-FFF2-40B4-BE49-F238E27FC236}">
                <a16:creationId xmlns:a16="http://schemas.microsoft.com/office/drawing/2014/main" id="{679059CB-0DF5-45FA-A530-A6C74A9C2A4C}"/>
              </a:ext>
            </a:extLst>
          </p:cNvPr>
          <p:cNvSpPr>
            <a:spLocks noGrp="1"/>
          </p:cNvSpPr>
          <p:nvPr>
            <p:ph type="title"/>
          </p:nvPr>
        </p:nvSpPr>
        <p:spPr>
          <a:xfrm>
            <a:off x="623888" y="657224"/>
            <a:ext cx="7518626" cy="1637405"/>
          </a:xfrm>
        </p:spPr>
        <p:txBody>
          <a:bodyPr/>
          <a:lstStyle/>
          <a:p>
            <a:r>
              <a:rPr lang="en-US" dirty="0"/>
              <a:t>Funding received from European programmes</a:t>
            </a:r>
          </a:p>
        </p:txBody>
      </p:sp>
    </p:spTree>
    <p:extLst>
      <p:ext uri="{BB962C8B-B14F-4D97-AF65-F5344CB8AC3E}">
        <p14:creationId xmlns:p14="http://schemas.microsoft.com/office/powerpoint/2010/main" val="272970994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081A06A9-79C5-4629-A80A-18156A6FB185}"/>
              </a:ext>
            </a:extLst>
          </p:cNvPr>
          <p:cNvPicPr>
            <a:picLocks noChangeAspect="1"/>
          </p:cNvPicPr>
          <p:nvPr/>
        </p:nvPicPr>
        <p:blipFill>
          <a:blip r:embed="rId3">
            <a:biLevel thresh="25000"/>
            <a:extLst>
              <a:ext uri="{96DAC541-7B7A-43D3-8B79-37D633B846F1}">
                <asvg:svgBlip xmlns:asvg="http://schemas.microsoft.com/office/drawing/2016/SVG/main" r:embed="rId4"/>
              </a:ext>
            </a:extLst>
          </a:blip>
          <a:stretch>
            <a:fillRect/>
          </a:stretch>
        </p:blipFill>
        <p:spPr>
          <a:xfrm>
            <a:off x="9930151" y="3234901"/>
            <a:ext cx="876300" cy="876300"/>
          </a:xfrm>
          <a:prstGeom prst="rect">
            <a:avLst/>
          </a:prstGeom>
        </p:spPr>
      </p:pic>
      <p:sp>
        <p:nvSpPr>
          <p:cNvPr id="2" name="Title 1"/>
          <p:cNvSpPr>
            <a:spLocks noGrp="1"/>
          </p:cNvSpPr>
          <p:nvPr>
            <p:ph type="title"/>
          </p:nvPr>
        </p:nvSpPr>
        <p:spPr>
          <a:xfrm>
            <a:off x="623888" y="851995"/>
            <a:ext cx="3303876" cy="1619250"/>
          </a:xfrm>
        </p:spPr>
        <p:txBody>
          <a:bodyPr/>
          <a:lstStyle/>
          <a:p>
            <a:r>
              <a:rPr lang="en-GB" dirty="0"/>
              <a:t>Horizon 2020</a:t>
            </a:r>
          </a:p>
        </p:txBody>
      </p:sp>
      <p:sp>
        <p:nvSpPr>
          <p:cNvPr id="5" name="TextBox 4">
            <a:extLst>
              <a:ext uri="{FF2B5EF4-FFF2-40B4-BE49-F238E27FC236}">
                <a16:creationId xmlns:a16="http://schemas.microsoft.com/office/drawing/2014/main" id="{42AA6190-253E-4A9C-97E9-CF1C7964E96B}"/>
              </a:ext>
            </a:extLst>
          </p:cNvPr>
          <p:cNvSpPr txBox="1"/>
          <p:nvPr/>
        </p:nvSpPr>
        <p:spPr>
          <a:xfrm rot="5400000">
            <a:off x="7318147" y="2008108"/>
            <a:ext cx="1295400" cy="280691"/>
          </a:xfrm>
          <a:prstGeom prst="rect">
            <a:avLst/>
          </a:prstGeom>
          <a:noFill/>
        </p:spPr>
        <p:txBody>
          <a:bodyPr wrap="square" lIns="0" tIns="0" rIns="0" bIns="0" rtlCol="0" anchor="ctr" anchorCtr="0">
            <a:noAutofit/>
          </a:bodyPr>
          <a:lstStyle/>
          <a:p>
            <a:pPr algn="ctr"/>
            <a:r>
              <a:rPr lang="en-GB" sz="1200" dirty="0">
                <a:solidFill>
                  <a:schemeClr val="bg1"/>
                </a:solidFill>
              </a:rPr>
              <a:t>EXAMPLES</a:t>
            </a:r>
          </a:p>
        </p:txBody>
      </p:sp>
      <p:sp>
        <p:nvSpPr>
          <p:cNvPr id="6" name="TextBox 5">
            <a:extLst>
              <a:ext uri="{FF2B5EF4-FFF2-40B4-BE49-F238E27FC236}">
                <a16:creationId xmlns:a16="http://schemas.microsoft.com/office/drawing/2014/main" id="{6BA6912B-4763-4A2A-8FF4-05CE55343BAC}"/>
              </a:ext>
            </a:extLst>
          </p:cNvPr>
          <p:cNvSpPr txBox="1"/>
          <p:nvPr/>
        </p:nvSpPr>
        <p:spPr>
          <a:xfrm>
            <a:off x="5959211" y="1103994"/>
            <a:ext cx="3999594" cy="280691"/>
          </a:xfrm>
          <a:prstGeom prst="rect">
            <a:avLst/>
          </a:prstGeom>
          <a:noFill/>
        </p:spPr>
        <p:txBody>
          <a:bodyPr wrap="square" lIns="0" tIns="0" rIns="0" bIns="0" rtlCol="0" anchor="t" anchorCtr="0">
            <a:noAutofit/>
          </a:bodyPr>
          <a:lstStyle/>
          <a:p>
            <a:pPr algn="ctr"/>
            <a:r>
              <a:rPr lang="en-GB" sz="1600" b="1" dirty="0">
                <a:solidFill>
                  <a:schemeClr val="bg1"/>
                </a:solidFill>
              </a:rPr>
              <a:t>HORIZON 2020</a:t>
            </a:r>
          </a:p>
        </p:txBody>
      </p:sp>
      <p:sp>
        <p:nvSpPr>
          <p:cNvPr id="8" name="Line 5">
            <a:extLst>
              <a:ext uri="{FF2B5EF4-FFF2-40B4-BE49-F238E27FC236}">
                <a16:creationId xmlns:a16="http://schemas.microsoft.com/office/drawing/2014/main" id="{D590BBCC-D6F2-4392-8195-F417537A8266}"/>
              </a:ext>
            </a:extLst>
          </p:cNvPr>
          <p:cNvSpPr>
            <a:spLocks noChangeShapeType="1"/>
          </p:cNvSpPr>
          <p:nvPr/>
        </p:nvSpPr>
        <p:spPr bwMode="auto">
          <a:xfrm>
            <a:off x="6223712" y="1384685"/>
            <a:ext cx="3470592"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TextBox 9">
            <a:extLst>
              <a:ext uri="{FF2B5EF4-FFF2-40B4-BE49-F238E27FC236}">
                <a16:creationId xmlns:a16="http://schemas.microsoft.com/office/drawing/2014/main" id="{DE9E9464-AD40-46C8-9F32-C614760A5FB3}"/>
              </a:ext>
            </a:extLst>
          </p:cNvPr>
          <p:cNvSpPr txBox="1"/>
          <p:nvPr/>
        </p:nvSpPr>
        <p:spPr>
          <a:xfrm>
            <a:off x="5959211" y="1832497"/>
            <a:ext cx="1295400" cy="280691"/>
          </a:xfrm>
          <a:prstGeom prst="rect">
            <a:avLst/>
          </a:prstGeom>
          <a:noFill/>
        </p:spPr>
        <p:txBody>
          <a:bodyPr wrap="square" lIns="0" tIns="0" rIns="0" bIns="0" rtlCol="0" anchor="t" anchorCtr="0">
            <a:noAutofit/>
          </a:bodyPr>
          <a:lstStyle/>
          <a:p>
            <a:pPr algn="ctr"/>
            <a:endParaRPr lang="en-GB" sz="1600" b="1" dirty="0">
              <a:solidFill>
                <a:schemeClr val="bg1"/>
              </a:solidFill>
            </a:endParaRPr>
          </a:p>
        </p:txBody>
      </p:sp>
      <p:sp>
        <p:nvSpPr>
          <p:cNvPr id="11" name="TextBox 10">
            <a:extLst>
              <a:ext uri="{FF2B5EF4-FFF2-40B4-BE49-F238E27FC236}">
                <a16:creationId xmlns:a16="http://schemas.microsoft.com/office/drawing/2014/main" id="{642A2496-0829-4DA3-9FEA-592A6DD8D51C}"/>
              </a:ext>
            </a:extLst>
          </p:cNvPr>
          <p:cNvSpPr txBox="1"/>
          <p:nvPr/>
        </p:nvSpPr>
        <p:spPr>
          <a:xfrm>
            <a:off x="8456031" y="1832497"/>
            <a:ext cx="1523094" cy="280691"/>
          </a:xfrm>
          <a:prstGeom prst="rect">
            <a:avLst/>
          </a:prstGeom>
          <a:noFill/>
        </p:spPr>
        <p:txBody>
          <a:bodyPr wrap="square" lIns="0" tIns="0" rIns="0" bIns="0" rtlCol="0" anchor="t" anchorCtr="0">
            <a:noAutofit/>
          </a:bodyPr>
          <a:lstStyle/>
          <a:p>
            <a:pPr algn="ctr"/>
            <a:endParaRPr lang="en-GB" sz="1600" b="1" dirty="0">
              <a:solidFill>
                <a:schemeClr val="bg1"/>
              </a:solidFill>
            </a:endParaRPr>
          </a:p>
        </p:txBody>
      </p:sp>
      <p:sp>
        <p:nvSpPr>
          <p:cNvPr id="12" name="Line 169">
            <a:extLst>
              <a:ext uri="{FF2B5EF4-FFF2-40B4-BE49-F238E27FC236}">
                <a16:creationId xmlns:a16="http://schemas.microsoft.com/office/drawing/2014/main" id="{5A474662-2508-4275-AAEB-E440FF6BCB34}"/>
              </a:ext>
            </a:extLst>
          </p:cNvPr>
          <p:cNvSpPr>
            <a:spLocks noChangeShapeType="1"/>
          </p:cNvSpPr>
          <p:nvPr/>
        </p:nvSpPr>
        <p:spPr bwMode="auto">
          <a:xfrm flipV="1">
            <a:off x="7959008" y="1462814"/>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169">
            <a:extLst>
              <a:ext uri="{FF2B5EF4-FFF2-40B4-BE49-F238E27FC236}">
                <a16:creationId xmlns:a16="http://schemas.microsoft.com/office/drawing/2014/main" id="{E57BAF9B-BFFD-4B31-A262-B596B88F2185}"/>
              </a:ext>
            </a:extLst>
          </p:cNvPr>
          <p:cNvSpPr>
            <a:spLocks noChangeShapeType="1"/>
          </p:cNvSpPr>
          <p:nvPr/>
        </p:nvSpPr>
        <p:spPr bwMode="auto">
          <a:xfrm flipV="1">
            <a:off x="7959008" y="2603752"/>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Line 5">
            <a:extLst>
              <a:ext uri="{FF2B5EF4-FFF2-40B4-BE49-F238E27FC236}">
                <a16:creationId xmlns:a16="http://schemas.microsoft.com/office/drawing/2014/main" id="{BB1CBE02-38F2-48D5-9489-B07CDDB534DE}"/>
              </a:ext>
            </a:extLst>
          </p:cNvPr>
          <p:cNvSpPr>
            <a:spLocks noChangeShapeType="1"/>
          </p:cNvSpPr>
          <p:nvPr/>
        </p:nvSpPr>
        <p:spPr bwMode="auto">
          <a:xfrm>
            <a:off x="5712831" y="2886979"/>
            <a:ext cx="4656796"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Line 169">
            <a:extLst>
              <a:ext uri="{FF2B5EF4-FFF2-40B4-BE49-F238E27FC236}">
                <a16:creationId xmlns:a16="http://schemas.microsoft.com/office/drawing/2014/main" id="{96BACB6A-22A7-4A3F-A610-E7BEF43BF2CE}"/>
              </a:ext>
            </a:extLst>
          </p:cNvPr>
          <p:cNvSpPr>
            <a:spLocks noChangeShapeType="1"/>
          </p:cNvSpPr>
          <p:nvPr/>
        </p:nvSpPr>
        <p:spPr bwMode="auto">
          <a:xfrm flipV="1">
            <a:off x="7959008" y="2969512"/>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169">
            <a:extLst>
              <a:ext uri="{FF2B5EF4-FFF2-40B4-BE49-F238E27FC236}">
                <a16:creationId xmlns:a16="http://schemas.microsoft.com/office/drawing/2014/main" id="{4A48C7D5-4D5A-4097-BC82-D873F3ED030E}"/>
              </a:ext>
            </a:extLst>
          </p:cNvPr>
          <p:cNvSpPr>
            <a:spLocks noChangeShapeType="1"/>
          </p:cNvSpPr>
          <p:nvPr/>
        </p:nvSpPr>
        <p:spPr bwMode="auto">
          <a:xfrm flipV="1">
            <a:off x="5712831" y="2969512"/>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69">
            <a:extLst>
              <a:ext uri="{FF2B5EF4-FFF2-40B4-BE49-F238E27FC236}">
                <a16:creationId xmlns:a16="http://schemas.microsoft.com/office/drawing/2014/main" id="{FE0D7D5B-7FAB-4103-AB41-76D362D3649B}"/>
              </a:ext>
            </a:extLst>
          </p:cNvPr>
          <p:cNvSpPr>
            <a:spLocks noChangeShapeType="1"/>
          </p:cNvSpPr>
          <p:nvPr/>
        </p:nvSpPr>
        <p:spPr bwMode="auto">
          <a:xfrm flipV="1">
            <a:off x="10369627" y="2969512"/>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TextBox 19">
            <a:extLst>
              <a:ext uri="{FF2B5EF4-FFF2-40B4-BE49-F238E27FC236}">
                <a16:creationId xmlns:a16="http://schemas.microsoft.com/office/drawing/2014/main" id="{F2EE25F6-5187-48DC-9BF6-FC69261B8372}"/>
              </a:ext>
            </a:extLst>
          </p:cNvPr>
          <p:cNvSpPr txBox="1"/>
          <p:nvPr/>
        </p:nvSpPr>
        <p:spPr>
          <a:xfrm>
            <a:off x="4716584" y="4389273"/>
            <a:ext cx="1992487" cy="1492185"/>
          </a:xfrm>
          <a:prstGeom prst="rect">
            <a:avLst/>
          </a:prstGeom>
          <a:noFill/>
        </p:spPr>
        <p:txBody>
          <a:bodyPr wrap="square" lIns="0" tIns="0" rIns="0" bIns="0" rtlCol="0" anchor="t" anchorCtr="0">
            <a:noAutofit/>
          </a:bodyPr>
          <a:lstStyle/>
          <a:p>
            <a:pPr algn="ctr"/>
            <a:r>
              <a:rPr lang="et-EE" sz="1400" dirty="0" err="1">
                <a:solidFill>
                  <a:schemeClr val="bg1"/>
                </a:solidFill>
              </a:rPr>
              <a:t>SmartEnCity</a:t>
            </a:r>
            <a:r>
              <a:rPr lang="et-EE" sz="1400" dirty="0">
                <a:solidFill>
                  <a:schemeClr val="bg1"/>
                </a:solidFill>
              </a:rPr>
              <a:t> – </a:t>
            </a:r>
          </a:p>
          <a:p>
            <a:pPr algn="ctr"/>
            <a:r>
              <a:rPr lang="et-EE" sz="1400" dirty="0" err="1">
                <a:solidFill>
                  <a:schemeClr val="bg1"/>
                </a:solidFill>
              </a:rPr>
              <a:t>Towards</a:t>
            </a:r>
            <a:r>
              <a:rPr lang="et-EE" sz="1400" dirty="0">
                <a:solidFill>
                  <a:schemeClr val="bg1"/>
                </a:solidFill>
              </a:rPr>
              <a:t> </a:t>
            </a:r>
            <a:r>
              <a:rPr lang="et-EE" sz="1400" dirty="0" err="1">
                <a:solidFill>
                  <a:schemeClr val="bg1"/>
                </a:solidFill>
              </a:rPr>
              <a:t>Smart</a:t>
            </a:r>
            <a:r>
              <a:rPr lang="et-EE" sz="1400" dirty="0">
                <a:solidFill>
                  <a:schemeClr val="bg1"/>
                </a:solidFill>
              </a:rPr>
              <a:t> </a:t>
            </a:r>
            <a:r>
              <a:rPr lang="et-EE" sz="1400" dirty="0" err="1">
                <a:solidFill>
                  <a:schemeClr val="bg1"/>
                </a:solidFill>
              </a:rPr>
              <a:t>Zero</a:t>
            </a:r>
            <a:r>
              <a:rPr lang="et-EE" sz="1400" dirty="0">
                <a:solidFill>
                  <a:schemeClr val="bg1"/>
                </a:solidFill>
              </a:rPr>
              <a:t> CO2 </a:t>
            </a:r>
            <a:r>
              <a:rPr lang="et-EE" sz="1400" dirty="0" err="1">
                <a:solidFill>
                  <a:schemeClr val="bg1"/>
                </a:solidFill>
              </a:rPr>
              <a:t>Cities</a:t>
            </a:r>
            <a:r>
              <a:rPr lang="et-EE" sz="1400" dirty="0">
                <a:solidFill>
                  <a:schemeClr val="bg1"/>
                </a:solidFill>
              </a:rPr>
              <a:t> </a:t>
            </a:r>
            <a:r>
              <a:rPr lang="et-EE" sz="1400" dirty="0" err="1">
                <a:solidFill>
                  <a:schemeClr val="bg1"/>
                </a:solidFill>
              </a:rPr>
              <a:t>across</a:t>
            </a:r>
            <a:r>
              <a:rPr lang="et-EE" sz="1400" dirty="0">
                <a:solidFill>
                  <a:schemeClr val="bg1"/>
                </a:solidFill>
              </a:rPr>
              <a:t> Europe, </a:t>
            </a:r>
            <a:r>
              <a:rPr lang="et-EE" sz="1400" dirty="0" err="1">
                <a:solidFill>
                  <a:schemeClr val="bg1"/>
                </a:solidFill>
              </a:rPr>
              <a:t>participated</a:t>
            </a:r>
            <a:r>
              <a:rPr lang="et-EE" sz="1400" dirty="0">
                <a:solidFill>
                  <a:schemeClr val="bg1"/>
                </a:solidFill>
              </a:rPr>
              <a:t> by </a:t>
            </a:r>
            <a:r>
              <a:rPr lang="et-EE" sz="1400" dirty="0" err="1">
                <a:solidFill>
                  <a:schemeClr val="bg1"/>
                </a:solidFill>
              </a:rPr>
              <a:t>the</a:t>
            </a:r>
            <a:r>
              <a:rPr lang="et-EE" sz="1400" dirty="0">
                <a:solidFill>
                  <a:schemeClr val="bg1"/>
                </a:solidFill>
              </a:rPr>
              <a:t> City of Tartu, Estonia</a:t>
            </a:r>
            <a:endParaRPr lang="en-GB" sz="1400" dirty="0">
              <a:solidFill>
                <a:schemeClr val="bg1"/>
              </a:solidFill>
            </a:endParaRPr>
          </a:p>
        </p:txBody>
      </p:sp>
      <p:sp>
        <p:nvSpPr>
          <p:cNvPr id="30" name="TextBox 29">
            <a:extLst>
              <a:ext uri="{FF2B5EF4-FFF2-40B4-BE49-F238E27FC236}">
                <a16:creationId xmlns:a16="http://schemas.microsoft.com/office/drawing/2014/main" id="{14CD90E4-D409-4BCC-B12F-E1378F80340F}"/>
              </a:ext>
            </a:extLst>
          </p:cNvPr>
          <p:cNvSpPr txBox="1"/>
          <p:nvPr/>
        </p:nvSpPr>
        <p:spPr>
          <a:xfrm>
            <a:off x="9409544" y="4362534"/>
            <a:ext cx="2094783" cy="1402609"/>
          </a:xfrm>
          <a:prstGeom prst="rect">
            <a:avLst/>
          </a:prstGeom>
          <a:noFill/>
        </p:spPr>
        <p:txBody>
          <a:bodyPr wrap="square" lIns="0" tIns="0" rIns="0" bIns="0" rtlCol="0" anchor="t" anchorCtr="0">
            <a:noAutofit/>
          </a:bodyPr>
          <a:lstStyle/>
          <a:p>
            <a:pPr algn="ctr"/>
            <a:r>
              <a:rPr lang="et-EE" sz="1400" dirty="0">
                <a:solidFill>
                  <a:schemeClr val="bg1"/>
                </a:solidFill>
              </a:rPr>
              <a:t>The </a:t>
            </a:r>
            <a:r>
              <a:rPr lang="et-EE" sz="1400" dirty="0" err="1">
                <a:solidFill>
                  <a:schemeClr val="bg1"/>
                </a:solidFill>
              </a:rPr>
              <a:t>GDHRNet</a:t>
            </a:r>
            <a:r>
              <a:rPr lang="et-EE" sz="1400" dirty="0">
                <a:solidFill>
                  <a:schemeClr val="bg1"/>
                </a:solidFill>
              </a:rPr>
              <a:t> – </a:t>
            </a:r>
          </a:p>
          <a:p>
            <a:pPr algn="ctr"/>
            <a:r>
              <a:rPr lang="et-EE" sz="1400" dirty="0" err="1">
                <a:solidFill>
                  <a:schemeClr val="bg1"/>
                </a:solidFill>
              </a:rPr>
              <a:t>Systematically</a:t>
            </a:r>
            <a:r>
              <a:rPr lang="et-EE" sz="1400" dirty="0">
                <a:solidFill>
                  <a:schemeClr val="bg1"/>
                </a:solidFill>
              </a:rPr>
              <a:t> </a:t>
            </a:r>
            <a:r>
              <a:rPr lang="et-EE" sz="1400" dirty="0" err="1">
                <a:solidFill>
                  <a:schemeClr val="bg1"/>
                </a:solidFill>
              </a:rPr>
              <a:t>explores</a:t>
            </a:r>
            <a:r>
              <a:rPr lang="et-EE" sz="1400" dirty="0">
                <a:solidFill>
                  <a:schemeClr val="bg1"/>
                </a:solidFill>
              </a:rPr>
              <a:t> </a:t>
            </a:r>
            <a:r>
              <a:rPr lang="et-EE" sz="1400" dirty="0" err="1">
                <a:solidFill>
                  <a:schemeClr val="bg1"/>
                </a:solidFill>
              </a:rPr>
              <a:t>the</a:t>
            </a:r>
            <a:r>
              <a:rPr lang="et-EE" sz="1400" dirty="0">
                <a:solidFill>
                  <a:schemeClr val="bg1"/>
                </a:solidFill>
              </a:rPr>
              <a:t> </a:t>
            </a:r>
            <a:r>
              <a:rPr lang="et-EE" sz="1400" dirty="0" err="1">
                <a:solidFill>
                  <a:schemeClr val="bg1"/>
                </a:solidFill>
              </a:rPr>
              <a:t>theoretical</a:t>
            </a:r>
            <a:r>
              <a:rPr lang="et-EE" sz="1400" dirty="0">
                <a:solidFill>
                  <a:schemeClr val="bg1"/>
                </a:solidFill>
              </a:rPr>
              <a:t> and </a:t>
            </a:r>
            <a:r>
              <a:rPr lang="et-EE" sz="1400" dirty="0" err="1">
                <a:solidFill>
                  <a:schemeClr val="bg1"/>
                </a:solidFill>
              </a:rPr>
              <a:t>practical</a:t>
            </a:r>
            <a:r>
              <a:rPr lang="et-EE" sz="1400" dirty="0">
                <a:solidFill>
                  <a:schemeClr val="bg1"/>
                </a:solidFill>
              </a:rPr>
              <a:t> </a:t>
            </a:r>
            <a:r>
              <a:rPr lang="et-EE" sz="1400" dirty="0" err="1">
                <a:solidFill>
                  <a:schemeClr val="bg1"/>
                </a:solidFill>
              </a:rPr>
              <a:t>challenges</a:t>
            </a:r>
            <a:r>
              <a:rPr lang="et-EE" sz="1400" dirty="0">
                <a:solidFill>
                  <a:schemeClr val="bg1"/>
                </a:solidFill>
              </a:rPr>
              <a:t> </a:t>
            </a:r>
            <a:r>
              <a:rPr lang="et-EE" sz="1400" dirty="0" err="1">
                <a:solidFill>
                  <a:schemeClr val="bg1"/>
                </a:solidFill>
              </a:rPr>
              <a:t>posed</a:t>
            </a:r>
            <a:r>
              <a:rPr lang="et-EE" sz="1400" dirty="0">
                <a:solidFill>
                  <a:schemeClr val="bg1"/>
                </a:solidFill>
              </a:rPr>
              <a:t> by </a:t>
            </a:r>
            <a:r>
              <a:rPr lang="et-EE" sz="1400" dirty="0" err="1">
                <a:solidFill>
                  <a:schemeClr val="bg1"/>
                </a:solidFill>
              </a:rPr>
              <a:t>the</a:t>
            </a:r>
            <a:r>
              <a:rPr lang="et-EE" sz="1400" dirty="0">
                <a:solidFill>
                  <a:schemeClr val="bg1"/>
                </a:solidFill>
              </a:rPr>
              <a:t> online </a:t>
            </a:r>
            <a:r>
              <a:rPr lang="et-EE" sz="1400" dirty="0" err="1">
                <a:solidFill>
                  <a:schemeClr val="bg1"/>
                </a:solidFill>
              </a:rPr>
              <a:t>context</a:t>
            </a:r>
            <a:r>
              <a:rPr lang="et-EE" sz="1400" dirty="0">
                <a:solidFill>
                  <a:schemeClr val="bg1"/>
                </a:solidFill>
              </a:rPr>
              <a:t> </a:t>
            </a:r>
            <a:r>
              <a:rPr lang="et-EE" sz="1400" dirty="0" err="1">
                <a:solidFill>
                  <a:schemeClr val="bg1"/>
                </a:solidFill>
              </a:rPr>
              <a:t>to</a:t>
            </a:r>
            <a:r>
              <a:rPr lang="et-EE" sz="1400" dirty="0">
                <a:solidFill>
                  <a:schemeClr val="bg1"/>
                </a:solidFill>
              </a:rPr>
              <a:t> </a:t>
            </a:r>
            <a:r>
              <a:rPr lang="et-EE" sz="1400" dirty="0" err="1">
                <a:solidFill>
                  <a:schemeClr val="bg1"/>
                </a:solidFill>
              </a:rPr>
              <a:t>the</a:t>
            </a:r>
            <a:r>
              <a:rPr lang="et-EE" sz="1400" dirty="0">
                <a:solidFill>
                  <a:schemeClr val="bg1"/>
                </a:solidFill>
              </a:rPr>
              <a:t> </a:t>
            </a:r>
            <a:r>
              <a:rPr lang="et-EE" sz="1400" dirty="0" err="1">
                <a:solidFill>
                  <a:schemeClr val="bg1"/>
                </a:solidFill>
              </a:rPr>
              <a:t>protection</a:t>
            </a:r>
            <a:r>
              <a:rPr lang="et-EE" sz="1400" dirty="0">
                <a:solidFill>
                  <a:schemeClr val="bg1"/>
                </a:solidFill>
              </a:rPr>
              <a:t> of </a:t>
            </a:r>
            <a:r>
              <a:rPr lang="et-EE" sz="1400" dirty="0" err="1">
                <a:solidFill>
                  <a:schemeClr val="bg1"/>
                </a:solidFill>
              </a:rPr>
              <a:t>human</a:t>
            </a:r>
            <a:r>
              <a:rPr lang="et-EE" sz="1400" dirty="0">
                <a:solidFill>
                  <a:schemeClr val="bg1"/>
                </a:solidFill>
              </a:rPr>
              <a:t> </a:t>
            </a:r>
            <a:r>
              <a:rPr lang="et-EE" sz="1400" dirty="0" err="1">
                <a:solidFill>
                  <a:schemeClr val="bg1"/>
                </a:solidFill>
              </a:rPr>
              <a:t>rights</a:t>
            </a:r>
            <a:r>
              <a:rPr lang="et-EE" sz="1400" dirty="0">
                <a:solidFill>
                  <a:schemeClr val="bg1"/>
                </a:solidFill>
              </a:rPr>
              <a:t>, </a:t>
            </a:r>
            <a:r>
              <a:rPr lang="et-EE" sz="1400" dirty="0" err="1">
                <a:solidFill>
                  <a:schemeClr val="bg1"/>
                </a:solidFill>
              </a:rPr>
              <a:t>coordinated</a:t>
            </a:r>
            <a:r>
              <a:rPr lang="et-EE" sz="1400" dirty="0">
                <a:solidFill>
                  <a:schemeClr val="bg1"/>
                </a:solidFill>
              </a:rPr>
              <a:t> by Tallinn University. </a:t>
            </a:r>
            <a:endParaRPr lang="en-GB" sz="1400" dirty="0">
              <a:solidFill>
                <a:schemeClr val="bg1"/>
              </a:solidFill>
            </a:endParaRPr>
          </a:p>
        </p:txBody>
      </p:sp>
      <p:sp>
        <p:nvSpPr>
          <p:cNvPr id="41" name="TextBox 40">
            <a:extLst>
              <a:ext uri="{FF2B5EF4-FFF2-40B4-BE49-F238E27FC236}">
                <a16:creationId xmlns:a16="http://schemas.microsoft.com/office/drawing/2014/main" id="{6742B95E-EABD-44F1-968D-E6F355BED492}"/>
              </a:ext>
            </a:extLst>
          </p:cNvPr>
          <p:cNvSpPr txBox="1"/>
          <p:nvPr/>
        </p:nvSpPr>
        <p:spPr>
          <a:xfrm>
            <a:off x="6887041" y="4362534"/>
            <a:ext cx="2143931" cy="1402609"/>
          </a:xfrm>
          <a:prstGeom prst="rect">
            <a:avLst/>
          </a:prstGeom>
          <a:noFill/>
        </p:spPr>
        <p:txBody>
          <a:bodyPr wrap="square" lIns="0" tIns="0" rIns="0" bIns="0" rtlCol="0" anchor="t" anchorCtr="0">
            <a:noAutofit/>
          </a:bodyPr>
          <a:lstStyle/>
          <a:p>
            <a:pPr algn="ctr"/>
            <a:r>
              <a:rPr lang="et-EE" sz="1400" dirty="0" err="1">
                <a:solidFill>
                  <a:schemeClr val="bg1"/>
                </a:solidFill>
              </a:rPr>
              <a:t>SilentBorder</a:t>
            </a:r>
            <a:r>
              <a:rPr lang="et-EE" sz="1400" dirty="0">
                <a:solidFill>
                  <a:schemeClr val="bg1"/>
                </a:solidFill>
              </a:rPr>
              <a:t> </a:t>
            </a:r>
            <a:r>
              <a:rPr lang="et-EE" sz="1400" dirty="0" err="1">
                <a:solidFill>
                  <a:schemeClr val="bg1"/>
                </a:solidFill>
              </a:rPr>
              <a:t>aims</a:t>
            </a:r>
            <a:r>
              <a:rPr lang="et-EE" sz="1400" dirty="0">
                <a:solidFill>
                  <a:schemeClr val="bg1"/>
                </a:solidFill>
              </a:rPr>
              <a:t> </a:t>
            </a:r>
            <a:r>
              <a:rPr lang="et-EE" sz="1400" dirty="0" err="1">
                <a:solidFill>
                  <a:schemeClr val="bg1"/>
                </a:solidFill>
              </a:rPr>
              <a:t>to</a:t>
            </a:r>
            <a:r>
              <a:rPr lang="et-EE" sz="1400" dirty="0">
                <a:solidFill>
                  <a:schemeClr val="bg1"/>
                </a:solidFill>
              </a:rPr>
              <a:t> </a:t>
            </a:r>
            <a:r>
              <a:rPr lang="et-EE" sz="1400" dirty="0" err="1">
                <a:solidFill>
                  <a:schemeClr val="bg1"/>
                </a:solidFill>
              </a:rPr>
              <a:t>develop</a:t>
            </a:r>
            <a:r>
              <a:rPr lang="et-EE" sz="1400" dirty="0">
                <a:solidFill>
                  <a:schemeClr val="bg1"/>
                </a:solidFill>
              </a:rPr>
              <a:t> </a:t>
            </a:r>
            <a:r>
              <a:rPr lang="et-EE" sz="1400" dirty="0" err="1">
                <a:solidFill>
                  <a:schemeClr val="bg1"/>
                </a:solidFill>
              </a:rPr>
              <a:t>new</a:t>
            </a:r>
            <a:r>
              <a:rPr lang="et-EE" sz="1400" dirty="0">
                <a:solidFill>
                  <a:schemeClr val="bg1"/>
                </a:solidFill>
              </a:rPr>
              <a:t> </a:t>
            </a:r>
            <a:r>
              <a:rPr lang="et-EE" sz="1400" dirty="0" err="1">
                <a:solidFill>
                  <a:schemeClr val="bg1"/>
                </a:solidFill>
              </a:rPr>
              <a:t>muon</a:t>
            </a:r>
            <a:r>
              <a:rPr lang="et-EE" sz="1400" dirty="0">
                <a:solidFill>
                  <a:schemeClr val="bg1"/>
                </a:solidFill>
              </a:rPr>
              <a:t> </a:t>
            </a:r>
            <a:r>
              <a:rPr lang="et-EE" sz="1400" dirty="0" err="1">
                <a:solidFill>
                  <a:schemeClr val="bg1"/>
                </a:solidFill>
              </a:rPr>
              <a:t>scanners</a:t>
            </a:r>
            <a:r>
              <a:rPr lang="et-EE" sz="1400" dirty="0">
                <a:solidFill>
                  <a:schemeClr val="bg1"/>
                </a:solidFill>
              </a:rPr>
              <a:t> </a:t>
            </a:r>
            <a:r>
              <a:rPr lang="et-EE" sz="1400" dirty="0" err="1">
                <a:solidFill>
                  <a:schemeClr val="bg1"/>
                </a:solidFill>
              </a:rPr>
              <a:t>using</a:t>
            </a:r>
            <a:r>
              <a:rPr lang="et-EE" sz="1400" dirty="0">
                <a:solidFill>
                  <a:schemeClr val="bg1"/>
                </a:solidFill>
              </a:rPr>
              <a:t> </a:t>
            </a:r>
            <a:r>
              <a:rPr lang="et-EE" sz="1400" dirty="0" err="1">
                <a:solidFill>
                  <a:schemeClr val="bg1"/>
                </a:solidFill>
              </a:rPr>
              <a:t>natural</a:t>
            </a:r>
            <a:r>
              <a:rPr lang="et-EE" sz="1400" dirty="0">
                <a:solidFill>
                  <a:schemeClr val="bg1"/>
                </a:solidFill>
              </a:rPr>
              <a:t> </a:t>
            </a:r>
            <a:r>
              <a:rPr lang="et-EE" sz="1400" dirty="0" err="1">
                <a:solidFill>
                  <a:schemeClr val="bg1"/>
                </a:solidFill>
              </a:rPr>
              <a:t>radiation</a:t>
            </a:r>
            <a:r>
              <a:rPr lang="et-EE" sz="1400" dirty="0">
                <a:solidFill>
                  <a:schemeClr val="bg1"/>
                </a:solidFill>
              </a:rPr>
              <a:t> </a:t>
            </a:r>
            <a:r>
              <a:rPr lang="et-EE" sz="1400" dirty="0" err="1">
                <a:solidFill>
                  <a:schemeClr val="bg1"/>
                </a:solidFill>
              </a:rPr>
              <a:t>for</a:t>
            </a:r>
            <a:r>
              <a:rPr lang="et-EE" sz="1400" dirty="0">
                <a:solidFill>
                  <a:schemeClr val="bg1"/>
                </a:solidFill>
              </a:rPr>
              <a:t> </a:t>
            </a:r>
            <a:r>
              <a:rPr lang="et-EE" sz="1400" dirty="0" err="1">
                <a:solidFill>
                  <a:schemeClr val="bg1"/>
                </a:solidFill>
              </a:rPr>
              <a:t>border</a:t>
            </a:r>
            <a:r>
              <a:rPr lang="et-EE" sz="1400" dirty="0">
                <a:solidFill>
                  <a:schemeClr val="bg1"/>
                </a:solidFill>
              </a:rPr>
              <a:t> </a:t>
            </a:r>
            <a:r>
              <a:rPr lang="et-EE" sz="1400" dirty="0" err="1">
                <a:solidFill>
                  <a:schemeClr val="bg1"/>
                </a:solidFill>
              </a:rPr>
              <a:t>controls</a:t>
            </a:r>
            <a:r>
              <a:rPr lang="et-EE" sz="1400" dirty="0">
                <a:solidFill>
                  <a:schemeClr val="bg1"/>
                </a:solidFill>
              </a:rPr>
              <a:t>, </a:t>
            </a:r>
            <a:r>
              <a:rPr lang="et-EE" sz="1400" dirty="0" err="1">
                <a:solidFill>
                  <a:schemeClr val="bg1"/>
                </a:solidFill>
              </a:rPr>
              <a:t>developed</a:t>
            </a:r>
            <a:r>
              <a:rPr lang="et-EE" sz="1400" dirty="0">
                <a:solidFill>
                  <a:schemeClr val="bg1"/>
                </a:solidFill>
              </a:rPr>
              <a:t> by </a:t>
            </a:r>
            <a:r>
              <a:rPr lang="et-EE" sz="1400" dirty="0" err="1">
                <a:solidFill>
                  <a:schemeClr val="bg1"/>
                </a:solidFill>
              </a:rPr>
              <a:t>the</a:t>
            </a:r>
            <a:r>
              <a:rPr lang="et-EE" sz="1400" dirty="0">
                <a:solidFill>
                  <a:schemeClr val="bg1"/>
                </a:solidFill>
              </a:rPr>
              <a:t> University of Tartu, </a:t>
            </a:r>
            <a:r>
              <a:rPr lang="et-EE" sz="1400" dirty="0" err="1">
                <a:solidFill>
                  <a:schemeClr val="bg1"/>
                </a:solidFill>
              </a:rPr>
              <a:t>Gscan</a:t>
            </a:r>
            <a:r>
              <a:rPr lang="et-EE" sz="1400" dirty="0">
                <a:solidFill>
                  <a:schemeClr val="bg1"/>
                </a:solidFill>
              </a:rPr>
              <a:t>.</a:t>
            </a:r>
            <a:endParaRPr lang="en-GB" sz="1400" dirty="0">
              <a:solidFill>
                <a:schemeClr val="bg1"/>
              </a:solidFill>
            </a:endParaRPr>
          </a:p>
        </p:txBody>
      </p:sp>
      <p:pic>
        <p:nvPicPr>
          <p:cNvPr id="4" name="Pilt 3" descr="Pilt, millel on kujutatud ring, Värvikus, Graafika, sümbol&#10;&#10;Kirjeldus on genereeritud automaatselt">
            <a:extLst>
              <a:ext uri="{FF2B5EF4-FFF2-40B4-BE49-F238E27FC236}">
                <a16:creationId xmlns:a16="http://schemas.microsoft.com/office/drawing/2014/main" id="{34C8CF21-A846-F808-A82D-8A7BC61FAAA8}"/>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5264730" y="3252861"/>
            <a:ext cx="896197" cy="896197"/>
          </a:xfrm>
          <a:prstGeom prst="rect">
            <a:avLst/>
          </a:prstGeom>
        </p:spPr>
      </p:pic>
      <p:pic>
        <p:nvPicPr>
          <p:cNvPr id="19" name="Pilt 18" descr="Pilt, millel on kujutatud Graafika, ring, sümbol, Font&#10;&#10;Kirjeldus on genereeritud automaatselt">
            <a:extLst>
              <a:ext uri="{FF2B5EF4-FFF2-40B4-BE49-F238E27FC236}">
                <a16:creationId xmlns:a16="http://schemas.microsoft.com/office/drawing/2014/main" id="{98524AE3-7DFB-B3EA-B915-EB10FBCD67F3}"/>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7510910" y="3258352"/>
            <a:ext cx="896194" cy="896194"/>
          </a:xfrm>
          <a:prstGeom prst="rect">
            <a:avLst/>
          </a:prstGeom>
        </p:spPr>
      </p:pic>
    </p:spTree>
    <p:extLst>
      <p:ext uri="{BB962C8B-B14F-4D97-AF65-F5344CB8AC3E}">
        <p14:creationId xmlns:p14="http://schemas.microsoft.com/office/powerpoint/2010/main" val="8328662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081A06A9-79C5-4629-A80A-18156A6FB185}"/>
              </a:ext>
            </a:extLst>
          </p:cNvPr>
          <p:cNvPicPr>
            <a:picLocks noChangeAspect="1"/>
          </p:cNvPicPr>
          <p:nvPr/>
        </p:nvPicPr>
        <p:blipFill>
          <a:blip r:embed="rId3">
            <a:biLevel thresh="25000"/>
            <a:extLst>
              <a:ext uri="{96DAC541-7B7A-43D3-8B79-37D633B846F1}">
                <asvg:svgBlip xmlns:asvg="http://schemas.microsoft.com/office/drawing/2016/SVG/main" r:embed="rId4"/>
              </a:ext>
            </a:extLst>
          </a:blip>
          <a:stretch>
            <a:fillRect/>
          </a:stretch>
        </p:blipFill>
        <p:spPr>
          <a:xfrm>
            <a:off x="9930151" y="3234901"/>
            <a:ext cx="876300" cy="876300"/>
          </a:xfrm>
          <a:prstGeom prst="rect">
            <a:avLst/>
          </a:prstGeom>
        </p:spPr>
      </p:pic>
      <p:sp>
        <p:nvSpPr>
          <p:cNvPr id="2" name="Title 1"/>
          <p:cNvSpPr>
            <a:spLocks noGrp="1"/>
          </p:cNvSpPr>
          <p:nvPr>
            <p:ph type="title"/>
          </p:nvPr>
        </p:nvSpPr>
        <p:spPr>
          <a:xfrm>
            <a:off x="623888" y="657225"/>
            <a:ext cx="3384547" cy="1619250"/>
          </a:xfrm>
        </p:spPr>
        <p:txBody>
          <a:bodyPr/>
          <a:lstStyle/>
          <a:p>
            <a:r>
              <a:rPr lang="en-GB" dirty="0"/>
              <a:t>Horizon </a:t>
            </a:r>
            <a:r>
              <a:rPr lang="et-EE" dirty="0"/>
              <a:t>Europe</a:t>
            </a:r>
            <a:endParaRPr lang="en-GB" dirty="0"/>
          </a:p>
        </p:txBody>
      </p:sp>
      <p:sp>
        <p:nvSpPr>
          <p:cNvPr id="5" name="TextBox 4">
            <a:extLst>
              <a:ext uri="{FF2B5EF4-FFF2-40B4-BE49-F238E27FC236}">
                <a16:creationId xmlns:a16="http://schemas.microsoft.com/office/drawing/2014/main" id="{42AA6190-253E-4A9C-97E9-CF1C7964E96B}"/>
              </a:ext>
            </a:extLst>
          </p:cNvPr>
          <p:cNvSpPr txBox="1"/>
          <p:nvPr/>
        </p:nvSpPr>
        <p:spPr>
          <a:xfrm rot="5400000">
            <a:off x="6710598" y="2015355"/>
            <a:ext cx="1295400" cy="280691"/>
          </a:xfrm>
          <a:prstGeom prst="rect">
            <a:avLst/>
          </a:prstGeom>
          <a:noFill/>
        </p:spPr>
        <p:txBody>
          <a:bodyPr wrap="square" lIns="0" tIns="0" rIns="0" bIns="0" rtlCol="0" anchor="ctr" anchorCtr="0">
            <a:noAutofit/>
          </a:bodyPr>
          <a:lstStyle/>
          <a:p>
            <a:pPr algn="ctr"/>
            <a:r>
              <a:rPr lang="en-GB" sz="1200" dirty="0">
                <a:solidFill>
                  <a:schemeClr val="bg1"/>
                </a:solidFill>
              </a:rPr>
              <a:t>EXAMPLES</a:t>
            </a:r>
          </a:p>
        </p:txBody>
      </p:sp>
      <p:sp>
        <p:nvSpPr>
          <p:cNvPr id="6" name="TextBox 5">
            <a:extLst>
              <a:ext uri="{FF2B5EF4-FFF2-40B4-BE49-F238E27FC236}">
                <a16:creationId xmlns:a16="http://schemas.microsoft.com/office/drawing/2014/main" id="{6BA6912B-4763-4A2A-8FF4-05CE55343BAC}"/>
              </a:ext>
            </a:extLst>
          </p:cNvPr>
          <p:cNvSpPr txBox="1"/>
          <p:nvPr/>
        </p:nvSpPr>
        <p:spPr>
          <a:xfrm>
            <a:off x="5372609" y="1102249"/>
            <a:ext cx="3999594" cy="280691"/>
          </a:xfrm>
          <a:prstGeom prst="rect">
            <a:avLst/>
          </a:prstGeom>
          <a:noFill/>
        </p:spPr>
        <p:txBody>
          <a:bodyPr wrap="square" lIns="0" tIns="0" rIns="0" bIns="0" rtlCol="0" anchor="t" anchorCtr="0">
            <a:noAutofit/>
          </a:bodyPr>
          <a:lstStyle/>
          <a:p>
            <a:pPr algn="ctr"/>
            <a:r>
              <a:rPr lang="en-GB" sz="1600" b="1" dirty="0">
                <a:solidFill>
                  <a:schemeClr val="bg1"/>
                </a:solidFill>
              </a:rPr>
              <a:t>HORIZON </a:t>
            </a:r>
            <a:r>
              <a:rPr lang="et-EE" sz="1600" b="1" dirty="0">
                <a:solidFill>
                  <a:schemeClr val="bg1"/>
                </a:solidFill>
              </a:rPr>
              <a:t>EUROPE</a:t>
            </a:r>
            <a:endParaRPr lang="en-GB" sz="1600" b="1" dirty="0">
              <a:solidFill>
                <a:schemeClr val="bg1"/>
              </a:solidFill>
            </a:endParaRPr>
          </a:p>
        </p:txBody>
      </p:sp>
      <p:sp>
        <p:nvSpPr>
          <p:cNvPr id="8" name="Line 5">
            <a:extLst>
              <a:ext uri="{FF2B5EF4-FFF2-40B4-BE49-F238E27FC236}">
                <a16:creationId xmlns:a16="http://schemas.microsoft.com/office/drawing/2014/main" id="{D590BBCC-D6F2-4392-8195-F417537A8266}"/>
              </a:ext>
            </a:extLst>
          </p:cNvPr>
          <p:cNvSpPr>
            <a:spLocks noChangeShapeType="1"/>
          </p:cNvSpPr>
          <p:nvPr/>
        </p:nvSpPr>
        <p:spPr bwMode="auto">
          <a:xfrm>
            <a:off x="5556780" y="1384685"/>
            <a:ext cx="3470592"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TextBox 9">
            <a:extLst>
              <a:ext uri="{FF2B5EF4-FFF2-40B4-BE49-F238E27FC236}">
                <a16:creationId xmlns:a16="http://schemas.microsoft.com/office/drawing/2014/main" id="{DE9E9464-AD40-46C8-9F32-C614760A5FB3}"/>
              </a:ext>
            </a:extLst>
          </p:cNvPr>
          <p:cNvSpPr txBox="1"/>
          <p:nvPr/>
        </p:nvSpPr>
        <p:spPr>
          <a:xfrm>
            <a:off x="5959211" y="1832497"/>
            <a:ext cx="1295400" cy="280691"/>
          </a:xfrm>
          <a:prstGeom prst="rect">
            <a:avLst/>
          </a:prstGeom>
          <a:noFill/>
        </p:spPr>
        <p:txBody>
          <a:bodyPr wrap="square" lIns="0" tIns="0" rIns="0" bIns="0" rtlCol="0" anchor="t" anchorCtr="0">
            <a:noAutofit/>
          </a:bodyPr>
          <a:lstStyle/>
          <a:p>
            <a:pPr algn="ctr"/>
            <a:endParaRPr lang="en-GB" sz="1600" b="1" dirty="0">
              <a:solidFill>
                <a:schemeClr val="bg1"/>
              </a:solidFill>
            </a:endParaRPr>
          </a:p>
        </p:txBody>
      </p:sp>
      <p:sp>
        <p:nvSpPr>
          <p:cNvPr id="11" name="TextBox 10">
            <a:extLst>
              <a:ext uri="{FF2B5EF4-FFF2-40B4-BE49-F238E27FC236}">
                <a16:creationId xmlns:a16="http://schemas.microsoft.com/office/drawing/2014/main" id="{642A2496-0829-4DA3-9FEA-592A6DD8D51C}"/>
              </a:ext>
            </a:extLst>
          </p:cNvPr>
          <p:cNvSpPr txBox="1"/>
          <p:nvPr/>
        </p:nvSpPr>
        <p:spPr>
          <a:xfrm>
            <a:off x="8456031" y="1832497"/>
            <a:ext cx="1523094" cy="280691"/>
          </a:xfrm>
          <a:prstGeom prst="rect">
            <a:avLst/>
          </a:prstGeom>
          <a:noFill/>
        </p:spPr>
        <p:txBody>
          <a:bodyPr wrap="square" lIns="0" tIns="0" rIns="0" bIns="0" rtlCol="0" anchor="t" anchorCtr="0">
            <a:noAutofit/>
          </a:bodyPr>
          <a:lstStyle/>
          <a:p>
            <a:pPr algn="ctr"/>
            <a:endParaRPr lang="en-GB" sz="1600" b="1" dirty="0">
              <a:solidFill>
                <a:schemeClr val="bg1"/>
              </a:solidFill>
            </a:endParaRPr>
          </a:p>
        </p:txBody>
      </p:sp>
      <p:sp>
        <p:nvSpPr>
          <p:cNvPr id="12" name="Line 169">
            <a:extLst>
              <a:ext uri="{FF2B5EF4-FFF2-40B4-BE49-F238E27FC236}">
                <a16:creationId xmlns:a16="http://schemas.microsoft.com/office/drawing/2014/main" id="{5A474662-2508-4275-AAEB-E440FF6BCB34}"/>
              </a:ext>
            </a:extLst>
          </p:cNvPr>
          <p:cNvSpPr>
            <a:spLocks noChangeShapeType="1"/>
          </p:cNvSpPr>
          <p:nvPr/>
        </p:nvSpPr>
        <p:spPr bwMode="auto">
          <a:xfrm flipV="1">
            <a:off x="7372406" y="1462814"/>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169">
            <a:extLst>
              <a:ext uri="{FF2B5EF4-FFF2-40B4-BE49-F238E27FC236}">
                <a16:creationId xmlns:a16="http://schemas.microsoft.com/office/drawing/2014/main" id="{E57BAF9B-BFFD-4B31-A262-B596B88F2185}"/>
              </a:ext>
            </a:extLst>
          </p:cNvPr>
          <p:cNvSpPr>
            <a:spLocks noChangeShapeType="1"/>
          </p:cNvSpPr>
          <p:nvPr/>
        </p:nvSpPr>
        <p:spPr bwMode="auto">
          <a:xfrm flipV="1">
            <a:off x="7372416" y="2603752"/>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Line 5">
            <a:extLst>
              <a:ext uri="{FF2B5EF4-FFF2-40B4-BE49-F238E27FC236}">
                <a16:creationId xmlns:a16="http://schemas.microsoft.com/office/drawing/2014/main" id="{BB1CBE02-38F2-48D5-9489-B07CDDB534DE}"/>
              </a:ext>
            </a:extLst>
          </p:cNvPr>
          <p:cNvSpPr>
            <a:spLocks noChangeShapeType="1"/>
          </p:cNvSpPr>
          <p:nvPr/>
        </p:nvSpPr>
        <p:spPr bwMode="auto">
          <a:xfrm>
            <a:off x="4716586" y="2850867"/>
            <a:ext cx="5653041" cy="3611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Line 169">
            <a:extLst>
              <a:ext uri="{FF2B5EF4-FFF2-40B4-BE49-F238E27FC236}">
                <a16:creationId xmlns:a16="http://schemas.microsoft.com/office/drawing/2014/main" id="{96BACB6A-22A7-4A3F-A610-E7BEF43BF2CE}"/>
              </a:ext>
            </a:extLst>
          </p:cNvPr>
          <p:cNvSpPr>
            <a:spLocks noChangeShapeType="1"/>
          </p:cNvSpPr>
          <p:nvPr/>
        </p:nvSpPr>
        <p:spPr bwMode="auto">
          <a:xfrm flipV="1">
            <a:off x="7363751" y="2969512"/>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169">
            <a:extLst>
              <a:ext uri="{FF2B5EF4-FFF2-40B4-BE49-F238E27FC236}">
                <a16:creationId xmlns:a16="http://schemas.microsoft.com/office/drawing/2014/main" id="{4A48C7D5-4D5A-4097-BC82-D873F3ED030E}"/>
              </a:ext>
            </a:extLst>
          </p:cNvPr>
          <p:cNvSpPr>
            <a:spLocks noChangeShapeType="1"/>
          </p:cNvSpPr>
          <p:nvPr/>
        </p:nvSpPr>
        <p:spPr bwMode="auto">
          <a:xfrm flipV="1">
            <a:off x="4712171" y="2969512"/>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69">
            <a:extLst>
              <a:ext uri="{FF2B5EF4-FFF2-40B4-BE49-F238E27FC236}">
                <a16:creationId xmlns:a16="http://schemas.microsoft.com/office/drawing/2014/main" id="{FE0D7D5B-7FAB-4103-AB41-76D362D3649B}"/>
              </a:ext>
            </a:extLst>
          </p:cNvPr>
          <p:cNvSpPr>
            <a:spLocks noChangeShapeType="1"/>
          </p:cNvSpPr>
          <p:nvPr/>
        </p:nvSpPr>
        <p:spPr bwMode="auto">
          <a:xfrm flipV="1">
            <a:off x="10369627" y="2969512"/>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TextBox 19">
            <a:extLst>
              <a:ext uri="{FF2B5EF4-FFF2-40B4-BE49-F238E27FC236}">
                <a16:creationId xmlns:a16="http://schemas.microsoft.com/office/drawing/2014/main" id="{F2EE25F6-5187-48DC-9BF6-FC69261B8372}"/>
              </a:ext>
            </a:extLst>
          </p:cNvPr>
          <p:cNvSpPr txBox="1"/>
          <p:nvPr/>
        </p:nvSpPr>
        <p:spPr>
          <a:xfrm>
            <a:off x="3745950" y="4229845"/>
            <a:ext cx="1992487" cy="1492185"/>
          </a:xfrm>
          <a:prstGeom prst="rect">
            <a:avLst/>
          </a:prstGeom>
          <a:noFill/>
        </p:spPr>
        <p:txBody>
          <a:bodyPr wrap="square" lIns="0" tIns="0" rIns="0" bIns="0" rtlCol="0" anchor="t" anchorCtr="0">
            <a:noAutofit/>
          </a:bodyPr>
          <a:lstStyle/>
          <a:p>
            <a:pPr algn="ctr"/>
            <a:r>
              <a:rPr lang="et-EE" sz="1400" dirty="0">
                <a:solidFill>
                  <a:schemeClr val="bg1"/>
                </a:solidFill>
              </a:rPr>
              <a:t>DigiBio – </a:t>
            </a:r>
            <a:r>
              <a:rPr lang="et-EE" sz="1400" dirty="0" err="1">
                <a:solidFill>
                  <a:schemeClr val="bg1"/>
                </a:solidFill>
              </a:rPr>
              <a:t>focus</a:t>
            </a:r>
            <a:r>
              <a:rPr lang="et-EE" sz="1400" dirty="0">
                <a:solidFill>
                  <a:schemeClr val="bg1"/>
                </a:solidFill>
              </a:rPr>
              <a:t> on </a:t>
            </a:r>
            <a:r>
              <a:rPr lang="et-EE" sz="1400" dirty="0" err="1">
                <a:solidFill>
                  <a:schemeClr val="bg1"/>
                </a:solidFill>
              </a:rPr>
              <a:t>digitalisation</a:t>
            </a:r>
            <a:r>
              <a:rPr lang="et-EE" sz="1400" dirty="0">
                <a:solidFill>
                  <a:schemeClr val="bg1"/>
                </a:solidFill>
              </a:rPr>
              <a:t> of </a:t>
            </a:r>
            <a:r>
              <a:rPr lang="et-EE" sz="1400" dirty="0" err="1">
                <a:solidFill>
                  <a:schemeClr val="bg1"/>
                </a:solidFill>
              </a:rPr>
              <a:t>processes</a:t>
            </a:r>
            <a:r>
              <a:rPr lang="et-EE" sz="1400" dirty="0">
                <a:solidFill>
                  <a:schemeClr val="bg1"/>
                </a:solidFill>
              </a:rPr>
              <a:t> in </a:t>
            </a:r>
            <a:r>
              <a:rPr lang="et-EE" sz="1400" dirty="0" err="1">
                <a:solidFill>
                  <a:schemeClr val="bg1"/>
                </a:solidFill>
              </a:rPr>
              <a:t>industrial</a:t>
            </a:r>
            <a:r>
              <a:rPr lang="et-EE" sz="1400" dirty="0">
                <a:solidFill>
                  <a:schemeClr val="bg1"/>
                </a:solidFill>
              </a:rPr>
              <a:t> </a:t>
            </a:r>
            <a:r>
              <a:rPr lang="et-EE" sz="1400" dirty="0" err="1">
                <a:solidFill>
                  <a:schemeClr val="bg1"/>
                </a:solidFill>
              </a:rPr>
              <a:t>biotechnology</a:t>
            </a:r>
            <a:r>
              <a:rPr lang="et-EE" sz="1400" dirty="0">
                <a:solidFill>
                  <a:schemeClr val="bg1"/>
                </a:solidFill>
              </a:rPr>
              <a:t>, </a:t>
            </a:r>
            <a:r>
              <a:rPr lang="et-EE" sz="1400" dirty="0" err="1">
                <a:solidFill>
                  <a:schemeClr val="bg1"/>
                </a:solidFill>
              </a:rPr>
              <a:t>coordinated</a:t>
            </a:r>
            <a:r>
              <a:rPr lang="et-EE" sz="1400" dirty="0">
                <a:solidFill>
                  <a:schemeClr val="bg1"/>
                </a:solidFill>
              </a:rPr>
              <a:t> by </a:t>
            </a:r>
            <a:r>
              <a:rPr lang="et-EE" sz="1400" dirty="0" err="1">
                <a:solidFill>
                  <a:schemeClr val="bg1"/>
                </a:solidFill>
              </a:rPr>
              <a:t>the</a:t>
            </a:r>
            <a:r>
              <a:rPr lang="et-EE" sz="1400" dirty="0">
                <a:solidFill>
                  <a:schemeClr val="bg1"/>
                </a:solidFill>
              </a:rPr>
              <a:t> University of Tartu and </a:t>
            </a:r>
            <a:r>
              <a:rPr lang="et-EE" sz="1400" dirty="0" err="1">
                <a:solidFill>
                  <a:schemeClr val="bg1"/>
                </a:solidFill>
              </a:rPr>
              <a:t>partnered</a:t>
            </a:r>
            <a:r>
              <a:rPr lang="et-EE" sz="1400" dirty="0">
                <a:solidFill>
                  <a:schemeClr val="bg1"/>
                </a:solidFill>
              </a:rPr>
              <a:t> </a:t>
            </a:r>
            <a:r>
              <a:rPr lang="et-EE" sz="1400" dirty="0" err="1">
                <a:solidFill>
                  <a:schemeClr val="bg1"/>
                </a:solidFill>
              </a:rPr>
              <a:t>with</a:t>
            </a:r>
            <a:r>
              <a:rPr lang="et-EE" sz="1400" dirty="0">
                <a:solidFill>
                  <a:schemeClr val="bg1"/>
                </a:solidFill>
              </a:rPr>
              <a:t> Tallinn University of Technology.</a:t>
            </a:r>
            <a:endParaRPr lang="en-GB" sz="1400" dirty="0">
              <a:solidFill>
                <a:schemeClr val="bg1"/>
              </a:solidFill>
            </a:endParaRPr>
          </a:p>
        </p:txBody>
      </p:sp>
      <p:sp>
        <p:nvSpPr>
          <p:cNvPr id="30" name="TextBox 29">
            <a:extLst>
              <a:ext uri="{FF2B5EF4-FFF2-40B4-BE49-F238E27FC236}">
                <a16:creationId xmlns:a16="http://schemas.microsoft.com/office/drawing/2014/main" id="{14CD90E4-D409-4BCC-B12F-E1378F80340F}"/>
              </a:ext>
            </a:extLst>
          </p:cNvPr>
          <p:cNvSpPr txBox="1"/>
          <p:nvPr/>
        </p:nvSpPr>
        <p:spPr>
          <a:xfrm>
            <a:off x="9160996" y="4229846"/>
            <a:ext cx="2414610" cy="1390382"/>
          </a:xfrm>
          <a:prstGeom prst="rect">
            <a:avLst/>
          </a:prstGeom>
          <a:noFill/>
        </p:spPr>
        <p:txBody>
          <a:bodyPr wrap="square" lIns="0" tIns="0" rIns="0" bIns="0" rtlCol="0" anchor="t" anchorCtr="0">
            <a:noAutofit/>
          </a:bodyPr>
          <a:lstStyle/>
          <a:p>
            <a:pPr algn="ctr"/>
            <a:r>
              <a:rPr lang="et-EE" sz="1400" dirty="0">
                <a:solidFill>
                  <a:schemeClr val="bg1"/>
                </a:solidFill>
              </a:rPr>
              <a:t>HERC </a:t>
            </a:r>
            <a:r>
              <a:rPr lang="et-EE" sz="1400" dirty="0" err="1">
                <a:solidFill>
                  <a:schemeClr val="bg1"/>
                </a:solidFill>
              </a:rPr>
              <a:t>accelerating</a:t>
            </a:r>
            <a:r>
              <a:rPr lang="et-EE" sz="1400" dirty="0">
                <a:solidFill>
                  <a:schemeClr val="bg1"/>
                </a:solidFill>
              </a:rPr>
              <a:t> </a:t>
            </a:r>
            <a:r>
              <a:rPr lang="et-EE" sz="1400" dirty="0" err="1">
                <a:solidFill>
                  <a:schemeClr val="bg1"/>
                </a:solidFill>
              </a:rPr>
              <a:t>industrial</a:t>
            </a:r>
            <a:r>
              <a:rPr lang="et-EE" sz="1400" dirty="0">
                <a:solidFill>
                  <a:schemeClr val="bg1"/>
                </a:solidFill>
              </a:rPr>
              <a:t> CO2 </a:t>
            </a:r>
            <a:r>
              <a:rPr lang="et-EE" sz="1400" dirty="0" err="1">
                <a:solidFill>
                  <a:schemeClr val="bg1"/>
                </a:solidFill>
              </a:rPr>
              <a:t>neutrality</a:t>
            </a:r>
            <a:r>
              <a:rPr lang="et-EE" sz="1400" dirty="0">
                <a:solidFill>
                  <a:schemeClr val="bg1"/>
                </a:solidFill>
              </a:rPr>
              <a:t> – </a:t>
            </a:r>
            <a:r>
              <a:rPr lang="et-EE" sz="1400" dirty="0" err="1">
                <a:solidFill>
                  <a:schemeClr val="bg1"/>
                </a:solidFill>
              </a:rPr>
              <a:t>reducing</a:t>
            </a:r>
            <a:r>
              <a:rPr lang="et-EE" sz="1400" dirty="0">
                <a:solidFill>
                  <a:schemeClr val="bg1"/>
                </a:solidFill>
              </a:rPr>
              <a:t> </a:t>
            </a:r>
            <a:r>
              <a:rPr lang="et-EE" sz="1400" dirty="0" err="1">
                <a:solidFill>
                  <a:schemeClr val="bg1"/>
                </a:solidFill>
              </a:rPr>
              <a:t>natural</a:t>
            </a:r>
            <a:r>
              <a:rPr lang="et-EE" sz="1400" dirty="0">
                <a:solidFill>
                  <a:schemeClr val="bg1"/>
                </a:solidFill>
              </a:rPr>
              <a:t> </a:t>
            </a:r>
            <a:r>
              <a:rPr lang="et-EE" sz="1400" dirty="0" err="1">
                <a:solidFill>
                  <a:schemeClr val="bg1"/>
                </a:solidFill>
              </a:rPr>
              <a:t>gas</a:t>
            </a:r>
            <a:r>
              <a:rPr lang="et-EE" sz="1400" dirty="0">
                <a:solidFill>
                  <a:schemeClr val="bg1"/>
                </a:solidFill>
              </a:rPr>
              <a:t> </a:t>
            </a:r>
            <a:r>
              <a:rPr lang="et-EE" sz="1400" dirty="0" err="1">
                <a:solidFill>
                  <a:schemeClr val="bg1"/>
                </a:solidFill>
              </a:rPr>
              <a:t>needs</a:t>
            </a:r>
            <a:r>
              <a:rPr lang="et-EE" sz="1400" dirty="0">
                <a:solidFill>
                  <a:schemeClr val="bg1"/>
                </a:solidFill>
              </a:rPr>
              <a:t> and </a:t>
            </a:r>
            <a:r>
              <a:rPr lang="et-EE" sz="1400" dirty="0" err="1">
                <a:solidFill>
                  <a:schemeClr val="bg1"/>
                </a:solidFill>
              </a:rPr>
              <a:t>carbon</a:t>
            </a:r>
            <a:r>
              <a:rPr lang="et-EE" sz="1400" dirty="0">
                <a:solidFill>
                  <a:schemeClr val="bg1"/>
                </a:solidFill>
              </a:rPr>
              <a:t> </a:t>
            </a:r>
            <a:r>
              <a:rPr lang="et-EE" sz="1400" dirty="0" err="1">
                <a:solidFill>
                  <a:schemeClr val="bg1"/>
                </a:solidFill>
              </a:rPr>
              <a:t>emissions</a:t>
            </a:r>
            <a:r>
              <a:rPr lang="et-EE" sz="1400" dirty="0">
                <a:solidFill>
                  <a:schemeClr val="bg1"/>
                </a:solidFill>
              </a:rPr>
              <a:t> in </a:t>
            </a:r>
            <a:r>
              <a:rPr lang="et-EE" sz="1400" dirty="0" err="1">
                <a:solidFill>
                  <a:schemeClr val="bg1"/>
                </a:solidFill>
              </a:rPr>
              <a:t>industrial</a:t>
            </a:r>
            <a:r>
              <a:rPr lang="et-EE" sz="1400" dirty="0">
                <a:solidFill>
                  <a:schemeClr val="bg1"/>
                </a:solidFill>
              </a:rPr>
              <a:t> </a:t>
            </a:r>
            <a:r>
              <a:rPr lang="et-EE" sz="1400" dirty="0" err="1">
                <a:solidFill>
                  <a:schemeClr val="bg1"/>
                </a:solidFill>
              </a:rPr>
              <a:t>usage</a:t>
            </a:r>
            <a:r>
              <a:rPr lang="et-EE" sz="1400" dirty="0">
                <a:solidFill>
                  <a:schemeClr val="bg1"/>
                </a:solidFill>
              </a:rPr>
              <a:t> and </a:t>
            </a:r>
            <a:r>
              <a:rPr lang="et-EE" sz="1400" dirty="0" err="1">
                <a:solidFill>
                  <a:schemeClr val="bg1"/>
                </a:solidFill>
              </a:rPr>
              <a:t>transforming</a:t>
            </a:r>
            <a:r>
              <a:rPr lang="et-EE" sz="1400" dirty="0">
                <a:solidFill>
                  <a:schemeClr val="bg1"/>
                </a:solidFill>
              </a:rPr>
              <a:t> </a:t>
            </a:r>
            <a:r>
              <a:rPr lang="et-EE" sz="1400" dirty="0" err="1">
                <a:solidFill>
                  <a:schemeClr val="bg1"/>
                </a:solidFill>
              </a:rPr>
              <a:t>the</a:t>
            </a:r>
            <a:r>
              <a:rPr lang="et-EE" sz="1400" dirty="0">
                <a:solidFill>
                  <a:schemeClr val="bg1"/>
                </a:solidFill>
              </a:rPr>
              <a:t> Industry </a:t>
            </a:r>
            <a:r>
              <a:rPr lang="et-EE" sz="1400" dirty="0" err="1">
                <a:solidFill>
                  <a:schemeClr val="bg1"/>
                </a:solidFill>
              </a:rPr>
              <a:t>towards</a:t>
            </a:r>
            <a:r>
              <a:rPr lang="et-EE" sz="1400" dirty="0">
                <a:solidFill>
                  <a:schemeClr val="bg1"/>
                </a:solidFill>
              </a:rPr>
              <a:t> </a:t>
            </a:r>
            <a:r>
              <a:rPr lang="et-EE" sz="1400" dirty="0" err="1">
                <a:solidFill>
                  <a:schemeClr val="bg1"/>
                </a:solidFill>
              </a:rPr>
              <a:t>hydrogen</a:t>
            </a:r>
            <a:r>
              <a:rPr lang="et-EE" sz="1400" dirty="0">
                <a:solidFill>
                  <a:schemeClr val="bg1"/>
                </a:solidFill>
              </a:rPr>
              <a:t> </a:t>
            </a:r>
            <a:r>
              <a:rPr lang="et-EE" sz="1400" dirty="0" err="1">
                <a:solidFill>
                  <a:schemeClr val="bg1"/>
                </a:solidFill>
              </a:rPr>
              <a:t>with</a:t>
            </a:r>
            <a:r>
              <a:rPr lang="et-EE" sz="1400" dirty="0">
                <a:solidFill>
                  <a:schemeClr val="bg1"/>
                </a:solidFill>
              </a:rPr>
              <a:t> HERC, a </a:t>
            </a:r>
            <a:r>
              <a:rPr lang="et-EE" sz="1400" dirty="0" err="1">
                <a:solidFill>
                  <a:schemeClr val="bg1"/>
                </a:solidFill>
              </a:rPr>
              <a:t>novel</a:t>
            </a:r>
            <a:r>
              <a:rPr lang="et-EE" sz="1400" dirty="0">
                <a:solidFill>
                  <a:schemeClr val="bg1"/>
                </a:solidFill>
              </a:rPr>
              <a:t> plasma-assisted </a:t>
            </a:r>
            <a:r>
              <a:rPr lang="et-EE" sz="1400" dirty="0" err="1">
                <a:solidFill>
                  <a:schemeClr val="bg1"/>
                </a:solidFill>
              </a:rPr>
              <a:t>combustion</a:t>
            </a:r>
            <a:r>
              <a:rPr lang="et-EE" sz="1400" dirty="0">
                <a:solidFill>
                  <a:schemeClr val="bg1"/>
                </a:solidFill>
              </a:rPr>
              <a:t> (PAC) </a:t>
            </a:r>
            <a:r>
              <a:rPr lang="et-EE" sz="1400" dirty="0" err="1">
                <a:solidFill>
                  <a:schemeClr val="bg1"/>
                </a:solidFill>
              </a:rPr>
              <a:t>technology</a:t>
            </a:r>
            <a:r>
              <a:rPr lang="et-EE" sz="1400" dirty="0">
                <a:solidFill>
                  <a:schemeClr val="bg1"/>
                </a:solidFill>
              </a:rPr>
              <a:t> </a:t>
            </a:r>
            <a:r>
              <a:rPr lang="et-EE" sz="1400" dirty="0" err="1">
                <a:solidFill>
                  <a:schemeClr val="bg1"/>
                </a:solidFill>
              </a:rPr>
              <a:t>coordinated</a:t>
            </a:r>
            <a:r>
              <a:rPr lang="et-EE" sz="1400" dirty="0">
                <a:solidFill>
                  <a:schemeClr val="bg1"/>
                </a:solidFill>
              </a:rPr>
              <a:t> by </a:t>
            </a:r>
            <a:r>
              <a:rPr lang="et-EE" sz="1400" dirty="0" err="1">
                <a:solidFill>
                  <a:schemeClr val="bg1"/>
                </a:solidFill>
              </a:rPr>
              <a:t>Efenco</a:t>
            </a:r>
            <a:r>
              <a:rPr lang="et-EE" sz="1400" dirty="0">
                <a:solidFill>
                  <a:schemeClr val="bg1"/>
                </a:solidFill>
              </a:rPr>
              <a:t>, </a:t>
            </a:r>
            <a:r>
              <a:rPr lang="et-EE" sz="1400" dirty="0" err="1">
                <a:solidFill>
                  <a:schemeClr val="bg1"/>
                </a:solidFill>
              </a:rPr>
              <a:t>an</a:t>
            </a:r>
            <a:r>
              <a:rPr lang="et-EE" sz="1400" dirty="0">
                <a:solidFill>
                  <a:schemeClr val="bg1"/>
                </a:solidFill>
              </a:rPr>
              <a:t> Estonian </a:t>
            </a:r>
            <a:r>
              <a:rPr lang="et-EE" sz="1400" dirty="0" err="1">
                <a:solidFill>
                  <a:schemeClr val="bg1"/>
                </a:solidFill>
              </a:rPr>
              <a:t>technology</a:t>
            </a:r>
            <a:r>
              <a:rPr lang="et-EE" sz="1400" dirty="0">
                <a:solidFill>
                  <a:schemeClr val="bg1"/>
                </a:solidFill>
              </a:rPr>
              <a:t> </a:t>
            </a:r>
            <a:r>
              <a:rPr lang="et-EE" sz="1400" dirty="0" err="1">
                <a:solidFill>
                  <a:schemeClr val="bg1"/>
                </a:solidFill>
              </a:rPr>
              <a:t>company</a:t>
            </a:r>
            <a:r>
              <a:rPr lang="et-EE" sz="1400" dirty="0">
                <a:solidFill>
                  <a:schemeClr val="bg1"/>
                </a:solidFill>
              </a:rPr>
              <a:t>.</a:t>
            </a:r>
          </a:p>
        </p:txBody>
      </p:sp>
      <p:sp>
        <p:nvSpPr>
          <p:cNvPr id="41" name="TextBox 40">
            <a:extLst>
              <a:ext uri="{FF2B5EF4-FFF2-40B4-BE49-F238E27FC236}">
                <a16:creationId xmlns:a16="http://schemas.microsoft.com/office/drawing/2014/main" id="{6742B95E-EABD-44F1-968D-E6F355BED492}"/>
              </a:ext>
            </a:extLst>
          </p:cNvPr>
          <p:cNvSpPr txBox="1"/>
          <p:nvPr/>
        </p:nvSpPr>
        <p:spPr>
          <a:xfrm>
            <a:off x="6312100" y="4217619"/>
            <a:ext cx="2143931" cy="1402609"/>
          </a:xfrm>
          <a:prstGeom prst="rect">
            <a:avLst/>
          </a:prstGeom>
          <a:noFill/>
        </p:spPr>
        <p:txBody>
          <a:bodyPr wrap="square" lIns="0" tIns="0" rIns="0" bIns="0" rtlCol="0" anchor="t" anchorCtr="0">
            <a:noAutofit/>
          </a:bodyPr>
          <a:lstStyle/>
          <a:p>
            <a:pPr algn="ctr"/>
            <a:r>
              <a:rPr lang="et-EE" sz="1400" dirty="0" err="1">
                <a:solidFill>
                  <a:schemeClr val="bg1"/>
                </a:solidFill>
              </a:rPr>
              <a:t>TeamPerMed</a:t>
            </a:r>
            <a:r>
              <a:rPr lang="et-EE" sz="1400" dirty="0">
                <a:solidFill>
                  <a:schemeClr val="bg1"/>
                </a:solidFill>
              </a:rPr>
              <a:t> – </a:t>
            </a:r>
            <a:r>
              <a:rPr lang="et-EE" sz="1400" dirty="0" err="1">
                <a:solidFill>
                  <a:schemeClr val="bg1"/>
                </a:solidFill>
              </a:rPr>
              <a:t>to</a:t>
            </a:r>
            <a:r>
              <a:rPr lang="et-EE" sz="1400" dirty="0">
                <a:solidFill>
                  <a:schemeClr val="bg1"/>
                </a:solidFill>
              </a:rPr>
              <a:t> </a:t>
            </a:r>
            <a:r>
              <a:rPr lang="et-EE" sz="1400" dirty="0" err="1">
                <a:solidFill>
                  <a:schemeClr val="bg1"/>
                </a:solidFill>
              </a:rPr>
              <a:t>create</a:t>
            </a:r>
            <a:r>
              <a:rPr lang="et-EE" sz="1400" dirty="0">
                <a:solidFill>
                  <a:schemeClr val="bg1"/>
                </a:solidFill>
              </a:rPr>
              <a:t> a </a:t>
            </a:r>
            <a:r>
              <a:rPr lang="et-EE" sz="1400" dirty="0" err="1">
                <a:solidFill>
                  <a:schemeClr val="bg1"/>
                </a:solidFill>
              </a:rPr>
              <a:t>personalised</a:t>
            </a:r>
            <a:r>
              <a:rPr lang="et-EE" sz="1400" dirty="0">
                <a:solidFill>
                  <a:schemeClr val="bg1"/>
                </a:solidFill>
              </a:rPr>
              <a:t> </a:t>
            </a:r>
            <a:r>
              <a:rPr lang="et-EE" sz="1400" dirty="0" err="1">
                <a:solidFill>
                  <a:schemeClr val="bg1"/>
                </a:solidFill>
              </a:rPr>
              <a:t>medicine</a:t>
            </a:r>
            <a:r>
              <a:rPr lang="et-EE" sz="1400" dirty="0">
                <a:solidFill>
                  <a:schemeClr val="bg1"/>
                </a:solidFill>
              </a:rPr>
              <a:t> Research and </a:t>
            </a:r>
            <a:r>
              <a:rPr lang="et-EE" sz="1400" dirty="0" err="1">
                <a:solidFill>
                  <a:schemeClr val="bg1"/>
                </a:solidFill>
              </a:rPr>
              <a:t>development</a:t>
            </a:r>
            <a:r>
              <a:rPr lang="et-EE" sz="1400" dirty="0">
                <a:solidFill>
                  <a:schemeClr val="bg1"/>
                </a:solidFill>
              </a:rPr>
              <a:t> </a:t>
            </a:r>
            <a:r>
              <a:rPr lang="et-EE" sz="1400" dirty="0" err="1">
                <a:solidFill>
                  <a:schemeClr val="bg1"/>
                </a:solidFill>
              </a:rPr>
              <a:t>centre</a:t>
            </a:r>
            <a:r>
              <a:rPr lang="et-EE" sz="1400" dirty="0">
                <a:solidFill>
                  <a:schemeClr val="bg1"/>
                </a:solidFill>
              </a:rPr>
              <a:t> of </a:t>
            </a:r>
            <a:r>
              <a:rPr lang="et-EE" sz="1400" dirty="0" err="1">
                <a:solidFill>
                  <a:schemeClr val="bg1"/>
                </a:solidFill>
              </a:rPr>
              <a:t>excellence</a:t>
            </a:r>
            <a:r>
              <a:rPr lang="et-EE" sz="1400" dirty="0">
                <a:solidFill>
                  <a:schemeClr val="bg1"/>
                </a:solidFill>
              </a:rPr>
              <a:t>, </a:t>
            </a:r>
            <a:r>
              <a:rPr lang="et-EE" sz="1400" dirty="0" err="1">
                <a:solidFill>
                  <a:schemeClr val="bg1"/>
                </a:solidFill>
              </a:rPr>
              <a:t>coordinated</a:t>
            </a:r>
            <a:r>
              <a:rPr lang="et-EE" sz="1400" dirty="0">
                <a:solidFill>
                  <a:schemeClr val="bg1"/>
                </a:solidFill>
              </a:rPr>
              <a:t> by </a:t>
            </a:r>
            <a:r>
              <a:rPr lang="et-EE" sz="1400" dirty="0" err="1">
                <a:solidFill>
                  <a:schemeClr val="bg1"/>
                </a:solidFill>
              </a:rPr>
              <a:t>the</a:t>
            </a:r>
            <a:r>
              <a:rPr lang="et-EE" sz="1400" dirty="0">
                <a:solidFill>
                  <a:schemeClr val="bg1"/>
                </a:solidFill>
              </a:rPr>
              <a:t> University of Tartu, </a:t>
            </a:r>
            <a:r>
              <a:rPr lang="et-EE" sz="1400" dirty="0" err="1">
                <a:solidFill>
                  <a:schemeClr val="bg1"/>
                </a:solidFill>
              </a:rPr>
              <a:t>partnered</a:t>
            </a:r>
            <a:r>
              <a:rPr lang="et-EE" sz="1400" dirty="0">
                <a:solidFill>
                  <a:schemeClr val="bg1"/>
                </a:solidFill>
              </a:rPr>
              <a:t> </a:t>
            </a:r>
            <a:r>
              <a:rPr lang="et-EE" sz="1400" dirty="0" err="1">
                <a:solidFill>
                  <a:schemeClr val="bg1"/>
                </a:solidFill>
              </a:rPr>
              <a:t>with</a:t>
            </a:r>
            <a:r>
              <a:rPr lang="et-EE" sz="1400" dirty="0">
                <a:solidFill>
                  <a:schemeClr val="bg1"/>
                </a:solidFill>
              </a:rPr>
              <a:t> Tartu University </a:t>
            </a:r>
            <a:r>
              <a:rPr lang="et-EE" sz="1400" dirty="0" err="1">
                <a:solidFill>
                  <a:schemeClr val="bg1"/>
                </a:solidFill>
              </a:rPr>
              <a:t>Hospital</a:t>
            </a:r>
            <a:r>
              <a:rPr lang="et-EE" sz="1400" dirty="0">
                <a:solidFill>
                  <a:schemeClr val="bg1"/>
                </a:solidFill>
              </a:rPr>
              <a:t>, and </a:t>
            </a:r>
            <a:r>
              <a:rPr lang="et-EE" sz="1400" dirty="0" err="1">
                <a:solidFill>
                  <a:schemeClr val="bg1"/>
                </a:solidFill>
              </a:rPr>
              <a:t>supported</a:t>
            </a:r>
            <a:r>
              <a:rPr lang="et-EE" sz="1400" dirty="0">
                <a:solidFill>
                  <a:schemeClr val="bg1"/>
                </a:solidFill>
              </a:rPr>
              <a:t> by </a:t>
            </a:r>
            <a:r>
              <a:rPr lang="et-EE" sz="1400" dirty="0" err="1">
                <a:solidFill>
                  <a:schemeClr val="bg1"/>
                </a:solidFill>
              </a:rPr>
              <a:t>several</a:t>
            </a:r>
            <a:r>
              <a:rPr lang="et-EE" sz="1400" dirty="0">
                <a:solidFill>
                  <a:schemeClr val="bg1"/>
                </a:solidFill>
              </a:rPr>
              <a:t> </a:t>
            </a:r>
            <a:r>
              <a:rPr lang="et-EE" sz="1400" dirty="0" err="1">
                <a:solidFill>
                  <a:schemeClr val="bg1"/>
                </a:solidFill>
              </a:rPr>
              <a:t>public</a:t>
            </a:r>
            <a:r>
              <a:rPr lang="et-EE" sz="1400" dirty="0">
                <a:solidFill>
                  <a:schemeClr val="bg1"/>
                </a:solidFill>
              </a:rPr>
              <a:t> </a:t>
            </a:r>
            <a:r>
              <a:rPr lang="et-EE" sz="1400" dirty="0" err="1">
                <a:solidFill>
                  <a:schemeClr val="bg1"/>
                </a:solidFill>
              </a:rPr>
              <a:t>sector</a:t>
            </a:r>
            <a:r>
              <a:rPr lang="et-EE" sz="1400" dirty="0">
                <a:solidFill>
                  <a:schemeClr val="bg1"/>
                </a:solidFill>
              </a:rPr>
              <a:t> </a:t>
            </a:r>
            <a:r>
              <a:rPr lang="et-EE" sz="1400" dirty="0" err="1">
                <a:solidFill>
                  <a:schemeClr val="bg1"/>
                </a:solidFill>
              </a:rPr>
              <a:t>organisations</a:t>
            </a:r>
            <a:r>
              <a:rPr lang="et-EE" sz="1400" dirty="0">
                <a:solidFill>
                  <a:schemeClr val="bg1"/>
                </a:solidFill>
              </a:rPr>
              <a:t>.</a:t>
            </a:r>
            <a:endParaRPr lang="en-GB" sz="1400" dirty="0">
              <a:solidFill>
                <a:schemeClr val="bg1"/>
              </a:solidFill>
            </a:endParaRPr>
          </a:p>
        </p:txBody>
      </p:sp>
      <p:pic>
        <p:nvPicPr>
          <p:cNvPr id="4" name="Pilt 3" descr="Pilt, millel on kujutatud ring, Värvikus, Graafika, sümbol&#10;&#10;Kirjeldus on genereeritud automaatselt">
            <a:extLst>
              <a:ext uri="{FF2B5EF4-FFF2-40B4-BE49-F238E27FC236}">
                <a16:creationId xmlns:a16="http://schemas.microsoft.com/office/drawing/2014/main" id="{34C8CF21-A846-F808-A82D-8A7BC61FAAA8}"/>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4264072" y="3252861"/>
            <a:ext cx="896197" cy="896197"/>
          </a:xfrm>
          <a:prstGeom prst="rect">
            <a:avLst/>
          </a:prstGeom>
        </p:spPr>
      </p:pic>
      <p:pic>
        <p:nvPicPr>
          <p:cNvPr id="19" name="Pilt 18" descr="Pilt, millel on kujutatud Graafika, ring, sümbol, Font&#10;&#10;Kirjeldus on genereeritud automaatselt">
            <a:extLst>
              <a:ext uri="{FF2B5EF4-FFF2-40B4-BE49-F238E27FC236}">
                <a16:creationId xmlns:a16="http://schemas.microsoft.com/office/drawing/2014/main" id="{98524AE3-7DFB-B3EA-B915-EB10FBCD67F3}"/>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6924309" y="3252862"/>
            <a:ext cx="896194" cy="896194"/>
          </a:xfrm>
          <a:prstGeom prst="rect">
            <a:avLst/>
          </a:prstGeom>
        </p:spPr>
      </p:pic>
    </p:spTree>
    <p:extLst>
      <p:ext uri="{BB962C8B-B14F-4D97-AF65-F5344CB8AC3E}">
        <p14:creationId xmlns:p14="http://schemas.microsoft.com/office/powerpoint/2010/main" val="100883838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6">
            <a:extLst>
              <a:ext uri="{FF2B5EF4-FFF2-40B4-BE49-F238E27FC236}">
                <a16:creationId xmlns:a16="http://schemas.microsoft.com/office/drawing/2014/main" id="{520F979F-B568-4B16-8666-F81A370A55B0}"/>
              </a:ext>
            </a:extLst>
          </p:cNvPr>
          <p:cNvGraphicFramePr/>
          <p:nvPr>
            <p:extLst>
              <p:ext uri="{D42A27DB-BD31-4B8C-83A1-F6EECF244321}">
                <p14:modId xmlns:p14="http://schemas.microsoft.com/office/powerpoint/2010/main" val="3043921290"/>
              </p:ext>
            </p:extLst>
          </p:nvPr>
        </p:nvGraphicFramePr>
        <p:xfrm>
          <a:off x="623887" y="2444751"/>
          <a:ext cx="11034713"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5EBC3926-159A-402B-9E1F-57F3C0690BA1}"/>
              </a:ext>
            </a:extLst>
          </p:cNvPr>
          <p:cNvSpPr txBox="1"/>
          <p:nvPr/>
        </p:nvSpPr>
        <p:spPr>
          <a:xfrm>
            <a:off x="533400" y="706601"/>
            <a:ext cx="8183563" cy="1738150"/>
          </a:xfrm>
          <a:prstGeom prst="rect">
            <a:avLst/>
          </a:prstGeom>
          <a:noFill/>
        </p:spPr>
        <p:txBody>
          <a:bodyPr wrap="square" lIns="0" tIns="0" rIns="0" bIns="0" rtlCol="0" anchor="t" anchorCtr="0">
            <a:noAutofit/>
          </a:bodyPr>
          <a:lstStyle/>
          <a:p>
            <a:r>
              <a:rPr lang="en-US" sz="2400" dirty="0">
                <a:solidFill>
                  <a:schemeClr val="bg1"/>
                </a:solidFill>
                <a:latin typeface="+mj-lt"/>
              </a:rPr>
              <a:t>EU financial contribution for participants from a country in relation to GDP (EU2</a:t>
            </a:r>
            <a:r>
              <a:rPr lang="et-EE" sz="2400" dirty="0">
                <a:solidFill>
                  <a:schemeClr val="bg1"/>
                </a:solidFill>
                <a:latin typeface="+mj-lt"/>
              </a:rPr>
              <a:t>7</a:t>
            </a:r>
            <a:r>
              <a:rPr lang="en-US" sz="2400" dirty="0">
                <a:solidFill>
                  <a:schemeClr val="bg1"/>
                </a:solidFill>
                <a:latin typeface="+mj-lt"/>
              </a:rPr>
              <a:t>=100%)</a:t>
            </a:r>
          </a:p>
        </p:txBody>
      </p:sp>
    </p:spTree>
    <p:extLst>
      <p:ext uri="{BB962C8B-B14F-4D97-AF65-F5344CB8AC3E}">
        <p14:creationId xmlns:p14="http://schemas.microsoft.com/office/powerpoint/2010/main" val="192900725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8FF"/>
                </a:solidFill>
              </a:rPr>
              <a:t>funding</a:t>
            </a:r>
          </a:p>
        </p:txBody>
      </p:sp>
    </p:spTree>
    <p:extLst>
      <p:ext uri="{BB962C8B-B14F-4D97-AF65-F5344CB8AC3E}">
        <p14:creationId xmlns:p14="http://schemas.microsoft.com/office/powerpoint/2010/main" val="155659677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888" y="657224"/>
            <a:ext cx="4854009" cy="2771775"/>
          </a:xfrm>
        </p:spPr>
        <p:txBody>
          <a:bodyPr/>
          <a:lstStyle/>
          <a:p>
            <a:r>
              <a:rPr lang="et-EE" sz="3600" dirty="0" err="1"/>
              <a:t>Expenditure</a:t>
            </a:r>
            <a:r>
              <a:rPr lang="et-EE" sz="3600" dirty="0"/>
              <a:t> on R&amp;D by </a:t>
            </a:r>
            <a:r>
              <a:rPr lang="et-EE" sz="3600" dirty="0" err="1"/>
              <a:t>source</a:t>
            </a:r>
            <a:r>
              <a:rPr lang="et-EE" sz="3600" dirty="0"/>
              <a:t> of </a:t>
            </a:r>
            <a:r>
              <a:rPr lang="et-EE" sz="3600" dirty="0" err="1"/>
              <a:t>funds</a:t>
            </a:r>
            <a:r>
              <a:rPr lang="et-EE" sz="3600" dirty="0"/>
              <a:t> 2021 (mln </a:t>
            </a:r>
            <a:r>
              <a:rPr lang="et-EE" sz="3600" dirty="0" err="1"/>
              <a:t>eur</a:t>
            </a:r>
            <a:r>
              <a:rPr lang="et-EE" sz="3600" dirty="0"/>
              <a:t>)</a:t>
            </a:r>
            <a:endParaRPr lang="en-GB" sz="3600" dirty="0"/>
          </a:p>
        </p:txBody>
      </p:sp>
      <p:grpSp>
        <p:nvGrpSpPr>
          <p:cNvPr id="2" name="Group 1">
            <a:extLst>
              <a:ext uri="{FF2B5EF4-FFF2-40B4-BE49-F238E27FC236}">
                <a16:creationId xmlns:a16="http://schemas.microsoft.com/office/drawing/2014/main" id="{24AD6E92-BF82-4968-9561-8DCC49AAFC0C}"/>
              </a:ext>
            </a:extLst>
          </p:cNvPr>
          <p:cNvGrpSpPr/>
          <p:nvPr/>
        </p:nvGrpSpPr>
        <p:grpSpPr>
          <a:xfrm>
            <a:off x="2524856" y="714592"/>
            <a:ext cx="9185501" cy="5476689"/>
            <a:chOff x="2102417" y="417512"/>
            <a:chExt cx="10101733" cy="6022976"/>
          </a:xfrm>
        </p:grpSpPr>
        <p:graphicFrame>
          <p:nvGraphicFramePr>
            <p:cNvPr id="35" name="Diagramm 8">
              <a:extLst>
                <a:ext uri="{FF2B5EF4-FFF2-40B4-BE49-F238E27FC236}">
                  <a16:creationId xmlns:a16="http://schemas.microsoft.com/office/drawing/2014/main" id="{838E89B3-EFB2-473A-8DD8-448CADE5B719}"/>
                </a:ext>
              </a:extLst>
            </p:cNvPr>
            <p:cNvGraphicFramePr>
              <a:graphicFrameLocks noChangeAspect="1"/>
            </p:cNvGraphicFramePr>
            <p:nvPr>
              <p:extLst>
                <p:ext uri="{D42A27DB-BD31-4B8C-83A1-F6EECF244321}">
                  <p14:modId xmlns:p14="http://schemas.microsoft.com/office/powerpoint/2010/main" val="2521062651"/>
                </p:ext>
              </p:extLst>
            </p:nvPr>
          </p:nvGraphicFramePr>
          <p:xfrm>
            <a:off x="5004094" y="872836"/>
            <a:ext cx="6221198" cy="556765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44E5371-AFDE-488D-818B-1FA186A312F0}"/>
                </a:ext>
              </a:extLst>
            </p:cNvPr>
            <p:cNvSpPr txBox="1"/>
            <p:nvPr/>
          </p:nvSpPr>
          <p:spPr>
            <a:xfrm>
              <a:off x="5885638" y="1252454"/>
              <a:ext cx="4595849" cy="575966"/>
            </a:xfrm>
            <a:prstGeom prst="rect">
              <a:avLst/>
            </a:prstGeom>
            <a:noFill/>
          </p:spPr>
          <p:txBody>
            <a:bodyPr wrap="square" lIns="0" tIns="0" rIns="0" bIns="0" rtlCol="0" anchor="t" anchorCtr="0">
              <a:noAutofit/>
            </a:bodyPr>
            <a:lstStyle/>
            <a:p>
              <a:pPr algn="ctr"/>
              <a:endParaRPr lang="en-GB" sz="1600" b="1" dirty="0">
                <a:solidFill>
                  <a:schemeClr val="bg1"/>
                </a:solidFill>
              </a:endParaRPr>
            </a:p>
          </p:txBody>
        </p:sp>
        <p:sp>
          <p:nvSpPr>
            <p:cNvPr id="10" name="TextBox 9">
              <a:extLst>
                <a:ext uri="{FF2B5EF4-FFF2-40B4-BE49-F238E27FC236}">
                  <a16:creationId xmlns:a16="http://schemas.microsoft.com/office/drawing/2014/main" id="{606B1E87-C096-4EC3-A1AD-0DD73AFCF862}"/>
                </a:ext>
              </a:extLst>
            </p:cNvPr>
            <p:cNvSpPr txBox="1"/>
            <p:nvPr/>
          </p:nvSpPr>
          <p:spPr>
            <a:xfrm>
              <a:off x="7351064" y="1995761"/>
              <a:ext cx="1184682" cy="575966"/>
            </a:xfrm>
            <a:prstGeom prst="rect">
              <a:avLst/>
            </a:prstGeom>
            <a:noFill/>
          </p:spPr>
          <p:txBody>
            <a:bodyPr wrap="square" lIns="0" tIns="0" rIns="0" bIns="0" rtlCol="0" anchor="t" anchorCtr="0">
              <a:noAutofit/>
            </a:bodyPr>
            <a:lstStyle/>
            <a:p>
              <a:pPr algn="ctr"/>
              <a:r>
                <a:rPr lang="et-EE" sz="2000" dirty="0">
                  <a:solidFill>
                    <a:schemeClr val="bg1"/>
                  </a:solidFill>
                </a:rPr>
                <a:t>203,7</a:t>
              </a:r>
              <a:r>
                <a:rPr lang="en-GB" sz="2000" dirty="0">
                  <a:solidFill>
                    <a:schemeClr val="bg1"/>
                  </a:solidFill>
                </a:rPr>
                <a:t> </a:t>
              </a:r>
            </a:p>
            <a:p>
              <a:pPr algn="ctr"/>
              <a:r>
                <a:rPr lang="et-EE" sz="2000" dirty="0">
                  <a:solidFill>
                    <a:schemeClr val="bg1"/>
                  </a:solidFill>
                </a:rPr>
                <a:t>37,0</a:t>
              </a:r>
              <a:r>
                <a:rPr lang="en-GB" sz="2000" dirty="0">
                  <a:solidFill>
                    <a:schemeClr val="bg1"/>
                  </a:solidFill>
                </a:rPr>
                <a:t>%</a:t>
              </a:r>
            </a:p>
          </p:txBody>
        </p:sp>
        <p:sp>
          <p:nvSpPr>
            <p:cNvPr id="11" name="TextBox 10">
              <a:extLst>
                <a:ext uri="{FF2B5EF4-FFF2-40B4-BE49-F238E27FC236}">
                  <a16:creationId xmlns:a16="http://schemas.microsoft.com/office/drawing/2014/main" id="{87D0BE7E-CCE1-4703-A6C9-AD51076C76A7}"/>
                </a:ext>
              </a:extLst>
            </p:cNvPr>
            <p:cNvSpPr txBox="1"/>
            <p:nvPr/>
          </p:nvSpPr>
          <p:spPr>
            <a:xfrm>
              <a:off x="8315025" y="4371580"/>
              <a:ext cx="1297277" cy="686923"/>
            </a:xfrm>
            <a:prstGeom prst="rect">
              <a:avLst/>
            </a:prstGeom>
            <a:noFill/>
          </p:spPr>
          <p:txBody>
            <a:bodyPr wrap="square" lIns="0" tIns="0" rIns="0" bIns="0" rtlCol="0" anchor="t" anchorCtr="0">
              <a:noAutofit/>
            </a:bodyPr>
            <a:lstStyle/>
            <a:p>
              <a:pPr algn="ctr"/>
              <a:r>
                <a:rPr lang="et-EE" sz="2000" dirty="0">
                  <a:solidFill>
                    <a:schemeClr val="bg1"/>
                  </a:solidFill>
                </a:rPr>
                <a:t>280,9</a:t>
              </a:r>
              <a:endParaRPr lang="en-GB" sz="2000" dirty="0">
                <a:solidFill>
                  <a:schemeClr val="bg1"/>
                </a:solidFill>
              </a:endParaRPr>
            </a:p>
            <a:p>
              <a:pPr algn="ctr"/>
              <a:r>
                <a:rPr lang="et-EE" sz="2000" dirty="0">
                  <a:solidFill>
                    <a:schemeClr val="bg1"/>
                  </a:solidFill>
                </a:rPr>
                <a:t>51,0</a:t>
              </a:r>
              <a:r>
                <a:rPr lang="en-GB" sz="2000" dirty="0">
                  <a:solidFill>
                    <a:schemeClr val="bg1"/>
                  </a:solidFill>
                </a:rPr>
                <a:t>%</a:t>
              </a:r>
              <a:r>
                <a:rPr lang="et-EE" sz="2000" dirty="0">
                  <a:solidFill>
                    <a:schemeClr val="bg1"/>
                  </a:solidFill>
                </a:rPr>
                <a:t> </a:t>
              </a:r>
              <a:endParaRPr lang="en-GB" sz="2000" dirty="0">
                <a:solidFill>
                  <a:schemeClr val="bg1"/>
                </a:solidFill>
              </a:endParaRPr>
            </a:p>
          </p:txBody>
        </p:sp>
        <p:sp>
          <p:nvSpPr>
            <p:cNvPr id="12" name="TextBox 11">
              <a:extLst>
                <a:ext uri="{FF2B5EF4-FFF2-40B4-BE49-F238E27FC236}">
                  <a16:creationId xmlns:a16="http://schemas.microsoft.com/office/drawing/2014/main" id="{F501DC35-508C-4F4A-BFB3-738B7131F4D1}"/>
                </a:ext>
              </a:extLst>
            </p:cNvPr>
            <p:cNvSpPr txBox="1"/>
            <p:nvPr/>
          </p:nvSpPr>
          <p:spPr>
            <a:xfrm>
              <a:off x="5885638" y="3668916"/>
              <a:ext cx="1184682" cy="750115"/>
            </a:xfrm>
            <a:prstGeom prst="rect">
              <a:avLst/>
            </a:prstGeom>
            <a:noFill/>
          </p:spPr>
          <p:txBody>
            <a:bodyPr wrap="square" lIns="0" tIns="0" rIns="0" bIns="0" rtlCol="0" anchor="t" anchorCtr="0">
              <a:noAutofit/>
            </a:bodyPr>
            <a:lstStyle/>
            <a:p>
              <a:pPr algn="ctr"/>
              <a:r>
                <a:rPr lang="et-EE" sz="2000" dirty="0">
                  <a:solidFill>
                    <a:schemeClr val="bg1"/>
                  </a:solidFill>
                </a:rPr>
                <a:t>57,9</a:t>
              </a:r>
              <a:br>
                <a:rPr lang="et-EE" sz="2000" dirty="0">
                  <a:solidFill>
                    <a:schemeClr val="bg1"/>
                  </a:solidFill>
                </a:rPr>
              </a:br>
              <a:r>
                <a:rPr lang="et-EE" sz="2000" dirty="0">
                  <a:solidFill>
                    <a:schemeClr val="bg1"/>
                  </a:solidFill>
                </a:rPr>
                <a:t>10,5%</a:t>
              </a:r>
              <a:endParaRPr lang="en-GB" sz="2000" dirty="0">
                <a:solidFill>
                  <a:schemeClr val="bg1"/>
                </a:solidFill>
              </a:endParaRPr>
            </a:p>
          </p:txBody>
        </p:sp>
        <p:sp>
          <p:nvSpPr>
            <p:cNvPr id="13" name="TextBox 12">
              <a:extLst>
                <a:ext uri="{FF2B5EF4-FFF2-40B4-BE49-F238E27FC236}">
                  <a16:creationId xmlns:a16="http://schemas.microsoft.com/office/drawing/2014/main" id="{C0B07E6C-BE22-4E20-8458-A636E3E37E0D}"/>
                </a:ext>
              </a:extLst>
            </p:cNvPr>
            <p:cNvSpPr txBox="1"/>
            <p:nvPr/>
          </p:nvSpPr>
          <p:spPr>
            <a:xfrm>
              <a:off x="10789178" y="417512"/>
              <a:ext cx="1386565" cy="971565"/>
            </a:xfrm>
            <a:prstGeom prst="rect">
              <a:avLst/>
            </a:prstGeom>
            <a:noFill/>
          </p:spPr>
          <p:txBody>
            <a:bodyPr wrap="square" lIns="0" tIns="0" rIns="0" bIns="0" rtlCol="0" anchor="t" anchorCtr="0">
              <a:noAutofit/>
            </a:bodyPr>
            <a:lstStyle/>
            <a:p>
              <a:pPr algn="r"/>
              <a:r>
                <a:rPr lang="en-GB" sz="1400" dirty="0">
                  <a:solidFill>
                    <a:schemeClr val="bg1"/>
                  </a:solidFill>
                </a:rPr>
                <a:t>research grants</a:t>
              </a:r>
            </a:p>
            <a:p>
              <a:pPr algn="r"/>
              <a:r>
                <a:rPr lang="et-EE" sz="1400" dirty="0">
                  <a:solidFill>
                    <a:schemeClr val="bg1"/>
                  </a:solidFill>
                </a:rPr>
                <a:t>46,3</a:t>
              </a:r>
              <a:endParaRPr lang="en-GB" sz="1400" dirty="0">
                <a:solidFill>
                  <a:schemeClr val="bg1"/>
                </a:solidFill>
              </a:endParaRPr>
            </a:p>
            <a:p>
              <a:pPr algn="r"/>
              <a:r>
                <a:rPr lang="et-EE" sz="1400" dirty="0">
                  <a:solidFill>
                    <a:schemeClr val="bg1"/>
                  </a:solidFill>
                </a:rPr>
                <a:t>8,4</a:t>
              </a:r>
              <a:r>
                <a:rPr lang="en-GB" sz="1400" dirty="0">
                  <a:solidFill>
                    <a:schemeClr val="bg1"/>
                  </a:solidFill>
                </a:rPr>
                <a:t>%</a:t>
              </a:r>
            </a:p>
          </p:txBody>
        </p:sp>
        <p:sp>
          <p:nvSpPr>
            <p:cNvPr id="14" name="TextBox 13">
              <a:extLst>
                <a:ext uri="{FF2B5EF4-FFF2-40B4-BE49-F238E27FC236}">
                  <a16:creationId xmlns:a16="http://schemas.microsoft.com/office/drawing/2014/main" id="{ED2A8418-6900-49DE-8135-36FF4D9BC5C0}"/>
                </a:ext>
              </a:extLst>
            </p:cNvPr>
            <p:cNvSpPr txBox="1"/>
            <p:nvPr/>
          </p:nvSpPr>
          <p:spPr>
            <a:xfrm>
              <a:off x="10789178" y="1640943"/>
              <a:ext cx="1386565" cy="971565"/>
            </a:xfrm>
            <a:prstGeom prst="rect">
              <a:avLst/>
            </a:prstGeom>
            <a:noFill/>
          </p:spPr>
          <p:txBody>
            <a:bodyPr wrap="square" lIns="0" tIns="0" rIns="0" bIns="0" rtlCol="0" anchor="t" anchorCtr="0">
              <a:noAutofit/>
            </a:bodyPr>
            <a:lstStyle/>
            <a:p>
              <a:pPr algn="r"/>
              <a:r>
                <a:rPr lang="en-GB" sz="1400" dirty="0">
                  <a:solidFill>
                    <a:schemeClr val="bg1"/>
                  </a:solidFill>
                </a:rPr>
                <a:t>baseline</a:t>
              </a:r>
            </a:p>
            <a:p>
              <a:pPr algn="r"/>
              <a:r>
                <a:rPr lang="en-GB" sz="1400" dirty="0">
                  <a:solidFill>
                    <a:schemeClr val="bg1"/>
                  </a:solidFill>
                </a:rPr>
                <a:t>funding</a:t>
              </a:r>
            </a:p>
            <a:p>
              <a:pPr algn="r"/>
              <a:r>
                <a:rPr lang="et-EE" sz="1400" dirty="0">
                  <a:solidFill>
                    <a:schemeClr val="bg1"/>
                  </a:solidFill>
                </a:rPr>
                <a:t>46,3</a:t>
              </a:r>
              <a:endParaRPr lang="en-GB" sz="1400" dirty="0">
                <a:solidFill>
                  <a:schemeClr val="bg1"/>
                </a:solidFill>
              </a:endParaRPr>
            </a:p>
            <a:p>
              <a:pPr algn="r"/>
              <a:r>
                <a:rPr lang="et-EE" sz="1400" dirty="0">
                  <a:solidFill>
                    <a:schemeClr val="bg1"/>
                  </a:solidFill>
                </a:rPr>
                <a:t>8,4</a:t>
              </a:r>
              <a:r>
                <a:rPr lang="en-GB" sz="1400" dirty="0">
                  <a:solidFill>
                    <a:schemeClr val="bg1"/>
                  </a:solidFill>
                </a:rPr>
                <a:t>%</a:t>
              </a:r>
            </a:p>
          </p:txBody>
        </p:sp>
        <p:sp>
          <p:nvSpPr>
            <p:cNvPr id="15" name="TextBox 14">
              <a:extLst>
                <a:ext uri="{FF2B5EF4-FFF2-40B4-BE49-F238E27FC236}">
                  <a16:creationId xmlns:a16="http://schemas.microsoft.com/office/drawing/2014/main" id="{2606BE2D-F5E0-4884-8A87-DD4D2DFBABEA}"/>
                </a:ext>
              </a:extLst>
            </p:cNvPr>
            <p:cNvSpPr txBox="1"/>
            <p:nvPr/>
          </p:nvSpPr>
          <p:spPr>
            <a:xfrm>
              <a:off x="10789178" y="2839550"/>
              <a:ext cx="1386565" cy="1228733"/>
            </a:xfrm>
            <a:prstGeom prst="rect">
              <a:avLst/>
            </a:prstGeom>
            <a:noFill/>
          </p:spPr>
          <p:txBody>
            <a:bodyPr wrap="square" lIns="0" tIns="0" rIns="0" bIns="0" rtlCol="0" anchor="t" anchorCtr="0">
              <a:noAutofit/>
            </a:bodyPr>
            <a:lstStyle/>
            <a:p>
              <a:pPr algn="r"/>
              <a:r>
                <a:rPr lang="en-GB" sz="1400" dirty="0">
                  <a:solidFill>
                    <a:schemeClr val="bg1"/>
                  </a:solidFill>
                </a:rPr>
                <a:t>other</a:t>
              </a:r>
            </a:p>
            <a:p>
              <a:pPr algn="r"/>
              <a:r>
                <a:rPr lang="en-GB" sz="1400" dirty="0">
                  <a:solidFill>
                    <a:schemeClr val="bg1"/>
                  </a:solidFill>
                </a:rPr>
                <a:t>government funding</a:t>
              </a:r>
            </a:p>
            <a:p>
              <a:pPr algn="r"/>
              <a:r>
                <a:rPr lang="et-EE" sz="1400" dirty="0">
                  <a:solidFill>
                    <a:schemeClr val="bg1"/>
                  </a:solidFill>
                </a:rPr>
                <a:t>111,1</a:t>
              </a:r>
              <a:endParaRPr lang="en-GB" sz="1400" dirty="0">
                <a:solidFill>
                  <a:schemeClr val="bg1"/>
                </a:solidFill>
              </a:endParaRPr>
            </a:p>
            <a:p>
              <a:pPr algn="r"/>
              <a:r>
                <a:rPr lang="et-EE" sz="1400" dirty="0">
                  <a:solidFill>
                    <a:schemeClr val="bg1"/>
                  </a:solidFill>
                </a:rPr>
                <a:t>20,2</a:t>
              </a:r>
              <a:r>
                <a:rPr lang="en-GB" sz="1400" dirty="0">
                  <a:solidFill>
                    <a:schemeClr val="bg1"/>
                  </a:solidFill>
                </a:rPr>
                <a:t>%</a:t>
              </a:r>
            </a:p>
          </p:txBody>
        </p:sp>
        <p:sp>
          <p:nvSpPr>
            <p:cNvPr id="16" name="Line 5">
              <a:extLst>
                <a:ext uri="{FF2B5EF4-FFF2-40B4-BE49-F238E27FC236}">
                  <a16:creationId xmlns:a16="http://schemas.microsoft.com/office/drawing/2014/main" id="{392CFED3-40DD-4DD9-AD14-80D986D895B1}"/>
                </a:ext>
              </a:extLst>
            </p:cNvPr>
            <p:cNvSpPr>
              <a:spLocks noChangeShapeType="1"/>
            </p:cNvSpPr>
            <p:nvPr/>
          </p:nvSpPr>
          <p:spPr bwMode="auto">
            <a:xfrm>
              <a:off x="9301319" y="1252454"/>
              <a:ext cx="1487860"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69">
              <a:extLst>
                <a:ext uri="{FF2B5EF4-FFF2-40B4-BE49-F238E27FC236}">
                  <a16:creationId xmlns:a16="http://schemas.microsoft.com/office/drawing/2014/main" id="{FC21CC8B-7E13-4781-A52D-300F0F1D9F66}"/>
                </a:ext>
              </a:extLst>
            </p:cNvPr>
            <p:cNvSpPr>
              <a:spLocks noChangeShapeType="1"/>
            </p:cNvSpPr>
            <p:nvPr/>
          </p:nvSpPr>
          <p:spPr bwMode="auto">
            <a:xfrm flipV="1">
              <a:off x="10817585" y="525202"/>
              <a:ext cx="0" cy="2903798"/>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5">
              <a:extLst>
                <a:ext uri="{FF2B5EF4-FFF2-40B4-BE49-F238E27FC236}">
                  <a16:creationId xmlns:a16="http://schemas.microsoft.com/office/drawing/2014/main" id="{0D826BFA-62E8-44A9-8E35-47268FB160BF}"/>
                </a:ext>
              </a:extLst>
            </p:cNvPr>
            <p:cNvSpPr>
              <a:spLocks noChangeShapeType="1"/>
            </p:cNvSpPr>
            <p:nvPr/>
          </p:nvSpPr>
          <p:spPr bwMode="auto">
            <a:xfrm>
              <a:off x="10845854" y="1719358"/>
              <a:ext cx="430503"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5">
              <a:extLst>
                <a:ext uri="{FF2B5EF4-FFF2-40B4-BE49-F238E27FC236}">
                  <a16:creationId xmlns:a16="http://schemas.microsoft.com/office/drawing/2014/main" id="{85F6C1DC-5C78-40E1-BC52-7C2C26CF65BE}"/>
                </a:ext>
              </a:extLst>
            </p:cNvPr>
            <p:cNvSpPr>
              <a:spLocks noChangeShapeType="1"/>
            </p:cNvSpPr>
            <p:nvPr/>
          </p:nvSpPr>
          <p:spPr bwMode="auto">
            <a:xfrm>
              <a:off x="10845853" y="3429000"/>
              <a:ext cx="430502"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5">
              <a:extLst>
                <a:ext uri="{FF2B5EF4-FFF2-40B4-BE49-F238E27FC236}">
                  <a16:creationId xmlns:a16="http://schemas.microsoft.com/office/drawing/2014/main" id="{9838A263-444E-4832-8F5B-A75F79F05FD8}"/>
                </a:ext>
              </a:extLst>
            </p:cNvPr>
            <p:cNvSpPr>
              <a:spLocks noChangeShapeType="1"/>
            </p:cNvSpPr>
            <p:nvPr/>
          </p:nvSpPr>
          <p:spPr bwMode="auto">
            <a:xfrm>
              <a:off x="10837821" y="528872"/>
              <a:ext cx="438534"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169">
              <a:extLst>
                <a:ext uri="{FF2B5EF4-FFF2-40B4-BE49-F238E27FC236}">
                  <a16:creationId xmlns:a16="http://schemas.microsoft.com/office/drawing/2014/main" id="{557C8E89-91D8-4AEF-982C-89422914A55C}"/>
                </a:ext>
              </a:extLst>
            </p:cNvPr>
            <p:cNvSpPr>
              <a:spLocks noChangeShapeType="1"/>
            </p:cNvSpPr>
            <p:nvPr/>
          </p:nvSpPr>
          <p:spPr bwMode="auto">
            <a:xfrm flipV="1">
              <a:off x="5885638" y="5231904"/>
              <a:ext cx="0" cy="512763"/>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TextBox 23">
              <a:extLst>
                <a:ext uri="{FF2B5EF4-FFF2-40B4-BE49-F238E27FC236}">
                  <a16:creationId xmlns:a16="http://schemas.microsoft.com/office/drawing/2014/main" id="{A3496ECC-02A0-43CF-B935-6754AA1E6EB6}"/>
                </a:ext>
              </a:extLst>
            </p:cNvPr>
            <p:cNvSpPr txBox="1"/>
            <p:nvPr/>
          </p:nvSpPr>
          <p:spPr>
            <a:xfrm>
              <a:off x="3173132" y="5923877"/>
              <a:ext cx="2540625" cy="272227"/>
            </a:xfrm>
            <a:prstGeom prst="rect">
              <a:avLst/>
            </a:prstGeom>
            <a:noFill/>
          </p:spPr>
          <p:txBody>
            <a:bodyPr wrap="square" lIns="0" tIns="0" rIns="0" bIns="0" rtlCol="0" anchor="t" anchorCtr="0">
              <a:noAutofit/>
            </a:bodyPr>
            <a:lstStyle/>
            <a:p>
              <a:pPr algn="r"/>
              <a:r>
                <a:rPr lang="en-GB" sz="1400" dirty="0">
                  <a:solidFill>
                    <a:schemeClr val="bg1"/>
                  </a:solidFill>
                </a:rPr>
                <a:t>private non-profit sector</a:t>
              </a:r>
            </a:p>
          </p:txBody>
        </p:sp>
        <p:sp>
          <p:nvSpPr>
            <p:cNvPr id="25" name="TextBox 24">
              <a:extLst>
                <a:ext uri="{FF2B5EF4-FFF2-40B4-BE49-F238E27FC236}">
                  <a16:creationId xmlns:a16="http://schemas.microsoft.com/office/drawing/2014/main" id="{822A6C97-1355-4D05-A0E3-0FF0A7110D5F}"/>
                </a:ext>
              </a:extLst>
            </p:cNvPr>
            <p:cNvSpPr txBox="1"/>
            <p:nvPr/>
          </p:nvSpPr>
          <p:spPr>
            <a:xfrm>
              <a:off x="5736225" y="5828041"/>
              <a:ext cx="1099857" cy="424192"/>
            </a:xfrm>
            <a:prstGeom prst="rect">
              <a:avLst/>
            </a:prstGeom>
            <a:noFill/>
          </p:spPr>
          <p:txBody>
            <a:bodyPr wrap="square" lIns="0" tIns="0" rIns="0" bIns="0" rtlCol="0" anchor="t" anchorCtr="0">
              <a:noAutofit/>
            </a:bodyPr>
            <a:lstStyle/>
            <a:p>
              <a:r>
                <a:rPr lang="et-EE" sz="1400" dirty="0">
                  <a:solidFill>
                    <a:schemeClr val="bg1"/>
                  </a:solidFill>
                </a:rPr>
                <a:t>1,0</a:t>
              </a:r>
              <a:endParaRPr lang="en-GB" sz="1400" dirty="0">
                <a:solidFill>
                  <a:schemeClr val="bg1"/>
                </a:solidFill>
              </a:endParaRPr>
            </a:p>
            <a:p>
              <a:r>
                <a:rPr lang="en-GB" sz="1400" dirty="0">
                  <a:solidFill>
                    <a:schemeClr val="bg1"/>
                  </a:solidFill>
                </a:rPr>
                <a:t>0,</a:t>
              </a:r>
              <a:r>
                <a:rPr lang="et-EE" sz="1400" dirty="0">
                  <a:solidFill>
                    <a:schemeClr val="bg1"/>
                  </a:solidFill>
                </a:rPr>
                <a:t>2</a:t>
              </a:r>
              <a:r>
                <a:rPr lang="en-GB" sz="1400" dirty="0">
                  <a:solidFill>
                    <a:schemeClr val="bg1"/>
                  </a:solidFill>
                </a:rPr>
                <a:t>%</a:t>
              </a:r>
            </a:p>
          </p:txBody>
        </p:sp>
        <p:sp>
          <p:nvSpPr>
            <p:cNvPr id="26" name="Line 5">
              <a:extLst>
                <a:ext uri="{FF2B5EF4-FFF2-40B4-BE49-F238E27FC236}">
                  <a16:creationId xmlns:a16="http://schemas.microsoft.com/office/drawing/2014/main" id="{CF52EC52-F1D3-4E7C-A5F2-87868B17B461}"/>
                </a:ext>
              </a:extLst>
            </p:cNvPr>
            <p:cNvSpPr>
              <a:spLocks noChangeShapeType="1"/>
            </p:cNvSpPr>
            <p:nvPr/>
          </p:nvSpPr>
          <p:spPr bwMode="auto">
            <a:xfrm>
              <a:off x="4800610" y="4914496"/>
              <a:ext cx="93561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 name="TextBox 26">
              <a:extLst>
                <a:ext uri="{FF2B5EF4-FFF2-40B4-BE49-F238E27FC236}">
                  <a16:creationId xmlns:a16="http://schemas.microsoft.com/office/drawing/2014/main" id="{539FB999-6826-4072-B1F1-A8AFA3551F94}"/>
                </a:ext>
              </a:extLst>
            </p:cNvPr>
            <p:cNvSpPr txBox="1"/>
            <p:nvPr/>
          </p:nvSpPr>
          <p:spPr>
            <a:xfrm>
              <a:off x="2102417" y="4780673"/>
              <a:ext cx="2429218" cy="272262"/>
            </a:xfrm>
            <a:prstGeom prst="rect">
              <a:avLst/>
            </a:prstGeom>
            <a:noFill/>
          </p:spPr>
          <p:txBody>
            <a:bodyPr wrap="square" lIns="0" tIns="0" rIns="0" bIns="0" rtlCol="0" anchor="t" anchorCtr="0">
              <a:noAutofit/>
            </a:bodyPr>
            <a:lstStyle/>
            <a:p>
              <a:r>
                <a:rPr lang="en-GB" sz="1400" dirty="0">
                  <a:solidFill>
                    <a:schemeClr val="bg1"/>
                  </a:solidFill>
                </a:rPr>
                <a:t>higher education sector</a:t>
              </a:r>
            </a:p>
          </p:txBody>
        </p:sp>
        <p:sp>
          <p:nvSpPr>
            <p:cNvPr id="28" name="TextBox 27">
              <a:extLst>
                <a:ext uri="{FF2B5EF4-FFF2-40B4-BE49-F238E27FC236}">
                  <a16:creationId xmlns:a16="http://schemas.microsoft.com/office/drawing/2014/main" id="{C26CFD47-A494-4E37-B232-57B095117658}"/>
                </a:ext>
              </a:extLst>
            </p:cNvPr>
            <p:cNvSpPr txBox="1"/>
            <p:nvPr/>
          </p:nvSpPr>
          <p:spPr>
            <a:xfrm>
              <a:off x="3887691" y="4737369"/>
              <a:ext cx="870822" cy="424192"/>
            </a:xfrm>
            <a:prstGeom prst="rect">
              <a:avLst/>
            </a:prstGeom>
            <a:noFill/>
          </p:spPr>
          <p:txBody>
            <a:bodyPr wrap="square" lIns="0" tIns="0" rIns="0" bIns="0" rtlCol="0" anchor="t" anchorCtr="0">
              <a:noAutofit/>
            </a:bodyPr>
            <a:lstStyle/>
            <a:p>
              <a:pPr algn="r"/>
              <a:r>
                <a:rPr lang="et-EE" sz="1400" dirty="0">
                  <a:solidFill>
                    <a:schemeClr val="bg1"/>
                  </a:solidFill>
                </a:rPr>
                <a:t>7,5</a:t>
              </a:r>
              <a:endParaRPr lang="en-GB" sz="1400" dirty="0">
                <a:solidFill>
                  <a:schemeClr val="bg1"/>
                </a:solidFill>
              </a:endParaRPr>
            </a:p>
            <a:p>
              <a:pPr algn="r"/>
              <a:r>
                <a:rPr lang="et-EE" sz="1400" dirty="0">
                  <a:solidFill>
                    <a:schemeClr val="bg1"/>
                  </a:solidFill>
                </a:rPr>
                <a:t>1,4</a:t>
              </a:r>
              <a:r>
                <a:rPr lang="en-GB" sz="1400" dirty="0">
                  <a:solidFill>
                    <a:schemeClr val="bg1"/>
                  </a:solidFill>
                </a:rPr>
                <a:t>%</a:t>
              </a:r>
            </a:p>
          </p:txBody>
        </p:sp>
        <p:sp>
          <p:nvSpPr>
            <p:cNvPr id="29" name="Line 5">
              <a:extLst>
                <a:ext uri="{FF2B5EF4-FFF2-40B4-BE49-F238E27FC236}">
                  <a16:creationId xmlns:a16="http://schemas.microsoft.com/office/drawing/2014/main" id="{E56E7C47-1A63-4F9B-9FCE-5F3EA05351AB}"/>
                </a:ext>
              </a:extLst>
            </p:cNvPr>
            <p:cNvSpPr>
              <a:spLocks noChangeShapeType="1"/>
            </p:cNvSpPr>
            <p:nvPr/>
          </p:nvSpPr>
          <p:spPr bwMode="auto">
            <a:xfrm>
              <a:off x="4301464" y="4043974"/>
              <a:ext cx="1146836"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TextBox 29">
              <a:extLst>
                <a:ext uri="{FF2B5EF4-FFF2-40B4-BE49-F238E27FC236}">
                  <a16:creationId xmlns:a16="http://schemas.microsoft.com/office/drawing/2014/main" id="{8CCAA363-4F2E-4603-B5DE-8EEFC63BFCED}"/>
                </a:ext>
              </a:extLst>
            </p:cNvPr>
            <p:cNvSpPr txBox="1"/>
            <p:nvPr/>
          </p:nvSpPr>
          <p:spPr>
            <a:xfrm>
              <a:off x="3081840" y="3791423"/>
              <a:ext cx="1045346" cy="557197"/>
            </a:xfrm>
            <a:prstGeom prst="rect">
              <a:avLst/>
            </a:prstGeom>
            <a:noFill/>
          </p:spPr>
          <p:txBody>
            <a:bodyPr wrap="square" lIns="0" tIns="0" rIns="0" bIns="0" rtlCol="0" anchor="t" anchorCtr="0">
              <a:noAutofit/>
            </a:bodyPr>
            <a:lstStyle/>
            <a:p>
              <a:pPr algn="r"/>
              <a:r>
                <a:rPr lang="en-GB" sz="1400" dirty="0">
                  <a:solidFill>
                    <a:schemeClr val="bg1"/>
                  </a:solidFill>
                </a:rPr>
                <a:t>funds from abroad</a:t>
              </a:r>
            </a:p>
          </p:txBody>
        </p:sp>
        <p:sp>
          <p:nvSpPr>
            <p:cNvPr id="31" name="Line 5">
              <a:extLst>
                <a:ext uri="{FF2B5EF4-FFF2-40B4-BE49-F238E27FC236}">
                  <a16:creationId xmlns:a16="http://schemas.microsoft.com/office/drawing/2014/main" id="{3DAA934F-0E5F-4273-BA6D-3E1E7FB6C0C8}"/>
                </a:ext>
              </a:extLst>
            </p:cNvPr>
            <p:cNvSpPr>
              <a:spLocks noChangeShapeType="1"/>
            </p:cNvSpPr>
            <p:nvPr/>
          </p:nvSpPr>
          <p:spPr bwMode="auto">
            <a:xfrm>
              <a:off x="10088398" y="5506506"/>
              <a:ext cx="644558"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 name="TextBox 31">
              <a:extLst>
                <a:ext uri="{FF2B5EF4-FFF2-40B4-BE49-F238E27FC236}">
                  <a16:creationId xmlns:a16="http://schemas.microsoft.com/office/drawing/2014/main" id="{C83709A7-8C9E-4F8B-9612-70B0D0D9132B}"/>
                </a:ext>
              </a:extLst>
            </p:cNvPr>
            <p:cNvSpPr txBox="1"/>
            <p:nvPr/>
          </p:nvSpPr>
          <p:spPr>
            <a:xfrm>
              <a:off x="10817585" y="5401098"/>
              <a:ext cx="1386565" cy="768607"/>
            </a:xfrm>
            <a:prstGeom prst="rect">
              <a:avLst/>
            </a:prstGeom>
            <a:noFill/>
          </p:spPr>
          <p:txBody>
            <a:bodyPr wrap="square" lIns="0" tIns="0" rIns="0" bIns="0" rtlCol="0" anchor="t" anchorCtr="0">
              <a:noAutofit/>
            </a:bodyPr>
            <a:lstStyle/>
            <a:p>
              <a:r>
                <a:rPr lang="en-GB" sz="1400" dirty="0">
                  <a:solidFill>
                    <a:schemeClr val="bg1"/>
                  </a:solidFill>
                </a:rPr>
                <a:t>business enterprise sector</a:t>
              </a:r>
            </a:p>
          </p:txBody>
        </p:sp>
      </p:grpSp>
    </p:spTree>
    <p:extLst>
      <p:ext uri="{BB962C8B-B14F-4D97-AF65-F5344CB8AC3E}">
        <p14:creationId xmlns:p14="http://schemas.microsoft.com/office/powerpoint/2010/main" val="1503538724"/>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di kohatäide 6">
            <a:extLst>
              <a:ext uri="{FF2B5EF4-FFF2-40B4-BE49-F238E27FC236}">
                <a16:creationId xmlns:a16="http://schemas.microsoft.com/office/drawing/2014/main" id="{6A95576E-F71F-4799-AB31-150620EA444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8" name="Rectangle 6">
            <a:extLst>
              <a:ext uri="{FF2B5EF4-FFF2-40B4-BE49-F238E27FC236}">
                <a16:creationId xmlns:a16="http://schemas.microsoft.com/office/drawing/2014/main" id="{0974EEC2-489F-433A-86B5-256CDE088443}"/>
              </a:ext>
            </a:extLst>
          </p:cNvPr>
          <p:cNvSpPr/>
          <p:nvPr/>
        </p:nvSpPr>
        <p:spPr>
          <a:xfrm>
            <a:off x="0" y="0"/>
            <a:ext cx="12192000" cy="6858000"/>
          </a:xfrm>
          <a:prstGeom prst="rect">
            <a:avLst/>
          </a:prstGeom>
          <a:gradFill>
            <a:gsLst>
              <a:gs pos="100000">
                <a:srgbClr val="000000">
                  <a:alpha val="50000"/>
                </a:srgbClr>
              </a:gs>
              <a:gs pos="45000">
                <a:srgbClr val="000000">
                  <a:alpha val="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623887" y="658801"/>
            <a:ext cx="5988669" cy="1617674"/>
          </a:xfrm>
        </p:spPr>
        <p:txBody>
          <a:bodyPr/>
          <a:lstStyle/>
          <a:p>
            <a:r>
              <a:rPr lang="en-GB" dirty="0"/>
              <a:t>smart specialisation</a:t>
            </a:r>
          </a:p>
        </p:txBody>
      </p:sp>
      <p:sp>
        <p:nvSpPr>
          <p:cNvPr id="5" name="Teksti kohatäide 4">
            <a:extLst>
              <a:ext uri="{FF2B5EF4-FFF2-40B4-BE49-F238E27FC236}">
                <a16:creationId xmlns:a16="http://schemas.microsoft.com/office/drawing/2014/main" id="{7FBAF9EE-F1E9-45D4-99B8-9AC7CFA9B511}"/>
              </a:ext>
            </a:extLst>
          </p:cNvPr>
          <p:cNvSpPr>
            <a:spLocks noGrp="1"/>
          </p:cNvSpPr>
          <p:nvPr>
            <p:ph type="body" sz="quarter" idx="12"/>
          </p:nvPr>
        </p:nvSpPr>
        <p:spPr/>
        <p:txBody>
          <a:bodyPr/>
          <a:lstStyle/>
          <a:p>
            <a:r>
              <a:rPr lang="en-US" dirty="0"/>
              <a:t>© Annika Haas</a:t>
            </a:r>
          </a:p>
        </p:txBody>
      </p:sp>
    </p:spTree>
    <p:extLst>
      <p:ext uri="{BB962C8B-B14F-4D97-AF65-F5344CB8AC3E}">
        <p14:creationId xmlns:p14="http://schemas.microsoft.com/office/powerpoint/2010/main" val="82852965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 name="object 110"/>
          <p:cNvSpPr txBox="1">
            <a:spLocks noGrp="1"/>
          </p:cNvSpPr>
          <p:nvPr>
            <p:ph type="title"/>
          </p:nvPr>
        </p:nvSpPr>
        <p:spPr>
          <a:xfrm>
            <a:off x="623888" y="657225"/>
            <a:ext cx="6119812" cy="1546270"/>
          </a:xfrm>
          <a:prstGeom prst="rect">
            <a:avLst/>
          </a:prstGeom>
        </p:spPr>
        <p:txBody>
          <a:bodyPr vert="horz" wrap="square" lIns="0" tIns="7316" rIns="0" bIns="0" rtlCol="0" anchor="t">
            <a:spAutoFit/>
          </a:bodyPr>
          <a:lstStyle/>
          <a:p>
            <a:pPr marL="7701" marR="3081">
              <a:spcBef>
                <a:spcPts val="58"/>
              </a:spcBef>
            </a:pPr>
            <a:r>
              <a:rPr spc="-121" dirty="0"/>
              <a:t>we </a:t>
            </a:r>
            <a:r>
              <a:rPr spc="-139" dirty="0"/>
              <a:t>are </a:t>
            </a:r>
            <a:r>
              <a:rPr spc="-3" dirty="0"/>
              <a:t>a </a:t>
            </a:r>
            <a:r>
              <a:rPr spc="-188" dirty="0"/>
              <a:t>digital</a:t>
            </a:r>
            <a:r>
              <a:rPr spc="-45" dirty="0"/>
              <a:t> </a:t>
            </a:r>
            <a:r>
              <a:rPr spc="-133" dirty="0"/>
              <a:t>society</a:t>
            </a:r>
          </a:p>
        </p:txBody>
      </p:sp>
      <p:sp>
        <p:nvSpPr>
          <p:cNvPr id="114" name="Teksti kohatäide 113">
            <a:extLst>
              <a:ext uri="{FF2B5EF4-FFF2-40B4-BE49-F238E27FC236}">
                <a16:creationId xmlns:a16="http://schemas.microsoft.com/office/drawing/2014/main" id="{C333D4A8-1C1B-4A2E-B8D3-FFBAE9154766}"/>
              </a:ext>
            </a:extLst>
          </p:cNvPr>
          <p:cNvSpPr>
            <a:spLocks noGrp="1"/>
          </p:cNvSpPr>
          <p:nvPr>
            <p:ph type="body" sz="quarter" idx="10"/>
          </p:nvPr>
        </p:nvSpPr>
        <p:spPr/>
        <p:txBody>
          <a:bodyPr/>
          <a:lstStyle/>
          <a:p>
            <a:endParaRPr lang="en-US" dirty="0"/>
          </a:p>
          <a:p>
            <a:r>
              <a:rPr lang="en-US" dirty="0"/>
              <a:t>99% state services are online</a:t>
            </a:r>
          </a:p>
          <a:p>
            <a:r>
              <a:rPr lang="en-US" dirty="0"/>
              <a:t>digital signature saves 5 days a year</a:t>
            </a:r>
          </a:p>
          <a:p>
            <a:r>
              <a:rPr lang="en-US" dirty="0"/>
              <a:t>e-Residency</a:t>
            </a:r>
          </a:p>
        </p:txBody>
      </p:sp>
      <p:grpSp>
        <p:nvGrpSpPr>
          <p:cNvPr id="118" name="Group 17">
            <a:extLst>
              <a:ext uri="{FF2B5EF4-FFF2-40B4-BE49-F238E27FC236}">
                <a16:creationId xmlns:a16="http://schemas.microsoft.com/office/drawing/2014/main" id="{F72A47C1-EC83-46B3-8848-861E5A812BC2}"/>
              </a:ext>
            </a:extLst>
          </p:cNvPr>
          <p:cNvGrpSpPr/>
          <p:nvPr/>
        </p:nvGrpSpPr>
        <p:grpSpPr>
          <a:xfrm>
            <a:off x="6816080" y="1071004"/>
            <a:ext cx="4248472" cy="5218251"/>
            <a:chOff x="6816080" y="1071004"/>
            <a:chExt cx="4248472" cy="5218251"/>
          </a:xfrm>
        </p:grpSpPr>
        <p:pic>
          <p:nvPicPr>
            <p:cNvPr id="119" name="Graphic 9">
              <a:extLst>
                <a:ext uri="{FF2B5EF4-FFF2-40B4-BE49-F238E27FC236}">
                  <a16:creationId xmlns:a16="http://schemas.microsoft.com/office/drawing/2014/main" id="{55796334-CA44-4FE8-9BFB-34C3301E3B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6080" y="1071004"/>
              <a:ext cx="4248472" cy="4859190"/>
            </a:xfrm>
            <a:prstGeom prst="rect">
              <a:avLst/>
            </a:prstGeom>
          </p:spPr>
        </p:pic>
        <p:sp>
          <p:nvSpPr>
            <p:cNvPr id="120" name="TextBox 119">
              <a:extLst>
                <a:ext uri="{FF2B5EF4-FFF2-40B4-BE49-F238E27FC236}">
                  <a16:creationId xmlns:a16="http://schemas.microsoft.com/office/drawing/2014/main" id="{48D045EA-A7AC-46EF-A69A-5A3D595F9664}"/>
                </a:ext>
              </a:extLst>
            </p:cNvPr>
            <p:cNvSpPr txBox="1"/>
            <p:nvPr/>
          </p:nvSpPr>
          <p:spPr>
            <a:xfrm>
              <a:off x="6816080" y="6073811"/>
              <a:ext cx="4248472" cy="215444"/>
            </a:xfrm>
            <a:prstGeom prst="rect">
              <a:avLst/>
            </a:prstGeom>
            <a:noFill/>
          </p:spPr>
          <p:txBody>
            <a:bodyPr wrap="square" lIns="0" tIns="0" rIns="0" bIns="0" rtlCol="0">
              <a:spAutoFit/>
            </a:bodyPr>
            <a:lstStyle/>
            <a:p>
              <a:pPr algn="ctr"/>
              <a:r>
                <a:rPr lang="en-GB" sz="1400">
                  <a:solidFill>
                    <a:srgbClr val="C4BEC5"/>
                  </a:solidFill>
                </a:rPr>
                <a:t>A stack of paper saved each month</a:t>
              </a:r>
            </a:p>
          </p:txBody>
        </p:sp>
      </p:grpSp>
      <p:sp>
        <p:nvSpPr>
          <p:cNvPr id="121" name="TextBox 120">
            <a:extLst>
              <a:ext uri="{FF2B5EF4-FFF2-40B4-BE49-F238E27FC236}">
                <a16:creationId xmlns:a16="http://schemas.microsoft.com/office/drawing/2014/main" id="{E31EF445-A429-4D13-BBDC-77A68E87FBE7}"/>
              </a:ext>
            </a:extLst>
          </p:cNvPr>
          <p:cNvSpPr txBox="1"/>
          <p:nvPr/>
        </p:nvSpPr>
        <p:spPr>
          <a:xfrm>
            <a:off x="8296507" y="3213556"/>
            <a:ext cx="892096" cy="461665"/>
          </a:xfrm>
          <a:prstGeom prst="rect">
            <a:avLst/>
          </a:prstGeom>
          <a:noFill/>
        </p:spPr>
        <p:txBody>
          <a:bodyPr wrap="square" lIns="0" tIns="0" rIns="0" bIns="0" rtlCol="0">
            <a:spAutoFit/>
          </a:bodyPr>
          <a:lstStyle/>
          <a:p>
            <a:r>
              <a:rPr lang="en-GB" sz="1600">
                <a:solidFill>
                  <a:srgbClr val="C4BEC5"/>
                </a:solidFill>
              </a:rPr>
              <a:t>300</a:t>
            </a:r>
          </a:p>
          <a:p>
            <a:r>
              <a:rPr lang="en-GB" sz="1400">
                <a:solidFill>
                  <a:srgbClr val="C4BEC5"/>
                </a:solidFill>
              </a:rPr>
              <a:t>meters</a:t>
            </a:r>
          </a:p>
        </p:txBody>
      </p:sp>
      <p:grpSp>
        <p:nvGrpSpPr>
          <p:cNvPr id="122" name="Group 30">
            <a:extLst>
              <a:ext uri="{FF2B5EF4-FFF2-40B4-BE49-F238E27FC236}">
                <a16:creationId xmlns:a16="http://schemas.microsoft.com/office/drawing/2014/main" id="{407F5C49-EC48-4BCB-9535-99F54E047DEE}"/>
              </a:ext>
            </a:extLst>
          </p:cNvPr>
          <p:cNvGrpSpPr/>
          <p:nvPr/>
        </p:nvGrpSpPr>
        <p:grpSpPr>
          <a:xfrm>
            <a:off x="6816080" y="658801"/>
            <a:ext cx="4248472" cy="5032512"/>
            <a:chOff x="6816080" y="658801"/>
            <a:chExt cx="4248472" cy="5032512"/>
          </a:xfrm>
        </p:grpSpPr>
        <p:grpSp>
          <p:nvGrpSpPr>
            <p:cNvPr id="123" name="Group 16">
              <a:extLst>
                <a:ext uri="{FF2B5EF4-FFF2-40B4-BE49-F238E27FC236}">
                  <a16:creationId xmlns:a16="http://schemas.microsoft.com/office/drawing/2014/main" id="{7C5ECD86-D1E9-41CB-97D1-02A0CE43BC83}"/>
                </a:ext>
              </a:extLst>
            </p:cNvPr>
            <p:cNvGrpSpPr/>
            <p:nvPr/>
          </p:nvGrpSpPr>
          <p:grpSpPr>
            <a:xfrm>
              <a:off x="7978775" y="1024877"/>
              <a:ext cx="251861" cy="4666436"/>
              <a:chOff x="7978775" y="1024877"/>
              <a:chExt cx="251861" cy="4666436"/>
            </a:xfrm>
          </p:grpSpPr>
          <p:sp>
            <p:nvSpPr>
              <p:cNvPr id="125" name="Rectangle 15">
                <a:extLst>
                  <a:ext uri="{FF2B5EF4-FFF2-40B4-BE49-F238E27FC236}">
                    <a16:creationId xmlns:a16="http://schemas.microsoft.com/office/drawing/2014/main" id="{96696E69-2F1E-4608-8263-756467FEA1CC}"/>
                  </a:ext>
                </a:extLst>
              </p:cNvPr>
              <p:cNvSpPr/>
              <p:nvPr/>
            </p:nvSpPr>
            <p:spPr>
              <a:xfrm>
                <a:off x="7978776" y="1024877"/>
                <a:ext cx="251860" cy="4620309"/>
              </a:xfrm>
              <a:custGeom>
                <a:avLst/>
                <a:gdLst>
                  <a:gd name="connsiteX0" fmla="*/ 0 w 223838"/>
                  <a:gd name="connsiteY0" fmla="*/ 0 h 352425"/>
                  <a:gd name="connsiteX1" fmla="*/ 223838 w 223838"/>
                  <a:gd name="connsiteY1" fmla="*/ 0 h 352425"/>
                  <a:gd name="connsiteX2" fmla="*/ 223838 w 223838"/>
                  <a:gd name="connsiteY2" fmla="*/ 352425 h 352425"/>
                  <a:gd name="connsiteX3" fmla="*/ 0 w 223838"/>
                  <a:gd name="connsiteY3" fmla="*/ 352425 h 352425"/>
                  <a:gd name="connsiteX4" fmla="*/ 0 w 223838"/>
                  <a:gd name="connsiteY4" fmla="*/ 0 h 352425"/>
                  <a:gd name="connsiteX0" fmla="*/ 0 w 223838"/>
                  <a:gd name="connsiteY0" fmla="*/ 0 h 352425"/>
                  <a:gd name="connsiteX1" fmla="*/ 223838 w 223838"/>
                  <a:gd name="connsiteY1" fmla="*/ 0 h 352425"/>
                  <a:gd name="connsiteX2" fmla="*/ 223838 w 223838"/>
                  <a:gd name="connsiteY2" fmla="*/ 352425 h 352425"/>
                  <a:gd name="connsiteX3" fmla="*/ 117475 w 223838"/>
                  <a:gd name="connsiteY3" fmla="*/ 352425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115094 w 223838"/>
                  <a:gd name="connsiteY3" fmla="*/ 271463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110861 w 223838"/>
                  <a:gd name="connsiteY3" fmla="*/ 235745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91040 w 223838"/>
                  <a:gd name="connsiteY3" fmla="*/ 342068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0 w 223838"/>
                  <a:gd name="connsiteY3" fmla="*/ 352425 h 352425"/>
                  <a:gd name="connsiteX4" fmla="*/ 0 w 223838"/>
                  <a:gd name="connsiteY4" fmla="*/ 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8" h="352425">
                    <a:moveTo>
                      <a:pt x="0" y="0"/>
                    </a:moveTo>
                    <a:lnTo>
                      <a:pt x="223838" y="0"/>
                    </a:lnTo>
                    <a:lnTo>
                      <a:pt x="223838" y="352425"/>
                    </a:lnTo>
                    <a:lnTo>
                      <a:pt x="0" y="352425"/>
                    </a:lnTo>
                    <a:lnTo>
                      <a:pt x="0" y="0"/>
                    </a:lnTo>
                    <a:close/>
                  </a:path>
                </a:pathLst>
              </a:custGeom>
              <a:solidFill>
                <a:srgbClr val="000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6" name="Graphic 14">
                <a:extLst>
                  <a:ext uri="{FF2B5EF4-FFF2-40B4-BE49-F238E27FC236}">
                    <a16:creationId xmlns:a16="http://schemas.microsoft.com/office/drawing/2014/main" id="{C5D9740B-B790-4642-B9D4-6E28108563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78775" y="5545499"/>
                <a:ext cx="251861" cy="145814"/>
              </a:xfrm>
              <a:prstGeom prst="rect">
                <a:avLst/>
              </a:prstGeom>
            </p:spPr>
          </p:pic>
        </p:grpSp>
        <p:sp>
          <p:nvSpPr>
            <p:cNvPr id="124" name="Rectangle 15">
              <a:extLst>
                <a:ext uri="{FF2B5EF4-FFF2-40B4-BE49-F238E27FC236}">
                  <a16:creationId xmlns:a16="http://schemas.microsoft.com/office/drawing/2014/main" id="{AE836E71-FEE0-4B74-8E16-C38606BFF72F}"/>
                </a:ext>
              </a:extLst>
            </p:cNvPr>
            <p:cNvSpPr/>
            <p:nvPr/>
          </p:nvSpPr>
          <p:spPr>
            <a:xfrm rot="5400000">
              <a:off x="8852787" y="-1377906"/>
              <a:ext cx="175057" cy="4248472"/>
            </a:xfrm>
            <a:custGeom>
              <a:avLst/>
              <a:gdLst>
                <a:gd name="connsiteX0" fmla="*/ 0 w 223838"/>
                <a:gd name="connsiteY0" fmla="*/ 0 h 352425"/>
                <a:gd name="connsiteX1" fmla="*/ 223838 w 223838"/>
                <a:gd name="connsiteY1" fmla="*/ 0 h 352425"/>
                <a:gd name="connsiteX2" fmla="*/ 223838 w 223838"/>
                <a:gd name="connsiteY2" fmla="*/ 352425 h 352425"/>
                <a:gd name="connsiteX3" fmla="*/ 0 w 223838"/>
                <a:gd name="connsiteY3" fmla="*/ 352425 h 352425"/>
                <a:gd name="connsiteX4" fmla="*/ 0 w 223838"/>
                <a:gd name="connsiteY4" fmla="*/ 0 h 352425"/>
                <a:gd name="connsiteX0" fmla="*/ 0 w 223838"/>
                <a:gd name="connsiteY0" fmla="*/ 0 h 352425"/>
                <a:gd name="connsiteX1" fmla="*/ 223838 w 223838"/>
                <a:gd name="connsiteY1" fmla="*/ 0 h 352425"/>
                <a:gd name="connsiteX2" fmla="*/ 223838 w 223838"/>
                <a:gd name="connsiteY2" fmla="*/ 352425 h 352425"/>
                <a:gd name="connsiteX3" fmla="*/ 117475 w 223838"/>
                <a:gd name="connsiteY3" fmla="*/ 352425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115094 w 223838"/>
                <a:gd name="connsiteY3" fmla="*/ 271463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110861 w 223838"/>
                <a:gd name="connsiteY3" fmla="*/ 235745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91040 w 223838"/>
                <a:gd name="connsiteY3" fmla="*/ 342068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0 w 223838"/>
                <a:gd name="connsiteY3" fmla="*/ 352425 h 352425"/>
                <a:gd name="connsiteX4" fmla="*/ 0 w 223838"/>
                <a:gd name="connsiteY4" fmla="*/ 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8" h="352425">
                  <a:moveTo>
                    <a:pt x="0" y="0"/>
                  </a:moveTo>
                  <a:lnTo>
                    <a:pt x="223838" y="0"/>
                  </a:lnTo>
                  <a:lnTo>
                    <a:pt x="223838" y="352425"/>
                  </a:lnTo>
                  <a:lnTo>
                    <a:pt x="0" y="352425"/>
                  </a:lnTo>
                  <a:lnTo>
                    <a:pt x="0" y="0"/>
                  </a:lnTo>
                  <a:close/>
                </a:path>
              </a:pathLst>
            </a:custGeom>
            <a:solidFill>
              <a:srgbClr val="000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63505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fill="hold"/>
                                        <p:tgtEl>
                                          <p:spTgt spid="118"/>
                                        </p:tgtEl>
                                        <p:attrNameLst>
                                          <p:attrName>ppt_x</p:attrName>
                                        </p:attrNameLst>
                                      </p:cBhvr>
                                      <p:tavLst>
                                        <p:tav tm="0">
                                          <p:val>
                                            <p:strVal val="1+#ppt_w/2"/>
                                          </p:val>
                                        </p:tav>
                                        <p:tav tm="100000">
                                          <p:val>
                                            <p:strVal val="#ppt_x"/>
                                          </p:val>
                                        </p:tav>
                                      </p:tavLst>
                                    </p:anim>
                                    <p:anim calcmode="lin" valueType="num">
                                      <p:cBhvr additive="base">
                                        <p:cTn id="8" dur="500" fill="hold"/>
                                        <p:tgtEl>
                                          <p:spTgt spid="1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2"/>
                                        </p:tgtEl>
                                        <p:attrNameLst>
                                          <p:attrName>style.visibility</p:attrName>
                                        </p:attrNameLst>
                                      </p:cBhvr>
                                      <p:to>
                                        <p:strVal val="visible"/>
                                      </p:to>
                                    </p:set>
                                    <p:anim calcmode="lin" valueType="num">
                                      <p:cBhvr additive="base">
                                        <p:cTn id="11" dur="500" fill="hold"/>
                                        <p:tgtEl>
                                          <p:spTgt spid="122"/>
                                        </p:tgtEl>
                                        <p:attrNameLst>
                                          <p:attrName>ppt_x</p:attrName>
                                        </p:attrNameLst>
                                      </p:cBhvr>
                                      <p:tavLst>
                                        <p:tav tm="0">
                                          <p:val>
                                            <p:strVal val="1+#ppt_w/2"/>
                                          </p:val>
                                        </p:tav>
                                        <p:tav tm="100000">
                                          <p:val>
                                            <p:strVal val="#ppt_x"/>
                                          </p:val>
                                        </p:tav>
                                      </p:tavLst>
                                    </p:anim>
                                    <p:anim calcmode="lin" valueType="num">
                                      <p:cBhvr additive="base">
                                        <p:cTn id="12" dur="500" fill="hold"/>
                                        <p:tgtEl>
                                          <p:spTgt spid="12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3.33333E-6 -2.96296E-6 L -3.33333E-6 -0.64676 " pathEditMode="relative" rAng="0" ptsTypes="AA">
                                      <p:cBhvr>
                                        <p:cTn id="15" dur="2000" fill="hold"/>
                                        <p:tgtEl>
                                          <p:spTgt spid="122"/>
                                        </p:tgtEl>
                                        <p:attrNameLst>
                                          <p:attrName>ppt_x</p:attrName>
                                          <p:attrName>ppt_y</p:attrName>
                                        </p:attrNameLst>
                                      </p:cBhvr>
                                      <p:rCtr x="0" y="-32338"/>
                                    </p:animMotion>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21"/>
                                        </p:tgtEl>
                                        <p:attrNameLst>
                                          <p:attrName>style.visibility</p:attrName>
                                        </p:attrNameLst>
                                      </p:cBhvr>
                                      <p:to>
                                        <p:strVal val="visible"/>
                                      </p:to>
                                    </p:set>
                                    <p:animEffect transition="in" filter="fade">
                                      <p:cBhvr>
                                        <p:cTn id="19"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5" cy="969974"/>
          </a:xfrm>
        </p:spPr>
        <p:txBody>
          <a:bodyPr/>
          <a:lstStyle/>
          <a:p>
            <a:r>
              <a:rPr lang="et-EE" dirty="0" err="1"/>
              <a:t>smart</a:t>
            </a:r>
            <a:r>
              <a:rPr lang="et-EE" dirty="0"/>
              <a:t> </a:t>
            </a:r>
            <a:r>
              <a:rPr lang="et-EE" dirty="0" err="1"/>
              <a:t>specialisation</a:t>
            </a:r>
            <a:endParaRPr lang="en-GB" dirty="0"/>
          </a:p>
        </p:txBody>
      </p:sp>
      <p:sp>
        <p:nvSpPr>
          <p:cNvPr id="5" name="Text Placeholder 4">
            <a:extLst>
              <a:ext uri="{FF2B5EF4-FFF2-40B4-BE49-F238E27FC236}">
                <a16:creationId xmlns:a16="http://schemas.microsoft.com/office/drawing/2014/main" id="{39E808A2-01C1-44C5-8943-8812DAB20913}"/>
              </a:ext>
            </a:extLst>
          </p:cNvPr>
          <p:cNvSpPr>
            <a:spLocks noGrp="1"/>
          </p:cNvSpPr>
          <p:nvPr>
            <p:ph type="body" sz="quarter" idx="11"/>
          </p:nvPr>
        </p:nvSpPr>
        <p:spPr>
          <a:xfrm>
            <a:off x="623887" y="1628776"/>
            <a:ext cx="9865833" cy="647700"/>
          </a:xfrm>
        </p:spPr>
        <p:txBody>
          <a:bodyPr/>
          <a:lstStyle/>
          <a:p>
            <a:r>
              <a:rPr lang="et-EE" dirty="0" err="1">
                <a:solidFill>
                  <a:schemeClr val="bg1"/>
                </a:solidFill>
              </a:rPr>
              <a:t>Smart</a:t>
            </a:r>
            <a:r>
              <a:rPr lang="et-EE" dirty="0">
                <a:solidFill>
                  <a:schemeClr val="bg1"/>
                </a:solidFill>
              </a:rPr>
              <a:t> </a:t>
            </a:r>
            <a:r>
              <a:rPr lang="et-EE" dirty="0" err="1">
                <a:solidFill>
                  <a:schemeClr val="bg1"/>
                </a:solidFill>
              </a:rPr>
              <a:t>specalisation</a:t>
            </a:r>
            <a:r>
              <a:rPr lang="et-EE" dirty="0">
                <a:solidFill>
                  <a:schemeClr val="bg1"/>
                </a:solidFill>
              </a:rPr>
              <a:t> </a:t>
            </a:r>
            <a:r>
              <a:rPr lang="et-EE" dirty="0" err="1">
                <a:solidFill>
                  <a:schemeClr val="bg1"/>
                </a:solidFill>
              </a:rPr>
              <a:t>is</a:t>
            </a:r>
            <a:r>
              <a:rPr lang="et-EE" dirty="0">
                <a:solidFill>
                  <a:schemeClr val="bg1"/>
                </a:solidFill>
              </a:rPr>
              <a:t> </a:t>
            </a:r>
            <a:r>
              <a:rPr lang="et-EE" dirty="0" err="1">
                <a:solidFill>
                  <a:schemeClr val="bg1"/>
                </a:solidFill>
              </a:rPr>
              <a:t>focused</a:t>
            </a:r>
            <a:r>
              <a:rPr lang="et-EE" dirty="0">
                <a:solidFill>
                  <a:schemeClr val="bg1"/>
                </a:solidFill>
              </a:rPr>
              <a:t> on </a:t>
            </a:r>
            <a:r>
              <a:rPr lang="et-EE" dirty="0" err="1">
                <a:solidFill>
                  <a:schemeClr val="bg1"/>
                </a:solidFill>
              </a:rPr>
              <a:t>the</a:t>
            </a:r>
            <a:r>
              <a:rPr lang="et-EE" dirty="0">
                <a:solidFill>
                  <a:schemeClr val="bg1"/>
                </a:solidFill>
              </a:rPr>
              <a:t> </a:t>
            </a:r>
            <a:r>
              <a:rPr lang="et-EE" dirty="0" err="1">
                <a:solidFill>
                  <a:schemeClr val="bg1"/>
                </a:solidFill>
              </a:rPr>
              <a:t>following</a:t>
            </a:r>
            <a:r>
              <a:rPr lang="et-EE" dirty="0">
                <a:solidFill>
                  <a:schemeClr val="bg1"/>
                </a:solidFill>
              </a:rPr>
              <a:t> </a:t>
            </a:r>
            <a:r>
              <a:rPr lang="et-EE" dirty="0" err="1">
                <a:solidFill>
                  <a:schemeClr val="bg1"/>
                </a:solidFill>
              </a:rPr>
              <a:t>areas</a:t>
            </a:r>
            <a:r>
              <a:rPr lang="et-EE" dirty="0">
                <a:solidFill>
                  <a:schemeClr val="bg1"/>
                </a:solidFill>
              </a:rPr>
              <a:t>, </a:t>
            </a:r>
            <a:r>
              <a:rPr lang="et-EE" dirty="0" err="1">
                <a:solidFill>
                  <a:schemeClr val="bg1"/>
                </a:solidFill>
              </a:rPr>
              <a:t>which</a:t>
            </a:r>
            <a:r>
              <a:rPr lang="et-EE" dirty="0">
                <a:solidFill>
                  <a:schemeClr val="bg1"/>
                </a:solidFill>
              </a:rPr>
              <a:t> are </a:t>
            </a:r>
            <a:r>
              <a:rPr lang="et-EE" dirty="0" err="1">
                <a:solidFill>
                  <a:schemeClr val="bg1"/>
                </a:solidFill>
              </a:rPr>
              <a:t>also</a:t>
            </a:r>
            <a:r>
              <a:rPr lang="et-EE" dirty="0">
                <a:solidFill>
                  <a:schemeClr val="bg1"/>
                </a:solidFill>
              </a:rPr>
              <a:t> </a:t>
            </a:r>
            <a:r>
              <a:rPr lang="et-EE" dirty="0" err="1">
                <a:solidFill>
                  <a:schemeClr val="bg1"/>
                </a:solidFill>
              </a:rPr>
              <a:t>the</a:t>
            </a:r>
            <a:r>
              <a:rPr lang="et-EE" dirty="0">
                <a:solidFill>
                  <a:schemeClr val="bg1"/>
                </a:solidFill>
              </a:rPr>
              <a:t> </a:t>
            </a:r>
            <a:r>
              <a:rPr lang="et-EE" dirty="0" err="1">
                <a:solidFill>
                  <a:schemeClr val="bg1"/>
                </a:solidFill>
              </a:rPr>
              <a:t>national</a:t>
            </a:r>
            <a:r>
              <a:rPr lang="et-EE" dirty="0">
                <a:solidFill>
                  <a:schemeClr val="bg1"/>
                </a:solidFill>
              </a:rPr>
              <a:t> </a:t>
            </a:r>
            <a:r>
              <a:rPr lang="et-EE" dirty="0" err="1">
                <a:solidFill>
                  <a:schemeClr val="bg1"/>
                </a:solidFill>
              </a:rPr>
              <a:t>focus</a:t>
            </a:r>
            <a:r>
              <a:rPr lang="et-EE" dirty="0">
                <a:solidFill>
                  <a:schemeClr val="bg1"/>
                </a:solidFill>
              </a:rPr>
              <a:t> </a:t>
            </a:r>
            <a:r>
              <a:rPr lang="et-EE" dirty="0" err="1">
                <a:solidFill>
                  <a:schemeClr val="bg1"/>
                </a:solidFill>
              </a:rPr>
              <a:t>areas</a:t>
            </a:r>
            <a:r>
              <a:rPr lang="et-EE" dirty="0">
                <a:solidFill>
                  <a:schemeClr val="bg1"/>
                </a:solidFill>
              </a:rPr>
              <a:t> </a:t>
            </a:r>
            <a:r>
              <a:rPr lang="et-EE" dirty="0" err="1">
                <a:solidFill>
                  <a:schemeClr val="bg1"/>
                </a:solidFill>
              </a:rPr>
              <a:t>for</a:t>
            </a:r>
            <a:r>
              <a:rPr lang="et-EE" dirty="0">
                <a:solidFill>
                  <a:schemeClr val="bg1"/>
                </a:solidFill>
              </a:rPr>
              <a:t> R&amp;D, Innovation and </a:t>
            </a:r>
            <a:r>
              <a:rPr lang="et-EE" dirty="0" err="1">
                <a:solidFill>
                  <a:schemeClr val="bg1"/>
                </a:solidFill>
              </a:rPr>
              <a:t>business</a:t>
            </a:r>
            <a:r>
              <a:rPr lang="et-EE" dirty="0">
                <a:solidFill>
                  <a:schemeClr val="bg1"/>
                </a:solidFill>
              </a:rPr>
              <a:t> </a:t>
            </a:r>
            <a:r>
              <a:rPr lang="et-EE" dirty="0" err="1">
                <a:solidFill>
                  <a:schemeClr val="bg1"/>
                </a:solidFill>
              </a:rPr>
              <a:t>until</a:t>
            </a:r>
            <a:r>
              <a:rPr lang="et-EE" dirty="0">
                <a:solidFill>
                  <a:schemeClr val="bg1"/>
                </a:solidFill>
              </a:rPr>
              <a:t> </a:t>
            </a:r>
            <a:r>
              <a:rPr lang="et-EE" dirty="0" err="1">
                <a:solidFill>
                  <a:schemeClr val="bg1"/>
                </a:solidFill>
              </a:rPr>
              <a:t>the</a:t>
            </a:r>
            <a:r>
              <a:rPr lang="et-EE" dirty="0">
                <a:solidFill>
                  <a:schemeClr val="bg1"/>
                </a:solidFill>
              </a:rPr>
              <a:t> </a:t>
            </a:r>
            <a:r>
              <a:rPr lang="et-EE" dirty="0" err="1">
                <a:solidFill>
                  <a:schemeClr val="bg1"/>
                </a:solidFill>
              </a:rPr>
              <a:t>year</a:t>
            </a:r>
            <a:r>
              <a:rPr lang="et-EE" dirty="0">
                <a:solidFill>
                  <a:schemeClr val="bg1"/>
                </a:solidFill>
              </a:rPr>
              <a:t> 2035:</a:t>
            </a:r>
          </a:p>
          <a:p>
            <a:endParaRPr lang="en-US" dirty="0"/>
          </a:p>
        </p:txBody>
      </p:sp>
      <p:grpSp>
        <p:nvGrpSpPr>
          <p:cNvPr id="52" name="Rühm 51">
            <a:extLst>
              <a:ext uri="{FF2B5EF4-FFF2-40B4-BE49-F238E27FC236}">
                <a16:creationId xmlns:a16="http://schemas.microsoft.com/office/drawing/2014/main" id="{1EAF4193-66E3-4662-AAC6-48110C85123A}"/>
              </a:ext>
            </a:extLst>
          </p:cNvPr>
          <p:cNvGrpSpPr/>
          <p:nvPr/>
        </p:nvGrpSpPr>
        <p:grpSpPr>
          <a:xfrm>
            <a:off x="623887" y="3249339"/>
            <a:ext cx="4771995" cy="1777201"/>
            <a:chOff x="622767" y="3041011"/>
            <a:chExt cx="5288473" cy="1777201"/>
          </a:xfrm>
        </p:grpSpPr>
        <p:grpSp>
          <p:nvGrpSpPr>
            <p:cNvPr id="24" name="Rühm 23">
              <a:extLst>
                <a:ext uri="{FF2B5EF4-FFF2-40B4-BE49-F238E27FC236}">
                  <a16:creationId xmlns:a16="http://schemas.microsoft.com/office/drawing/2014/main" id="{21A26E00-3B6B-45DF-8AB5-E2C0DABB639F}"/>
                </a:ext>
              </a:extLst>
            </p:cNvPr>
            <p:cNvGrpSpPr>
              <a:grpSpLocks noChangeAspect="1"/>
            </p:cNvGrpSpPr>
            <p:nvPr/>
          </p:nvGrpSpPr>
          <p:grpSpPr>
            <a:xfrm>
              <a:off x="622767" y="3041012"/>
              <a:ext cx="952063" cy="918000"/>
              <a:chOff x="4317999" y="2982916"/>
              <a:chExt cx="887413" cy="855663"/>
            </a:xfrm>
          </p:grpSpPr>
          <p:sp>
            <p:nvSpPr>
              <p:cNvPr id="8" name="Freeform 5">
                <a:extLst>
                  <a:ext uri="{FF2B5EF4-FFF2-40B4-BE49-F238E27FC236}">
                    <a16:creationId xmlns:a16="http://schemas.microsoft.com/office/drawing/2014/main" id="{66A7546D-9E0C-49BD-BFE2-C703F93A4D4A}"/>
                  </a:ext>
                </a:extLst>
              </p:cNvPr>
              <p:cNvSpPr>
                <a:spLocks/>
              </p:cNvSpPr>
              <p:nvPr/>
            </p:nvSpPr>
            <p:spPr bwMode="auto">
              <a:xfrm>
                <a:off x="4317999" y="2982916"/>
                <a:ext cx="887413" cy="855663"/>
              </a:xfrm>
              <a:custGeom>
                <a:avLst/>
                <a:gdLst>
                  <a:gd name="T0" fmla="*/ 237 w 409"/>
                  <a:gd name="T1" fmla="*/ 391 h 394"/>
                  <a:gd name="T2" fmla="*/ 391 w 409"/>
                  <a:gd name="T3" fmla="*/ 172 h 394"/>
                  <a:gd name="T4" fmla="*/ 172 w 409"/>
                  <a:gd name="T5" fmla="*/ 18 h 394"/>
                  <a:gd name="T6" fmla="*/ 18 w 409"/>
                  <a:gd name="T7" fmla="*/ 237 h 394"/>
                  <a:gd name="T8" fmla="*/ 205 w 409"/>
                  <a:gd name="T9" fmla="*/ 394 h 394"/>
                </a:gdLst>
                <a:ahLst/>
                <a:cxnLst>
                  <a:cxn ang="0">
                    <a:pos x="T0" y="T1"/>
                  </a:cxn>
                  <a:cxn ang="0">
                    <a:pos x="T2" y="T3"/>
                  </a:cxn>
                  <a:cxn ang="0">
                    <a:pos x="T4" y="T5"/>
                  </a:cxn>
                  <a:cxn ang="0">
                    <a:pos x="T6" y="T7"/>
                  </a:cxn>
                  <a:cxn ang="0">
                    <a:pos x="T8" y="T9"/>
                  </a:cxn>
                </a:cxnLst>
                <a:rect l="0" t="0" r="r" b="b"/>
                <a:pathLst>
                  <a:path w="409" h="394">
                    <a:moveTo>
                      <a:pt x="237" y="391"/>
                    </a:moveTo>
                    <a:cubicBezTo>
                      <a:pt x="341" y="373"/>
                      <a:pt x="409" y="275"/>
                      <a:pt x="391" y="172"/>
                    </a:cubicBezTo>
                    <a:cubicBezTo>
                      <a:pt x="373" y="68"/>
                      <a:pt x="275" y="0"/>
                      <a:pt x="172" y="18"/>
                    </a:cubicBezTo>
                    <a:cubicBezTo>
                      <a:pt x="69" y="36"/>
                      <a:pt x="0" y="134"/>
                      <a:pt x="18" y="237"/>
                    </a:cubicBezTo>
                    <a:cubicBezTo>
                      <a:pt x="34" y="328"/>
                      <a:pt x="113" y="394"/>
                      <a:pt x="205" y="39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6">
                <a:extLst>
                  <a:ext uri="{FF2B5EF4-FFF2-40B4-BE49-F238E27FC236}">
                    <a16:creationId xmlns:a16="http://schemas.microsoft.com/office/drawing/2014/main" id="{6DD4F76A-321E-45FF-A42F-C4967E6612AC}"/>
                  </a:ext>
                </a:extLst>
              </p:cNvPr>
              <p:cNvSpPr>
                <a:spLocks/>
              </p:cNvSpPr>
              <p:nvPr/>
            </p:nvSpPr>
            <p:spPr bwMode="auto">
              <a:xfrm>
                <a:off x="4522788" y="3241678"/>
                <a:ext cx="481013" cy="312738"/>
              </a:xfrm>
              <a:custGeom>
                <a:avLst/>
                <a:gdLst>
                  <a:gd name="T0" fmla="*/ 303 w 303"/>
                  <a:gd name="T1" fmla="*/ 197 h 197"/>
                  <a:gd name="T2" fmla="*/ 303 w 303"/>
                  <a:gd name="T3" fmla="*/ 0 h 197"/>
                  <a:gd name="T4" fmla="*/ 0 w 303"/>
                  <a:gd name="T5" fmla="*/ 0 h 197"/>
                  <a:gd name="T6" fmla="*/ 0 w 303"/>
                  <a:gd name="T7" fmla="*/ 197 h 197"/>
                  <a:gd name="T8" fmla="*/ 267 w 303"/>
                  <a:gd name="T9" fmla="*/ 197 h 197"/>
                </a:gdLst>
                <a:ahLst/>
                <a:cxnLst>
                  <a:cxn ang="0">
                    <a:pos x="T0" y="T1"/>
                  </a:cxn>
                  <a:cxn ang="0">
                    <a:pos x="T2" y="T3"/>
                  </a:cxn>
                  <a:cxn ang="0">
                    <a:pos x="T4" y="T5"/>
                  </a:cxn>
                  <a:cxn ang="0">
                    <a:pos x="T6" y="T7"/>
                  </a:cxn>
                  <a:cxn ang="0">
                    <a:pos x="T8" y="T9"/>
                  </a:cxn>
                </a:cxnLst>
                <a:rect l="0" t="0" r="r" b="b"/>
                <a:pathLst>
                  <a:path w="303" h="197">
                    <a:moveTo>
                      <a:pt x="303" y="197"/>
                    </a:moveTo>
                    <a:lnTo>
                      <a:pt x="303" y="0"/>
                    </a:lnTo>
                    <a:lnTo>
                      <a:pt x="0" y="0"/>
                    </a:lnTo>
                    <a:lnTo>
                      <a:pt x="0" y="197"/>
                    </a:lnTo>
                    <a:lnTo>
                      <a:pt x="267" y="197"/>
                    </a:ln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Line 7">
                <a:extLst>
                  <a:ext uri="{FF2B5EF4-FFF2-40B4-BE49-F238E27FC236}">
                    <a16:creationId xmlns:a16="http://schemas.microsoft.com/office/drawing/2014/main" id="{5F4A1C3F-677C-4F16-8555-B195D26D2034}"/>
                  </a:ext>
                </a:extLst>
              </p:cNvPr>
              <p:cNvSpPr>
                <a:spLocks noChangeShapeType="1"/>
              </p:cNvSpPr>
              <p:nvPr/>
            </p:nvSpPr>
            <p:spPr bwMode="auto">
              <a:xfrm>
                <a:off x="4676775" y="3638553"/>
                <a:ext cx="171450"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Line 8">
                <a:extLst>
                  <a:ext uri="{FF2B5EF4-FFF2-40B4-BE49-F238E27FC236}">
                    <a16:creationId xmlns:a16="http://schemas.microsoft.com/office/drawing/2014/main" id="{E825C7AA-23D3-49F7-A05D-2B83268E936C}"/>
                  </a:ext>
                </a:extLst>
              </p:cNvPr>
              <p:cNvSpPr>
                <a:spLocks noChangeShapeType="1"/>
              </p:cNvSpPr>
              <p:nvPr/>
            </p:nvSpPr>
            <p:spPr bwMode="auto">
              <a:xfrm flipV="1">
                <a:off x="4762500" y="3609978"/>
                <a:ext cx="0" cy="28575"/>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 name="Line 9">
                <a:extLst>
                  <a:ext uri="{FF2B5EF4-FFF2-40B4-BE49-F238E27FC236}">
                    <a16:creationId xmlns:a16="http://schemas.microsoft.com/office/drawing/2014/main" id="{ACE1FB21-4132-4CFA-917F-A8F8ACF3C867}"/>
                  </a:ext>
                </a:extLst>
              </p:cNvPr>
              <p:cNvSpPr>
                <a:spLocks noChangeShapeType="1"/>
              </p:cNvSpPr>
              <p:nvPr/>
            </p:nvSpPr>
            <p:spPr bwMode="auto">
              <a:xfrm flipV="1">
                <a:off x="4591050" y="3241678"/>
                <a:ext cx="341313" cy="239713"/>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10">
                <a:extLst>
                  <a:ext uri="{FF2B5EF4-FFF2-40B4-BE49-F238E27FC236}">
                    <a16:creationId xmlns:a16="http://schemas.microsoft.com/office/drawing/2014/main" id="{2E78DB3B-5DF9-4F8B-9F9F-C84FE530A80F}"/>
                  </a:ext>
                </a:extLst>
              </p:cNvPr>
              <p:cNvSpPr>
                <a:spLocks noChangeShapeType="1"/>
              </p:cNvSpPr>
              <p:nvPr/>
            </p:nvSpPr>
            <p:spPr bwMode="auto">
              <a:xfrm flipV="1">
                <a:off x="4735513" y="3284540"/>
                <a:ext cx="268288" cy="18415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25" name="TextBox 24">
              <a:extLst>
                <a:ext uri="{FF2B5EF4-FFF2-40B4-BE49-F238E27FC236}">
                  <a16:creationId xmlns:a16="http://schemas.microsoft.com/office/drawing/2014/main" id="{72BC63D7-89AE-4768-802B-9FF83DA54573}"/>
                </a:ext>
              </a:extLst>
            </p:cNvPr>
            <p:cNvSpPr txBox="1"/>
            <p:nvPr/>
          </p:nvSpPr>
          <p:spPr>
            <a:xfrm>
              <a:off x="1743445" y="3041011"/>
              <a:ext cx="2700260" cy="240144"/>
            </a:xfrm>
            <a:prstGeom prst="rect">
              <a:avLst/>
            </a:prstGeom>
            <a:noFill/>
          </p:spPr>
          <p:txBody>
            <a:bodyPr wrap="square" lIns="0" tIns="0" rIns="0" bIns="0" rtlCol="0" anchor="t" anchorCtr="0">
              <a:noAutofit/>
            </a:bodyPr>
            <a:lstStyle/>
            <a:p>
              <a:r>
                <a:rPr lang="et-EE" sz="1600" b="1" dirty="0">
                  <a:solidFill>
                    <a:schemeClr val="bg1"/>
                  </a:solidFill>
                </a:rPr>
                <a:t>DIGITAL SOLUTIONS</a:t>
              </a:r>
              <a:endParaRPr lang="en-GB" sz="1600" dirty="0">
                <a:solidFill>
                  <a:schemeClr val="bg1"/>
                </a:solidFill>
              </a:endParaRPr>
            </a:p>
          </p:txBody>
        </p:sp>
        <p:sp>
          <p:nvSpPr>
            <p:cNvPr id="26" name="TextBox 25">
              <a:extLst>
                <a:ext uri="{FF2B5EF4-FFF2-40B4-BE49-F238E27FC236}">
                  <a16:creationId xmlns:a16="http://schemas.microsoft.com/office/drawing/2014/main" id="{38B40D70-6F43-4948-938A-894D598231DA}"/>
                </a:ext>
              </a:extLst>
            </p:cNvPr>
            <p:cNvSpPr txBox="1"/>
            <p:nvPr/>
          </p:nvSpPr>
          <p:spPr>
            <a:xfrm>
              <a:off x="1743443" y="3561697"/>
              <a:ext cx="4167797" cy="1256515"/>
            </a:xfrm>
            <a:prstGeom prst="rect">
              <a:avLst/>
            </a:prstGeom>
            <a:noFill/>
          </p:spPr>
          <p:txBody>
            <a:bodyPr wrap="square" lIns="0" tIns="0" rIns="0" bIns="0" rtlCol="0" anchor="t" anchorCtr="0">
              <a:noAutofit/>
            </a:bodyPr>
            <a:lstStyle/>
            <a:p>
              <a:pPr marL="285750" indent="-285750">
                <a:buFont typeface="Aino" panose="02000603040504020204" pitchFamily="50" charset="0"/>
                <a:buChar char="+"/>
              </a:pPr>
              <a:r>
                <a:rPr lang="et-EE" sz="1400" dirty="0">
                  <a:solidFill>
                    <a:schemeClr val="bg1"/>
                  </a:solidFill>
                </a:rPr>
                <a:t>Digital </a:t>
              </a:r>
              <a:r>
                <a:rPr lang="et-EE" sz="1400" dirty="0" err="1">
                  <a:solidFill>
                    <a:schemeClr val="bg1"/>
                  </a:solidFill>
                </a:rPr>
                <a:t>solutions</a:t>
              </a:r>
              <a:r>
                <a:rPr lang="et-EE" sz="1400" dirty="0">
                  <a:solidFill>
                    <a:schemeClr val="bg1"/>
                  </a:solidFill>
                </a:rPr>
                <a:t> are </a:t>
              </a:r>
              <a:r>
                <a:rPr lang="et-EE" sz="1400" dirty="0" err="1">
                  <a:solidFill>
                    <a:schemeClr val="bg1"/>
                  </a:solidFill>
                </a:rPr>
                <a:t>created</a:t>
              </a:r>
              <a:r>
                <a:rPr lang="et-EE" sz="1400" dirty="0">
                  <a:solidFill>
                    <a:schemeClr val="bg1"/>
                  </a:solidFill>
                </a:rPr>
                <a:t>, </a:t>
              </a:r>
              <a:r>
                <a:rPr lang="et-EE" sz="1400" dirty="0" err="1">
                  <a:solidFill>
                    <a:schemeClr val="bg1"/>
                  </a:solidFill>
                </a:rPr>
                <a:t>delivered</a:t>
              </a:r>
              <a:r>
                <a:rPr lang="et-EE" sz="1400" dirty="0">
                  <a:solidFill>
                    <a:schemeClr val="bg1"/>
                  </a:solidFill>
                </a:rPr>
                <a:t> and </a:t>
              </a:r>
              <a:r>
                <a:rPr lang="et-EE" sz="1400" dirty="0" err="1">
                  <a:solidFill>
                    <a:schemeClr val="bg1"/>
                  </a:solidFill>
                </a:rPr>
                <a:t>used</a:t>
              </a:r>
              <a:r>
                <a:rPr lang="et-EE" sz="1400" dirty="0">
                  <a:solidFill>
                    <a:schemeClr val="bg1"/>
                  </a:solidFill>
                </a:rPr>
                <a:t> in </a:t>
              </a:r>
              <a:r>
                <a:rPr lang="et-EE" sz="1400" dirty="0" err="1">
                  <a:solidFill>
                    <a:schemeClr val="bg1"/>
                  </a:solidFill>
                </a:rPr>
                <a:t>every</a:t>
              </a:r>
              <a:r>
                <a:rPr lang="et-EE" sz="1400" dirty="0">
                  <a:solidFill>
                    <a:schemeClr val="bg1"/>
                  </a:solidFill>
                </a:rPr>
                <a:t> </a:t>
              </a:r>
              <a:r>
                <a:rPr lang="et-EE" sz="1400" dirty="0" err="1">
                  <a:solidFill>
                    <a:schemeClr val="bg1"/>
                  </a:solidFill>
                </a:rPr>
                <a:t>area</a:t>
              </a:r>
              <a:r>
                <a:rPr lang="et-EE" sz="1400" dirty="0">
                  <a:solidFill>
                    <a:schemeClr val="bg1"/>
                  </a:solidFill>
                </a:rPr>
                <a:t> of </a:t>
              </a:r>
              <a:r>
                <a:rPr lang="et-EE" sz="1400" dirty="0" err="1">
                  <a:solidFill>
                    <a:schemeClr val="bg1"/>
                  </a:solidFill>
                </a:rPr>
                <a:t>life</a:t>
              </a:r>
              <a:endParaRPr lang="en-GB" sz="1400" dirty="0">
                <a:solidFill>
                  <a:schemeClr val="bg1"/>
                </a:solidFill>
              </a:endParaRPr>
            </a:p>
            <a:p>
              <a:pPr marL="285750" indent="-285750">
                <a:buFont typeface="Aino" panose="02000603040504020204" pitchFamily="50" charset="0"/>
                <a:buChar char="+"/>
              </a:pPr>
              <a:r>
                <a:rPr lang="et-EE" sz="1400" dirty="0" err="1">
                  <a:solidFill>
                    <a:schemeClr val="bg1"/>
                  </a:solidFill>
                </a:rPr>
                <a:t>Data</a:t>
              </a:r>
              <a:r>
                <a:rPr lang="et-EE" sz="1400" dirty="0">
                  <a:solidFill>
                    <a:schemeClr val="bg1"/>
                  </a:solidFill>
                </a:rPr>
                <a:t> </a:t>
              </a:r>
              <a:r>
                <a:rPr lang="et-EE" sz="1400" dirty="0" err="1">
                  <a:solidFill>
                    <a:schemeClr val="bg1"/>
                  </a:solidFill>
                </a:rPr>
                <a:t>economy</a:t>
              </a:r>
              <a:r>
                <a:rPr lang="et-EE" sz="1400" dirty="0">
                  <a:solidFill>
                    <a:schemeClr val="bg1"/>
                  </a:solidFill>
                </a:rPr>
                <a:t> </a:t>
              </a:r>
              <a:r>
                <a:rPr lang="et-EE" sz="1400" dirty="0" err="1">
                  <a:solidFill>
                    <a:schemeClr val="bg1"/>
                  </a:solidFill>
                </a:rPr>
                <a:t>is</a:t>
              </a:r>
              <a:r>
                <a:rPr lang="et-EE" sz="1400" dirty="0">
                  <a:solidFill>
                    <a:schemeClr val="bg1"/>
                  </a:solidFill>
                </a:rPr>
                <a:t> </a:t>
              </a:r>
              <a:r>
                <a:rPr lang="et-EE" sz="1400" dirty="0" err="1">
                  <a:solidFill>
                    <a:schemeClr val="bg1"/>
                  </a:solidFill>
                </a:rPr>
                <a:t>used</a:t>
              </a:r>
              <a:r>
                <a:rPr lang="et-EE" sz="1400" dirty="0">
                  <a:solidFill>
                    <a:schemeClr val="bg1"/>
                  </a:solidFill>
                </a:rPr>
                <a:t> </a:t>
              </a:r>
              <a:r>
                <a:rPr lang="et-EE" sz="1400" dirty="0" err="1">
                  <a:solidFill>
                    <a:schemeClr val="bg1"/>
                  </a:solidFill>
                </a:rPr>
                <a:t>to</a:t>
              </a:r>
              <a:r>
                <a:rPr lang="et-EE" sz="1400" dirty="0">
                  <a:solidFill>
                    <a:schemeClr val="bg1"/>
                  </a:solidFill>
                </a:rPr>
                <a:t> </a:t>
              </a:r>
              <a:r>
                <a:rPr lang="et-EE" sz="1400" dirty="0" err="1">
                  <a:solidFill>
                    <a:schemeClr val="bg1"/>
                  </a:solidFill>
                </a:rPr>
                <a:t>create</a:t>
              </a:r>
              <a:r>
                <a:rPr lang="et-EE" sz="1400" dirty="0">
                  <a:solidFill>
                    <a:schemeClr val="bg1"/>
                  </a:solidFill>
                </a:rPr>
                <a:t> </a:t>
              </a:r>
              <a:r>
                <a:rPr lang="et-EE" sz="1400" dirty="0" err="1">
                  <a:solidFill>
                    <a:schemeClr val="bg1"/>
                  </a:solidFill>
                </a:rPr>
                <a:t>new</a:t>
              </a:r>
              <a:r>
                <a:rPr lang="et-EE" sz="1400" dirty="0">
                  <a:solidFill>
                    <a:schemeClr val="bg1"/>
                  </a:solidFill>
                </a:rPr>
                <a:t> </a:t>
              </a:r>
              <a:r>
                <a:rPr lang="et-EE" sz="1400" dirty="0" err="1">
                  <a:solidFill>
                    <a:schemeClr val="bg1"/>
                  </a:solidFill>
                </a:rPr>
                <a:t>business</a:t>
              </a:r>
              <a:r>
                <a:rPr lang="et-EE" sz="1400" dirty="0">
                  <a:solidFill>
                    <a:schemeClr val="bg1"/>
                  </a:solidFill>
                </a:rPr>
                <a:t> </a:t>
              </a:r>
              <a:r>
                <a:rPr lang="et-EE" sz="1400" dirty="0" err="1">
                  <a:solidFill>
                    <a:schemeClr val="bg1"/>
                  </a:solidFill>
                </a:rPr>
                <a:t>opportunities</a:t>
              </a:r>
              <a:endParaRPr lang="et-EE" sz="1400" dirty="0">
                <a:solidFill>
                  <a:schemeClr val="bg1"/>
                </a:solidFill>
              </a:endParaRPr>
            </a:p>
            <a:p>
              <a:pPr marL="285750" indent="-285750">
                <a:buFont typeface="Aino" panose="02000603040504020204" pitchFamily="50" charset="0"/>
                <a:buChar char="+"/>
              </a:pPr>
              <a:r>
                <a:rPr lang="et-EE" sz="1400" dirty="0" err="1">
                  <a:solidFill>
                    <a:schemeClr val="bg1"/>
                  </a:solidFill>
                </a:rPr>
                <a:t>Secure</a:t>
              </a:r>
              <a:r>
                <a:rPr lang="et-EE" sz="1400" dirty="0">
                  <a:solidFill>
                    <a:schemeClr val="bg1"/>
                  </a:solidFill>
                </a:rPr>
                <a:t> </a:t>
              </a:r>
              <a:r>
                <a:rPr lang="et-EE" sz="1400" dirty="0" err="1">
                  <a:solidFill>
                    <a:schemeClr val="bg1"/>
                  </a:solidFill>
                </a:rPr>
                <a:t>cyberspace</a:t>
              </a:r>
              <a:endParaRPr lang="en-GB" sz="1400" dirty="0">
                <a:solidFill>
                  <a:schemeClr val="bg1"/>
                </a:solidFill>
              </a:endParaRPr>
            </a:p>
          </p:txBody>
        </p:sp>
      </p:grpSp>
      <p:grpSp>
        <p:nvGrpSpPr>
          <p:cNvPr id="53" name="Rühm 52">
            <a:extLst>
              <a:ext uri="{FF2B5EF4-FFF2-40B4-BE49-F238E27FC236}">
                <a16:creationId xmlns:a16="http://schemas.microsoft.com/office/drawing/2014/main" id="{9A35F1C0-C6D0-425A-B997-167AD9C26FB6}"/>
              </a:ext>
            </a:extLst>
          </p:cNvPr>
          <p:cNvGrpSpPr/>
          <p:nvPr/>
        </p:nvGrpSpPr>
        <p:grpSpPr>
          <a:xfrm>
            <a:off x="6139985" y="3249339"/>
            <a:ext cx="5609077" cy="1515047"/>
            <a:chOff x="4008438" y="3041011"/>
            <a:chExt cx="5609077" cy="1515047"/>
          </a:xfrm>
        </p:grpSpPr>
        <p:grpSp>
          <p:nvGrpSpPr>
            <p:cNvPr id="23" name="Rühm 22">
              <a:extLst>
                <a:ext uri="{FF2B5EF4-FFF2-40B4-BE49-F238E27FC236}">
                  <a16:creationId xmlns:a16="http://schemas.microsoft.com/office/drawing/2014/main" id="{26979AE3-1266-4B16-A796-B862221BC165}"/>
                </a:ext>
              </a:extLst>
            </p:cNvPr>
            <p:cNvGrpSpPr>
              <a:grpSpLocks noChangeAspect="1"/>
            </p:cNvGrpSpPr>
            <p:nvPr/>
          </p:nvGrpSpPr>
          <p:grpSpPr>
            <a:xfrm>
              <a:off x="4008438" y="3041011"/>
              <a:ext cx="952063" cy="918000"/>
              <a:chOff x="5684838" y="2982915"/>
              <a:chExt cx="887413" cy="855663"/>
            </a:xfrm>
          </p:grpSpPr>
          <p:sp>
            <p:nvSpPr>
              <p:cNvPr id="14" name="Freeform 11">
                <a:extLst>
                  <a:ext uri="{FF2B5EF4-FFF2-40B4-BE49-F238E27FC236}">
                    <a16:creationId xmlns:a16="http://schemas.microsoft.com/office/drawing/2014/main" id="{47E68FB9-FBC6-403C-8617-13671F058CB9}"/>
                  </a:ext>
                </a:extLst>
              </p:cNvPr>
              <p:cNvSpPr>
                <a:spLocks/>
              </p:cNvSpPr>
              <p:nvPr/>
            </p:nvSpPr>
            <p:spPr bwMode="auto">
              <a:xfrm>
                <a:off x="5684838" y="2982915"/>
                <a:ext cx="887413" cy="855663"/>
              </a:xfrm>
              <a:custGeom>
                <a:avLst/>
                <a:gdLst>
                  <a:gd name="T0" fmla="*/ 238 w 410"/>
                  <a:gd name="T1" fmla="*/ 391 h 394"/>
                  <a:gd name="T2" fmla="*/ 392 w 410"/>
                  <a:gd name="T3" fmla="*/ 172 h 394"/>
                  <a:gd name="T4" fmla="*/ 172 w 410"/>
                  <a:gd name="T5" fmla="*/ 18 h 394"/>
                  <a:gd name="T6" fmla="*/ 18 w 410"/>
                  <a:gd name="T7" fmla="*/ 237 h 394"/>
                  <a:gd name="T8" fmla="*/ 205 w 410"/>
                  <a:gd name="T9" fmla="*/ 394 h 394"/>
                </a:gdLst>
                <a:ahLst/>
                <a:cxnLst>
                  <a:cxn ang="0">
                    <a:pos x="T0" y="T1"/>
                  </a:cxn>
                  <a:cxn ang="0">
                    <a:pos x="T2" y="T3"/>
                  </a:cxn>
                  <a:cxn ang="0">
                    <a:pos x="T4" y="T5"/>
                  </a:cxn>
                  <a:cxn ang="0">
                    <a:pos x="T6" y="T7"/>
                  </a:cxn>
                  <a:cxn ang="0">
                    <a:pos x="T8" y="T9"/>
                  </a:cxn>
                </a:cxnLst>
                <a:rect l="0" t="0" r="r" b="b"/>
                <a:pathLst>
                  <a:path w="410" h="394">
                    <a:moveTo>
                      <a:pt x="238" y="391"/>
                    </a:moveTo>
                    <a:cubicBezTo>
                      <a:pt x="341" y="373"/>
                      <a:pt x="410" y="275"/>
                      <a:pt x="392" y="172"/>
                    </a:cubicBezTo>
                    <a:cubicBezTo>
                      <a:pt x="374" y="68"/>
                      <a:pt x="275" y="0"/>
                      <a:pt x="172" y="18"/>
                    </a:cubicBezTo>
                    <a:cubicBezTo>
                      <a:pt x="69" y="36"/>
                      <a:pt x="0" y="134"/>
                      <a:pt x="18" y="237"/>
                    </a:cubicBezTo>
                    <a:cubicBezTo>
                      <a:pt x="34" y="328"/>
                      <a:pt x="113" y="394"/>
                      <a:pt x="205" y="39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12">
                <a:extLst>
                  <a:ext uri="{FF2B5EF4-FFF2-40B4-BE49-F238E27FC236}">
                    <a16:creationId xmlns:a16="http://schemas.microsoft.com/office/drawing/2014/main" id="{6661985D-A008-466A-A55D-6CE444BDB218}"/>
                  </a:ext>
                </a:extLst>
              </p:cNvPr>
              <p:cNvSpPr>
                <a:spLocks/>
              </p:cNvSpPr>
              <p:nvPr/>
            </p:nvSpPr>
            <p:spPr bwMode="auto">
              <a:xfrm>
                <a:off x="5892800" y="3189290"/>
                <a:ext cx="471488" cy="473075"/>
              </a:xfrm>
              <a:custGeom>
                <a:avLst/>
                <a:gdLst>
                  <a:gd name="T0" fmla="*/ 129 w 297"/>
                  <a:gd name="T1" fmla="*/ 0 h 298"/>
                  <a:gd name="T2" fmla="*/ 92 w 297"/>
                  <a:gd name="T3" fmla="*/ 0 h 298"/>
                  <a:gd name="T4" fmla="*/ 92 w 297"/>
                  <a:gd name="T5" fmla="*/ 94 h 298"/>
                  <a:gd name="T6" fmla="*/ 0 w 297"/>
                  <a:gd name="T7" fmla="*/ 94 h 298"/>
                  <a:gd name="T8" fmla="*/ 0 w 297"/>
                  <a:gd name="T9" fmla="*/ 205 h 298"/>
                  <a:gd name="T10" fmla="*/ 92 w 297"/>
                  <a:gd name="T11" fmla="*/ 205 h 298"/>
                  <a:gd name="T12" fmla="*/ 92 w 297"/>
                  <a:gd name="T13" fmla="*/ 298 h 298"/>
                  <a:gd name="T14" fmla="*/ 204 w 297"/>
                  <a:gd name="T15" fmla="*/ 298 h 298"/>
                  <a:gd name="T16" fmla="*/ 204 w 297"/>
                  <a:gd name="T17" fmla="*/ 205 h 298"/>
                  <a:gd name="T18" fmla="*/ 297 w 297"/>
                  <a:gd name="T19" fmla="*/ 205 h 298"/>
                  <a:gd name="T20" fmla="*/ 297 w 297"/>
                  <a:gd name="T21" fmla="*/ 94 h 298"/>
                  <a:gd name="T22" fmla="*/ 204 w 297"/>
                  <a:gd name="T23" fmla="*/ 94 h 298"/>
                  <a:gd name="T24" fmla="*/ 204 w 297"/>
                  <a:gd name="T25"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8">
                    <a:moveTo>
                      <a:pt x="129" y="0"/>
                    </a:moveTo>
                    <a:lnTo>
                      <a:pt x="92" y="0"/>
                    </a:lnTo>
                    <a:lnTo>
                      <a:pt x="92" y="94"/>
                    </a:lnTo>
                    <a:lnTo>
                      <a:pt x="0" y="94"/>
                    </a:lnTo>
                    <a:lnTo>
                      <a:pt x="0" y="205"/>
                    </a:lnTo>
                    <a:lnTo>
                      <a:pt x="92" y="205"/>
                    </a:lnTo>
                    <a:lnTo>
                      <a:pt x="92" y="298"/>
                    </a:lnTo>
                    <a:lnTo>
                      <a:pt x="204" y="298"/>
                    </a:lnTo>
                    <a:lnTo>
                      <a:pt x="204" y="205"/>
                    </a:lnTo>
                    <a:lnTo>
                      <a:pt x="297" y="205"/>
                    </a:lnTo>
                    <a:lnTo>
                      <a:pt x="297" y="94"/>
                    </a:lnTo>
                    <a:lnTo>
                      <a:pt x="204" y="94"/>
                    </a:lnTo>
                    <a:lnTo>
                      <a:pt x="204" y="0"/>
                    </a:ln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30" name="TextBox 29">
              <a:extLst>
                <a:ext uri="{FF2B5EF4-FFF2-40B4-BE49-F238E27FC236}">
                  <a16:creationId xmlns:a16="http://schemas.microsoft.com/office/drawing/2014/main" id="{255DEF48-3CC4-4BBD-AF7A-3FCDC127103B}"/>
                </a:ext>
              </a:extLst>
            </p:cNvPr>
            <p:cNvSpPr txBox="1"/>
            <p:nvPr/>
          </p:nvSpPr>
          <p:spPr>
            <a:xfrm>
              <a:off x="5129115" y="3044436"/>
              <a:ext cx="3076132" cy="192948"/>
            </a:xfrm>
            <a:prstGeom prst="rect">
              <a:avLst/>
            </a:prstGeom>
            <a:noFill/>
          </p:spPr>
          <p:txBody>
            <a:bodyPr wrap="square" lIns="0" tIns="0" rIns="0" bIns="0" rtlCol="0" anchor="t" anchorCtr="0">
              <a:noAutofit/>
            </a:bodyPr>
            <a:lstStyle/>
            <a:p>
              <a:r>
                <a:rPr lang="en-GB" sz="1600" b="1" dirty="0">
                  <a:solidFill>
                    <a:schemeClr val="bg1"/>
                  </a:solidFill>
                </a:rPr>
                <a:t>HEALTH TECH</a:t>
              </a:r>
              <a:r>
                <a:rPr lang="et-EE" sz="1600" b="1" dirty="0">
                  <a:solidFill>
                    <a:schemeClr val="bg1"/>
                  </a:solidFill>
                </a:rPr>
                <a:t> &amp; SERVICES</a:t>
              </a:r>
              <a:endParaRPr lang="en-GB" sz="1600" dirty="0">
                <a:solidFill>
                  <a:schemeClr val="bg1"/>
                </a:solidFill>
              </a:endParaRPr>
            </a:p>
          </p:txBody>
        </p:sp>
        <p:sp>
          <p:nvSpPr>
            <p:cNvPr id="31" name="TextBox 30">
              <a:extLst>
                <a:ext uri="{FF2B5EF4-FFF2-40B4-BE49-F238E27FC236}">
                  <a16:creationId xmlns:a16="http://schemas.microsoft.com/office/drawing/2014/main" id="{13F34157-3728-4050-AF25-DB974EA1104A}"/>
                </a:ext>
              </a:extLst>
            </p:cNvPr>
            <p:cNvSpPr txBox="1"/>
            <p:nvPr/>
          </p:nvSpPr>
          <p:spPr>
            <a:xfrm>
              <a:off x="5129114" y="3369800"/>
              <a:ext cx="4488401" cy="1186258"/>
            </a:xfrm>
            <a:prstGeom prst="rect">
              <a:avLst/>
            </a:prstGeom>
            <a:noFill/>
          </p:spPr>
          <p:txBody>
            <a:bodyPr wrap="square" lIns="0" tIns="0" rIns="0" bIns="0" rtlCol="0" anchor="t" anchorCtr="0">
              <a:noAutofit/>
            </a:bodyPr>
            <a:lstStyle/>
            <a:p>
              <a:pPr marL="285750" indent="-285750">
                <a:buFont typeface="Aino" panose="02000603040504020204" pitchFamily="50" charset="0"/>
                <a:buChar char="+"/>
              </a:pPr>
              <a:r>
                <a:rPr lang="et-EE" sz="1400" dirty="0" err="1">
                  <a:solidFill>
                    <a:schemeClr val="bg1"/>
                  </a:solidFill>
                </a:rPr>
                <a:t>More</a:t>
              </a:r>
              <a:r>
                <a:rPr lang="et-EE" sz="1400" dirty="0">
                  <a:solidFill>
                    <a:schemeClr val="bg1"/>
                  </a:solidFill>
                </a:rPr>
                <a:t> </a:t>
              </a:r>
              <a:r>
                <a:rPr lang="et-EE" sz="1400" dirty="0" err="1">
                  <a:solidFill>
                    <a:schemeClr val="bg1"/>
                  </a:solidFill>
                </a:rPr>
                <a:t>effective</a:t>
              </a:r>
              <a:r>
                <a:rPr lang="et-EE" sz="1400" dirty="0">
                  <a:solidFill>
                    <a:schemeClr val="bg1"/>
                  </a:solidFill>
                </a:rPr>
                <a:t> and </a:t>
              </a:r>
              <a:r>
                <a:rPr lang="et-EE" sz="1400" dirty="0" err="1">
                  <a:solidFill>
                    <a:schemeClr val="bg1"/>
                  </a:solidFill>
                </a:rPr>
                <a:t>accessible</a:t>
              </a:r>
              <a:r>
                <a:rPr lang="et-EE" sz="1400" dirty="0">
                  <a:solidFill>
                    <a:schemeClr val="bg1"/>
                  </a:solidFill>
                </a:rPr>
                <a:t> </a:t>
              </a:r>
              <a:r>
                <a:rPr lang="et-EE" sz="1400" dirty="0" err="1">
                  <a:solidFill>
                    <a:schemeClr val="bg1"/>
                  </a:solidFill>
                </a:rPr>
                <a:t>health</a:t>
              </a:r>
              <a:r>
                <a:rPr lang="et-EE" sz="1400" dirty="0">
                  <a:solidFill>
                    <a:schemeClr val="bg1"/>
                  </a:solidFill>
                </a:rPr>
                <a:t> </a:t>
              </a:r>
              <a:r>
                <a:rPr lang="et-EE" sz="1400" dirty="0" err="1">
                  <a:solidFill>
                    <a:schemeClr val="bg1"/>
                  </a:solidFill>
                </a:rPr>
                <a:t>services</a:t>
              </a:r>
              <a:endParaRPr lang="en-GB" sz="1400" dirty="0">
                <a:solidFill>
                  <a:schemeClr val="bg1"/>
                </a:solidFill>
              </a:endParaRPr>
            </a:p>
            <a:p>
              <a:pPr marL="285750" indent="-285750">
                <a:buFont typeface="Aino" panose="02000603040504020204" pitchFamily="50" charset="0"/>
                <a:buChar char="+"/>
              </a:pPr>
              <a:r>
                <a:rPr lang="et-EE" sz="1400" dirty="0" err="1">
                  <a:solidFill>
                    <a:schemeClr val="bg1"/>
                  </a:solidFill>
                </a:rPr>
                <a:t>Developing</a:t>
              </a:r>
              <a:r>
                <a:rPr lang="et-EE" sz="1400" dirty="0">
                  <a:solidFill>
                    <a:schemeClr val="bg1"/>
                  </a:solidFill>
                </a:rPr>
                <a:t> and </a:t>
              </a:r>
              <a:r>
                <a:rPr lang="et-EE" sz="1400" dirty="0" err="1">
                  <a:solidFill>
                    <a:schemeClr val="bg1"/>
                  </a:solidFill>
                </a:rPr>
                <a:t>implementing</a:t>
              </a:r>
              <a:r>
                <a:rPr lang="et-EE" sz="1400" dirty="0">
                  <a:solidFill>
                    <a:schemeClr val="bg1"/>
                  </a:solidFill>
                </a:rPr>
                <a:t> </a:t>
              </a:r>
              <a:r>
                <a:rPr lang="et-EE" sz="1400" dirty="0" err="1">
                  <a:solidFill>
                    <a:schemeClr val="bg1"/>
                  </a:solidFill>
                </a:rPr>
                <a:t>patient-centred</a:t>
              </a:r>
              <a:r>
                <a:rPr lang="et-EE" sz="1400" dirty="0">
                  <a:solidFill>
                    <a:schemeClr val="bg1"/>
                  </a:solidFill>
                </a:rPr>
                <a:t> and </a:t>
              </a:r>
              <a:r>
                <a:rPr lang="et-EE" sz="1400" dirty="0" err="1">
                  <a:solidFill>
                    <a:schemeClr val="bg1"/>
                  </a:solidFill>
                </a:rPr>
                <a:t>evidence-based</a:t>
              </a:r>
              <a:r>
                <a:rPr lang="et-EE" sz="1400" dirty="0">
                  <a:solidFill>
                    <a:schemeClr val="bg1"/>
                  </a:solidFill>
                </a:rPr>
                <a:t> </a:t>
              </a:r>
              <a:r>
                <a:rPr lang="et-EE" sz="1400" dirty="0" err="1">
                  <a:solidFill>
                    <a:schemeClr val="bg1"/>
                  </a:solidFill>
                </a:rPr>
                <a:t>treatment</a:t>
              </a:r>
              <a:r>
                <a:rPr lang="et-EE" sz="1400" dirty="0">
                  <a:solidFill>
                    <a:schemeClr val="bg1"/>
                  </a:solidFill>
                </a:rPr>
                <a:t> and </a:t>
              </a:r>
              <a:r>
                <a:rPr lang="et-EE" sz="1400" dirty="0" err="1">
                  <a:solidFill>
                    <a:schemeClr val="bg1"/>
                  </a:solidFill>
                </a:rPr>
                <a:t>prevention</a:t>
              </a:r>
              <a:r>
                <a:rPr lang="et-EE" sz="1400" dirty="0">
                  <a:solidFill>
                    <a:schemeClr val="bg1"/>
                  </a:solidFill>
                </a:rPr>
                <a:t> </a:t>
              </a:r>
              <a:r>
                <a:rPr lang="et-EE" sz="1400" dirty="0" err="1">
                  <a:solidFill>
                    <a:schemeClr val="bg1"/>
                  </a:solidFill>
                </a:rPr>
                <a:t>services</a:t>
              </a:r>
              <a:endParaRPr lang="en-GB" sz="1400" dirty="0">
                <a:solidFill>
                  <a:schemeClr val="bg1"/>
                </a:solidFill>
              </a:endParaRPr>
            </a:p>
            <a:p>
              <a:pPr marL="285750" indent="-285750">
                <a:buFont typeface="Aino" panose="02000603040504020204" pitchFamily="50" charset="0"/>
                <a:buChar char="+"/>
              </a:pPr>
              <a:r>
                <a:rPr lang="et-EE" sz="1400" dirty="0">
                  <a:solidFill>
                    <a:schemeClr val="bg1"/>
                  </a:solidFill>
                </a:rPr>
                <a:t>Export </a:t>
              </a:r>
              <a:r>
                <a:rPr lang="et-EE" sz="1400" dirty="0" err="1">
                  <a:solidFill>
                    <a:schemeClr val="bg1"/>
                  </a:solidFill>
                </a:rPr>
                <a:t>potential</a:t>
              </a:r>
              <a:r>
                <a:rPr lang="et-EE" sz="1400" dirty="0">
                  <a:solidFill>
                    <a:schemeClr val="bg1"/>
                  </a:solidFill>
                </a:rPr>
                <a:t> of </a:t>
              </a:r>
              <a:r>
                <a:rPr lang="et-EE" sz="1400" dirty="0" err="1">
                  <a:solidFill>
                    <a:schemeClr val="bg1"/>
                  </a:solidFill>
                </a:rPr>
                <a:t>the</a:t>
              </a:r>
              <a:r>
                <a:rPr lang="et-EE" sz="1400" dirty="0">
                  <a:solidFill>
                    <a:schemeClr val="bg1"/>
                  </a:solidFill>
                </a:rPr>
                <a:t> </a:t>
              </a:r>
              <a:r>
                <a:rPr lang="et-EE" sz="1400" dirty="0" err="1">
                  <a:solidFill>
                    <a:schemeClr val="bg1"/>
                  </a:solidFill>
                </a:rPr>
                <a:t>healthcare</a:t>
              </a:r>
              <a:r>
                <a:rPr lang="et-EE" sz="1400" dirty="0">
                  <a:solidFill>
                    <a:schemeClr val="bg1"/>
                  </a:solidFill>
                </a:rPr>
                <a:t> </a:t>
              </a:r>
              <a:r>
                <a:rPr lang="et-EE" sz="1400" dirty="0" err="1">
                  <a:solidFill>
                    <a:schemeClr val="bg1"/>
                  </a:solidFill>
                </a:rPr>
                <a:t>system</a:t>
              </a:r>
              <a:r>
                <a:rPr lang="et-EE" sz="1400" dirty="0">
                  <a:solidFill>
                    <a:schemeClr val="bg1"/>
                  </a:solidFill>
                </a:rPr>
                <a:t> </a:t>
              </a:r>
              <a:r>
                <a:rPr lang="et-EE" sz="1400" dirty="0" err="1">
                  <a:solidFill>
                    <a:schemeClr val="bg1"/>
                  </a:solidFill>
                </a:rPr>
                <a:t>is</a:t>
              </a:r>
              <a:r>
                <a:rPr lang="et-EE" sz="1400" dirty="0">
                  <a:solidFill>
                    <a:schemeClr val="bg1"/>
                  </a:solidFill>
                </a:rPr>
                <a:t> </a:t>
              </a:r>
              <a:r>
                <a:rPr lang="et-EE" sz="1400" dirty="0" err="1">
                  <a:solidFill>
                    <a:schemeClr val="bg1"/>
                  </a:solidFill>
                </a:rPr>
                <a:t>expanded</a:t>
              </a:r>
              <a:endParaRPr lang="en-GB" sz="1400" dirty="0">
                <a:solidFill>
                  <a:schemeClr val="bg1"/>
                </a:solidFill>
              </a:endParaRPr>
            </a:p>
          </p:txBody>
        </p:sp>
      </p:grpSp>
      <p:grpSp>
        <p:nvGrpSpPr>
          <p:cNvPr id="54" name="Rühm 53">
            <a:extLst>
              <a:ext uri="{FF2B5EF4-FFF2-40B4-BE49-F238E27FC236}">
                <a16:creationId xmlns:a16="http://schemas.microsoft.com/office/drawing/2014/main" id="{7B30DA7D-82D0-454F-8B84-23302106AEA9}"/>
              </a:ext>
            </a:extLst>
          </p:cNvPr>
          <p:cNvGrpSpPr/>
          <p:nvPr/>
        </p:nvGrpSpPr>
        <p:grpSpPr>
          <a:xfrm>
            <a:off x="623887" y="5057197"/>
            <a:ext cx="5295629" cy="1642280"/>
            <a:chOff x="7625598" y="3041011"/>
            <a:chExt cx="5295629" cy="1642280"/>
          </a:xfrm>
        </p:grpSpPr>
        <p:grpSp>
          <p:nvGrpSpPr>
            <p:cNvPr id="22" name="Rühm 21">
              <a:extLst>
                <a:ext uri="{FF2B5EF4-FFF2-40B4-BE49-F238E27FC236}">
                  <a16:creationId xmlns:a16="http://schemas.microsoft.com/office/drawing/2014/main" id="{E27479F5-36C5-48BE-B5D1-4BD5D14A4B93}"/>
                </a:ext>
              </a:extLst>
            </p:cNvPr>
            <p:cNvGrpSpPr>
              <a:grpSpLocks noChangeAspect="1"/>
            </p:cNvGrpSpPr>
            <p:nvPr/>
          </p:nvGrpSpPr>
          <p:grpSpPr>
            <a:xfrm>
              <a:off x="7625598" y="3041011"/>
              <a:ext cx="953766" cy="918000"/>
              <a:chOff x="6988175" y="2982915"/>
              <a:chExt cx="889000" cy="855663"/>
            </a:xfrm>
          </p:grpSpPr>
          <p:sp>
            <p:nvSpPr>
              <p:cNvPr id="16" name="Freeform 13">
                <a:extLst>
                  <a:ext uri="{FF2B5EF4-FFF2-40B4-BE49-F238E27FC236}">
                    <a16:creationId xmlns:a16="http://schemas.microsoft.com/office/drawing/2014/main" id="{8A989C4D-36A3-4B15-9D03-C40AEE5D48D4}"/>
                  </a:ext>
                </a:extLst>
              </p:cNvPr>
              <p:cNvSpPr>
                <a:spLocks/>
              </p:cNvSpPr>
              <p:nvPr/>
            </p:nvSpPr>
            <p:spPr bwMode="auto">
              <a:xfrm>
                <a:off x="6988175" y="2982915"/>
                <a:ext cx="889000" cy="855663"/>
              </a:xfrm>
              <a:custGeom>
                <a:avLst/>
                <a:gdLst>
                  <a:gd name="T0" fmla="*/ 238 w 410"/>
                  <a:gd name="T1" fmla="*/ 391 h 394"/>
                  <a:gd name="T2" fmla="*/ 392 w 410"/>
                  <a:gd name="T3" fmla="*/ 172 h 394"/>
                  <a:gd name="T4" fmla="*/ 172 w 410"/>
                  <a:gd name="T5" fmla="*/ 18 h 394"/>
                  <a:gd name="T6" fmla="*/ 18 w 410"/>
                  <a:gd name="T7" fmla="*/ 237 h 394"/>
                  <a:gd name="T8" fmla="*/ 205 w 410"/>
                  <a:gd name="T9" fmla="*/ 394 h 394"/>
                </a:gdLst>
                <a:ahLst/>
                <a:cxnLst>
                  <a:cxn ang="0">
                    <a:pos x="T0" y="T1"/>
                  </a:cxn>
                  <a:cxn ang="0">
                    <a:pos x="T2" y="T3"/>
                  </a:cxn>
                  <a:cxn ang="0">
                    <a:pos x="T4" y="T5"/>
                  </a:cxn>
                  <a:cxn ang="0">
                    <a:pos x="T6" y="T7"/>
                  </a:cxn>
                  <a:cxn ang="0">
                    <a:pos x="T8" y="T9"/>
                  </a:cxn>
                </a:cxnLst>
                <a:rect l="0" t="0" r="r" b="b"/>
                <a:pathLst>
                  <a:path w="410" h="394">
                    <a:moveTo>
                      <a:pt x="238" y="391"/>
                    </a:moveTo>
                    <a:cubicBezTo>
                      <a:pt x="341" y="373"/>
                      <a:pt x="410" y="275"/>
                      <a:pt x="392" y="172"/>
                    </a:cubicBezTo>
                    <a:cubicBezTo>
                      <a:pt x="374" y="68"/>
                      <a:pt x="275" y="0"/>
                      <a:pt x="172" y="18"/>
                    </a:cubicBezTo>
                    <a:cubicBezTo>
                      <a:pt x="69" y="36"/>
                      <a:pt x="0" y="134"/>
                      <a:pt x="18" y="237"/>
                    </a:cubicBezTo>
                    <a:cubicBezTo>
                      <a:pt x="34" y="328"/>
                      <a:pt x="113" y="394"/>
                      <a:pt x="205" y="39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4">
                <a:extLst>
                  <a:ext uri="{FF2B5EF4-FFF2-40B4-BE49-F238E27FC236}">
                    <a16:creationId xmlns:a16="http://schemas.microsoft.com/office/drawing/2014/main" id="{558C1B3B-D36F-4F77-BA4B-F756F77827D4}"/>
                  </a:ext>
                </a:extLst>
              </p:cNvPr>
              <p:cNvSpPr>
                <a:spLocks/>
              </p:cNvSpPr>
              <p:nvPr/>
            </p:nvSpPr>
            <p:spPr bwMode="auto">
              <a:xfrm>
                <a:off x="7258050" y="3124203"/>
                <a:ext cx="350838" cy="436563"/>
              </a:xfrm>
              <a:custGeom>
                <a:avLst/>
                <a:gdLst>
                  <a:gd name="T0" fmla="*/ 126 w 162"/>
                  <a:gd name="T1" fmla="*/ 201 h 201"/>
                  <a:gd name="T2" fmla="*/ 162 w 162"/>
                  <a:gd name="T3" fmla="*/ 137 h 201"/>
                  <a:gd name="T4" fmla="*/ 134 w 162"/>
                  <a:gd name="T5" fmla="*/ 80 h 201"/>
                  <a:gd name="T6" fmla="*/ 140 w 162"/>
                  <a:gd name="T7" fmla="*/ 55 h 201"/>
                  <a:gd name="T8" fmla="*/ 81 w 162"/>
                  <a:gd name="T9" fmla="*/ 0 h 201"/>
                  <a:gd name="T10" fmla="*/ 22 w 162"/>
                  <a:gd name="T11" fmla="*/ 55 h 201"/>
                  <a:gd name="T12" fmla="*/ 28 w 162"/>
                  <a:gd name="T13" fmla="*/ 80 h 201"/>
                  <a:gd name="T14" fmla="*/ 0 w 162"/>
                  <a:gd name="T15" fmla="*/ 137 h 201"/>
                  <a:gd name="T16" fmla="*/ 36 w 162"/>
                  <a:gd name="T1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201">
                    <a:moveTo>
                      <a:pt x="126" y="201"/>
                    </a:moveTo>
                    <a:cubicBezTo>
                      <a:pt x="148" y="187"/>
                      <a:pt x="162" y="164"/>
                      <a:pt x="162" y="137"/>
                    </a:cubicBezTo>
                    <a:cubicBezTo>
                      <a:pt x="162" y="114"/>
                      <a:pt x="151" y="94"/>
                      <a:pt x="134" y="80"/>
                    </a:cubicBezTo>
                    <a:cubicBezTo>
                      <a:pt x="138" y="72"/>
                      <a:pt x="140" y="64"/>
                      <a:pt x="140" y="55"/>
                    </a:cubicBezTo>
                    <a:cubicBezTo>
                      <a:pt x="140" y="25"/>
                      <a:pt x="113" y="0"/>
                      <a:pt x="81" y="0"/>
                    </a:cubicBezTo>
                    <a:cubicBezTo>
                      <a:pt x="49" y="0"/>
                      <a:pt x="22" y="25"/>
                      <a:pt x="22" y="55"/>
                    </a:cubicBezTo>
                    <a:cubicBezTo>
                      <a:pt x="22" y="64"/>
                      <a:pt x="24" y="72"/>
                      <a:pt x="28" y="80"/>
                    </a:cubicBezTo>
                    <a:cubicBezTo>
                      <a:pt x="11" y="94"/>
                      <a:pt x="0" y="114"/>
                      <a:pt x="0" y="137"/>
                    </a:cubicBezTo>
                    <a:cubicBezTo>
                      <a:pt x="0" y="163"/>
                      <a:pt x="14" y="187"/>
                      <a:pt x="36" y="20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5">
                <a:extLst>
                  <a:ext uri="{FF2B5EF4-FFF2-40B4-BE49-F238E27FC236}">
                    <a16:creationId xmlns:a16="http://schemas.microsoft.com/office/drawing/2014/main" id="{4ABB8922-35DC-4C94-9CEB-3EE1E5A6B770}"/>
                  </a:ext>
                </a:extLst>
              </p:cNvPr>
              <p:cNvSpPr>
                <a:spLocks noChangeShapeType="1"/>
              </p:cNvSpPr>
              <p:nvPr/>
            </p:nvSpPr>
            <p:spPr bwMode="auto">
              <a:xfrm>
                <a:off x="7432675" y="3348040"/>
                <a:ext cx="0" cy="360363"/>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6">
                <a:extLst>
                  <a:ext uri="{FF2B5EF4-FFF2-40B4-BE49-F238E27FC236}">
                    <a16:creationId xmlns:a16="http://schemas.microsoft.com/office/drawing/2014/main" id="{276EF490-96BC-423A-9E0B-8D48D455D039}"/>
                  </a:ext>
                </a:extLst>
              </p:cNvPr>
              <p:cNvSpPr>
                <a:spLocks noChangeShapeType="1"/>
              </p:cNvSpPr>
              <p:nvPr/>
            </p:nvSpPr>
            <p:spPr bwMode="auto">
              <a:xfrm>
                <a:off x="7383463" y="3716340"/>
                <a:ext cx="100013"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17">
                <a:extLst>
                  <a:ext uri="{FF2B5EF4-FFF2-40B4-BE49-F238E27FC236}">
                    <a16:creationId xmlns:a16="http://schemas.microsoft.com/office/drawing/2014/main" id="{7E6FAA9E-8444-44AD-AEB9-1B08720FC8D1}"/>
                  </a:ext>
                </a:extLst>
              </p:cNvPr>
              <p:cNvSpPr>
                <a:spLocks noChangeShapeType="1"/>
              </p:cNvSpPr>
              <p:nvPr/>
            </p:nvSpPr>
            <p:spPr bwMode="auto">
              <a:xfrm flipH="1" flipV="1">
                <a:off x="7359650" y="3432178"/>
                <a:ext cx="66675" cy="53975"/>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18">
                <a:extLst>
                  <a:ext uri="{FF2B5EF4-FFF2-40B4-BE49-F238E27FC236}">
                    <a16:creationId xmlns:a16="http://schemas.microsoft.com/office/drawing/2014/main" id="{379248B8-7D38-4DB0-94E9-A09E61E5EA40}"/>
                  </a:ext>
                </a:extLst>
              </p:cNvPr>
              <p:cNvSpPr>
                <a:spLocks noChangeShapeType="1"/>
              </p:cNvSpPr>
              <p:nvPr/>
            </p:nvSpPr>
            <p:spPr bwMode="auto">
              <a:xfrm flipV="1">
                <a:off x="7494588" y="3409953"/>
                <a:ext cx="38100" cy="28575"/>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40" name="TextBox 39">
              <a:extLst>
                <a:ext uri="{FF2B5EF4-FFF2-40B4-BE49-F238E27FC236}">
                  <a16:creationId xmlns:a16="http://schemas.microsoft.com/office/drawing/2014/main" id="{22F7B047-7151-49EE-BCEE-7CB34B9F4FD1}"/>
                </a:ext>
              </a:extLst>
            </p:cNvPr>
            <p:cNvSpPr txBox="1"/>
            <p:nvPr/>
          </p:nvSpPr>
          <p:spPr>
            <a:xfrm>
              <a:off x="8747979" y="3044436"/>
              <a:ext cx="3481340" cy="531366"/>
            </a:xfrm>
            <a:prstGeom prst="rect">
              <a:avLst/>
            </a:prstGeom>
            <a:noFill/>
          </p:spPr>
          <p:txBody>
            <a:bodyPr wrap="square" lIns="0" tIns="0" rIns="0" bIns="0" rtlCol="0" anchor="t" anchorCtr="0">
              <a:noAutofit/>
            </a:bodyPr>
            <a:lstStyle/>
            <a:p>
              <a:r>
                <a:rPr lang="et-EE" sz="1600" b="1" dirty="0">
                  <a:solidFill>
                    <a:schemeClr val="bg1"/>
                  </a:solidFill>
                </a:rPr>
                <a:t>VALORIZING LOCAL RESOURCES</a:t>
              </a:r>
              <a:endParaRPr lang="en-GB" sz="1600" dirty="0">
                <a:solidFill>
                  <a:schemeClr val="bg1"/>
                </a:solidFill>
              </a:endParaRPr>
            </a:p>
          </p:txBody>
        </p:sp>
        <p:sp>
          <p:nvSpPr>
            <p:cNvPr id="41" name="TextBox 40">
              <a:extLst>
                <a:ext uri="{FF2B5EF4-FFF2-40B4-BE49-F238E27FC236}">
                  <a16:creationId xmlns:a16="http://schemas.microsoft.com/office/drawing/2014/main" id="{A510854A-BB9D-4CE1-BC6F-5CDDDD474679}"/>
                </a:ext>
              </a:extLst>
            </p:cNvPr>
            <p:cNvSpPr txBox="1"/>
            <p:nvPr/>
          </p:nvSpPr>
          <p:spPr>
            <a:xfrm>
              <a:off x="8715268" y="3426776"/>
              <a:ext cx="4205959" cy="1256515"/>
            </a:xfrm>
            <a:prstGeom prst="rect">
              <a:avLst/>
            </a:prstGeom>
            <a:noFill/>
          </p:spPr>
          <p:txBody>
            <a:bodyPr wrap="square" lIns="0" tIns="0" rIns="0" bIns="0" rtlCol="0" anchor="t" anchorCtr="0">
              <a:noAutofit/>
            </a:bodyPr>
            <a:lstStyle/>
            <a:p>
              <a:pPr marL="285750" indent="-285750">
                <a:buFont typeface="Aino" panose="02000603040504020204" pitchFamily="50" charset="0"/>
                <a:buChar char="+"/>
              </a:pPr>
              <a:r>
                <a:rPr lang="et-EE" sz="1400" dirty="0" err="1">
                  <a:solidFill>
                    <a:schemeClr val="bg1"/>
                  </a:solidFill>
                </a:rPr>
                <a:t>Exploiting</a:t>
              </a:r>
              <a:r>
                <a:rPr lang="et-EE" sz="1400" dirty="0">
                  <a:solidFill>
                    <a:schemeClr val="bg1"/>
                  </a:solidFill>
                </a:rPr>
                <a:t> </a:t>
              </a:r>
              <a:r>
                <a:rPr lang="et-EE" sz="1400" dirty="0" err="1">
                  <a:solidFill>
                    <a:schemeClr val="bg1"/>
                  </a:solidFill>
                </a:rPr>
                <a:t>local</a:t>
              </a:r>
              <a:r>
                <a:rPr lang="et-EE" sz="1400" dirty="0">
                  <a:solidFill>
                    <a:schemeClr val="bg1"/>
                  </a:solidFill>
                </a:rPr>
                <a:t> Resources in a </a:t>
              </a:r>
              <a:r>
                <a:rPr lang="et-EE" sz="1400" dirty="0" err="1">
                  <a:solidFill>
                    <a:schemeClr val="bg1"/>
                  </a:solidFill>
                </a:rPr>
                <a:t>sustainable</a:t>
              </a:r>
              <a:r>
                <a:rPr lang="et-EE" sz="1400" dirty="0">
                  <a:solidFill>
                    <a:schemeClr val="bg1"/>
                  </a:solidFill>
                </a:rPr>
                <a:t>, </a:t>
              </a:r>
              <a:r>
                <a:rPr lang="et-EE" sz="1400" dirty="0" err="1">
                  <a:solidFill>
                    <a:schemeClr val="bg1"/>
                  </a:solidFill>
                </a:rPr>
                <a:t>biodiversity-friendly</a:t>
              </a:r>
              <a:r>
                <a:rPr lang="et-EE" sz="1400" dirty="0">
                  <a:solidFill>
                    <a:schemeClr val="bg1"/>
                  </a:solidFill>
                </a:rPr>
                <a:t> and </a:t>
              </a:r>
              <a:r>
                <a:rPr lang="et-EE" sz="1400" dirty="0" err="1">
                  <a:solidFill>
                    <a:schemeClr val="bg1"/>
                  </a:solidFill>
                </a:rPr>
                <a:t>highly</a:t>
              </a:r>
              <a:r>
                <a:rPr lang="et-EE" sz="1400" dirty="0">
                  <a:solidFill>
                    <a:schemeClr val="bg1"/>
                  </a:solidFill>
                </a:rPr>
                <a:t> </a:t>
              </a:r>
              <a:r>
                <a:rPr lang="et-EE" sz="1400" dirty="0" err="1">
                  <a:solidFill>
                    <a:schemeClr val="bg1"/>
                  </a:solidFill>
                </a:rPr>
                <a:t>resource-efficient</a:t>
              </a:r>
              <a:r>
                <a:rPr lang="et-EE" sz="1400" dirty="0">
                  <a:solidFill>
                    <a:schemeClr val="bg1"/>
                  </a:solidFill>
                </a:rPr>
                <a:t> manner</a:t>
              </a:r>
              <a:endParaRPr lang="en-GB" sz="1400" dirty="0">
                <a:solidFill>
                  <a:schemeClr val="bg1"/>
                </a:solidFill>
              </a:endParaRPr>
            </a:p>
            <a:p>
              <a:pPr marL="285750" indent="-285750">
                <a:buFont typeface="Aino" panose="02000603040504020204" pitchFamily="50" charset="0"/>
                <a:buChar char="+"/>
              </a:pPr>
              <a:r>
                <a:rPr lang="et-EE" sz="1400" dirty="0" err="1">
                  <a:solidFill>
                    <a:schemeClr val="bg1"/>
                  </a:solidFill>
                </a:rPr>
                <a:t>Enhancing</a:t>
              </a:r>
              <a:r>
                <a:rPr lang="et-EE" sz="1400" dirty="0">
                  <a:solidFill>
                    <a:schemeClr val="bg1"/>
                  </a:solidFill>
                </a:rPr>
                <a:t> </a:t>
              </a:r>
              <a:r>
                <a:rPr lang="et-EE" sz="1400" dirty="0" err="1">
                  <a:solidFill>
                    <a:schemeClr val="bg1"/>
                  </a:solidFill>
                </a:rPr>
                <a:t>the</a:t>
              </a:r>
              <a:r>
                <a:rPr lang="et-EE" sz="1400" dirty="0">
                  <a:solidFill>
                    <a:schemeClr val="bg1"/>
                  </a:solidFill>
                </a:rPr>
                <a:t> </a:t>
              </a:r>
              <a:r>
                <a:rPr lang="et-EE" sz="1400" dirty="0" err="1">
                  <a:solidFill>
                    <a:schemeClr val="bg1"/>
                  </a:solidFill>
                </a:rPr>
                <a:t>bio</a:t>
              </a:r>
              <a:r>
                <a:rPr lang="et-EE" sz="1400" dirty="0">
                  <a:solidFill>
                    <a:schemeClr val="bg1"/>
                  </a:solidFill>
                </a:rPr>
                <a:t>- and </a:t>
              </a:r>
              <a:r>
                <a:rPr lang="et-EE" sz="1400" dirty="0" err="1">
                  <a:solidFill>
                    <a:schemeClr val="bg1"/>
                  </a:solidFill>
                </a:rPr>
                <a:t>circular</a:t>
              </a:r>
              <a:r>
                <a:rPr lang="et-EE" sz="1400" dirty="0">
                  <a:solidFill>
                    <a:schemeClr val="bg1"/>
                  </a:solidFill>
                </a:rPr>
                <a:t> </a:t>
              </a:r>
              <a:r>
                <a:rPr lang="et-EE" sz="1400" dirty="0" err="1">
                  <a:solidFill>
                    <a:schemeClr val="bg1"/>
                  </a:solidFill>
                </a:rPr>
                <a:t>economy</a:t>
              </a:r>
              <a:endParaRPr lang="en-GB" sz="1400" dirty="0">
                <a:solidFill>
                  <a:schemeClr val="bg1"/>
                </a:solidFill>
              </a:endParaRPr>
            </a:p>
            <a:p>
              <a:pPr marL="285750" indent="-285750">
                <a:buFont typeface="Aino" panose="02000603040504020204" pitchFamily="50" charset="0"/>
                <a:buChar char="+"/>
              </a:pPr>
              <a:r>
                <a:rPr lang="et-EE" sz="1400" dirty="0" err="1">
                  <a:solidFill>
                    <a:schemeClr val="bg1"/>
                  </a:solidFill>
                </a:rPr>
                <a:t>Focusing</a:t>
              </a:r>
              <a:r>
                <a:rPr lang="et-EE" sz="1400" dirty="0">
                  <a:solidFill>
                    <a:schemeClr val="bg1"/>
                  </a:solidFill>
                </a:rPr>
                <a:t> on </a:t>
              </a:r>
              <a:r>
                <a:rPr lang="et-EE" sz="1400" dirty="0" err="1">
                  <a:solidFill>
                    <a:schemeClr val="bg1"/>
                  </a:solidFill>
                </a:rPr>
                <a:t>both</a:t>
              </a:r>
              <a:r>
                <a:rPr lang="et-EE" sz="1400" dirty="0">
                  <a:solidFill>
                    <a:schemeClr val="bg1"/>
                  </a:solidFill>
                </a:rPr>
                <a:t> Primary and </a:t>
              </a:r>
              <a:r>
                <a:rPr lang="et-EE" sz="1400" dirty="0" err="1">
                  <a:solidFill>
                    <a:schemeClr val="bg1"/>
                  </a:solidFill>
                </a:rPr>
                <a:t>secondary</a:t>
              </a:r>
              <a:r>
                <a:rPr lang="et-EE" sz="1400" dirty="0">
                  <a:solidFill>
                    <a:schemeClr val="bg1"/>
                  </a:solidFill>
                </a:rPr>
                <a:t> </a:t>
              </a:r>
              <a:r>
                <a:rPr lang="et-EE" sz="1400" dirty="0" err="1">
                  <a:solidFill>
                    <a:schemeClr val="bg1"/>
                  </a:solidFill>
                </a:rPr>
                <a:t>raw</a:t>
              </a:r>
              <a:r>
                <a:rPr lang="et-EE" sz="1400" dirty="0">
                  <a:solidFill>
                    <a:schemeClr val="bg1"/>
                  </a:solidFill>
                </a:rPr>
                <a:t> </a:t>
              </a:r>
              <a:r>
                <a:rPr lang="et-EE" sz="1400" dirty="0" err="1">
                  <a:solidFill>
                    <a:schemeClr val="bg1"/>
                  </a:solidFill>
                </a:rPr>
                <a:t>materials</a:t>
              </a:r>
              <a:endParaRPr lang="en-GB" sz="1400" dirty="0">
                <a:solidFill>
                  <a:schemeClr val="bg1"/>
                </a:solidFill>
              </a:endParaRPr>
            </a:p>
          </p:txBody>
        </p:sp>
      </p:grpSp>
      <p:grpSp>
        <p:nvGrpSpPr>
          <p:cNvPr id="3" name="Rühm 2">
            <a:extLst>
              <a:ext uri="{FF2B5EF4-FFF2-40B4-BE49-F238E27FC236}">
                <a16:creationId xmlns:a16="http://schemas.microsoft.com/office/drawing/2014/main" id="{D7C0B7D7-94B7-08A2-0014-8AD848EB7178}"/>
              </a:ext>
            </a:extLst>
          </p:cNvPr>
          <p:cNvGrpSpPr/>
          <p:nvPr/>
        </p:nvGrpSpPr>
        <p:grpSpPr>
          <a:xfrm>
            <a:off x="7240583" y="5017823"/>
            <a:ext cx="4951417" cy="1638855"/>
            <a:chOff x="8715268" y="3044436"/>
            <a:chExt cx="4951417" cy="1638855"/>
          </a:xfrm>
        </p:grpSpPr>
        <p:sp>
          <p:nvSpPr>
            <p:cNvPr id="6" name="TextBox 5">
              <a:extLst>
                <a:ext uri="{FF2B5EF4-FFF2-40B4-BE49-F238E27FC236}">
                  <a16:creationId xmlns:a16="http://schemas.microsoft.com/office/drawing/2014/main" id="{EDD9F91F-FDCC-F7DD-201B-0D3C8D46F703}"/>
                </a:ext>
              </a:extLst>
            </p:cNvPr>
            <p:cNvSpPr txBox="1"/>
            <p:nvPr/>
          </p:nvSpPr>
          <p:spPr>
            <a:xfrm>
              <a:off x="8747979" y="3044436"/>
              <a:ext cx="4918706" cy="531366"/>
            </a:xfrm>
            <a:prstGeom prst="rect">
              <a:avLst/>
            </a:prstGeom>
            <a:noFill/>
          </p:spPr>
          <p:txBody>
            <a:bodyPr wrap="square" lIns="0" tIns="0" rIns="0" bIns="0" rtlCol="0" anchor="t" anchorCtr="0">
              <a:noAutofit/>
            </a:bodyPr>
            <a:lstStyle/>
            <a:p>
              <a:r>
                <a:rPr lang="et-EE" sz="1600" b="1" dirty="0">
                  <a:solidFill>
                    <a:schemeClr val="bg1"/>
                  </a:solidFill>
                </a:rPr>
                <a:t>SMART &amp; SUSTAINABLE ENERGY SOLUTIONS</a:t>
              </a:r>
              <a:endParaRPr lang="en-GB" sz="1600" dirty="0">
                <a:solidFill>
                  <a:schemeClr val="bg1"/>
                </a:solidFill>
              </a:endParaRPr>
            </a:p>
          </p:txBody>
        </p:sp>
        <p:sp>
          <p:nvSpPr>
            <p:cNvPr id="7" name="TextBox 6">
              <a:extLst>
                <a:ext uri="{FF2B5EF4-FFF2-40B4-BE49-F238E27FC236}">
                  <a16:creationId xmlns:a16="http://schemas.microsoft.com/office/drawing/2014/main" id="{8AD1B86F-DC20-AD4B-3A60-FFEEAB76990C}"/>
                </a:ext>
              </a:extLst>
            </p:cNvPr>
            <p:cNvSpPr txBox="1"/>
            <p:nvPr/>
          </p:nvSpPr>
          <p:spPr>
            <a:xfrm>
              <a:off x="8715268" y="3426776"/>
              <a:ext cx="4205959" cy="1256515"/>
            </a:xfrm>
            <a:prstGeom prst="rect">
              <a:avLst/>
            </a:prstGeom>
            <a:noFill/>
          </p:spPr>
          <p:txBody>
            <a:bodyPr wrap="square" lIns="0" tIns="0" rIns="0" bIns="0" rtlCol="0" anchor="t" anchorCtr="0">
              <a:noAutofit/>
            </a:bodyPr>
            <a:lstStyle/>
            <a:p>
              <a:pPr marL="285750" indent="-285750">
                <a:buFont typeface="Aino" panose="02000603040504020204" pitchFamily="50" charset="0"/>
                <a:buChar char="+"/>
              </a:pPr>
              <a:r>
                <a:rPr lang="et-EE" sz="1400" dirty="0" err="1">
                  <a:solidFill>
                    <a:schemeClr val="bg1"/>
                  </a:solidFill>
                </a:rPr>
                <a:t>Climate-neutral</a:t>
              </a:r>
              <a:r>
                <a:rPr lang="et-EE" sz="1400" dirty="0">
                  <a:solidFill>
                    <a:schemeClr val="bg1"/>
                  </a:solidFill>
                </a:rPr>
                <a:t> </a:t>
              </a:r>
              <a:r>
                <a:rPr lang="et-EE" sz="1400" dirty="0" err="1">
                  <a:solidFill>
                    <a:schemeClr val="bg1"/>
                  </a:solidFill>
                </a:rPr>
                <a:t>energy</a:t>
              </a:r>
              <a:r>
                <a:rPr lang="et-EE" sz="1400" dirty="0">
                  <a:solidFill>
                    <a:schemeClr val="bg1"/>
                  </a:solidFill>
                </a:rPr>
                <a:t> </a:t>
              </a:r>
              <a:r>
                <a:rPr lang="et-EE" sz="1400" dirty="0" err="1">
                  <a:solidFill>
                    <a:schemeClr val="bg1"/>
                  </a:solidFill>
                </a:rPr>
                <a:t>production</a:t>
              </a:r>
              <a:endParaRPr lang="en-GB" sz="1400" dirty="0">
                <a:solidFill>
                  <a:schemeClr val="bg1"/>
                </a:solidFill>
              </a:endParaRPr>
            </a:p>
            <a:p>
              <a:pPr marL="285750" indent="-285750">
                <a:buFont typeface="Aino" panose="02000603040504020204" pitchFamily="50" charset="0"/>
                <a:buChar char="+"/>
              </a:pPr>
              <a:r>
                <a:rPr lang="et-EE" sz="1400" dirty="0">
                  <a:solidFill>
                    <a:schemeClr val="bg1"/>
                  </a:solidFill>
                </a:rPr>
                <a:t>Energy </a:t>
              </a:r>
              <a:r>
                <a:rPr lang="et-EE" sz="1400" dirty="0" err="1">
                  <a:solidFill>
                    <a:schemeClr val="bg1"/>
                  </a:solidFill>
                </a:rPr>
                <a:t>use</a:t>
              </a:r>
              <a:r>
                <a:rPr lang="et-EE" sz="1400" dirty="0">
                  <a:solidFill>
                    <a:schemeClr val="bg1"/>
                  </a:solidFill>
                </a:rPr>
                <a:t> in Estonia </a:t>
              </a:r>
              <a:r>
                <a:rPr lang="et-EE" sz="1400" dirty="0" err="1">
                  <a:solidFill>
                    <a:schemeClr val="bg1"/>
                  </a:solidFill>
                </a:rPr>
                <a:t>is</a:t>
              </a:r>
              <a:r>
                <a:rPr lang="et-EE" sz="1400" dirty="0">
                  <a:solidFill>
                    <a:schemeClr val="bg1"/>
                  </a:solidFill>
                </a:rPr>
                <a:t> </a:t>
              </a:r>
              <a:r>
                <a:rPr lang="et-EE" sz="1400" dirty="0" err="1">
                  <a:solidFill>
                    <a:schemeClr val="bg1"/>
                  </a:solidFill>
                </a:rPr>
                <a:t>improved</a:t>
              </a:r>
              <a:r>
                <a:rPr lang="et-EE" sz="1400" dirty="0">
                  <a:solidFill>
                    <a:schemeClr val="bg1"/>
                  </a:solidFill>
                </a:rPr>
                <a:t> and made </a:t>
              </a:r>
              <a:r>
                <a:rPr lang="et-EE" sz="1400" dirty="0" err="1">
                  <a:solidFill>
                    <a:schemeClr val="bg1"/>
                  </a:solidFill>
                </a:rPr>
                <a:t>more</a:t>
              </a:r>
              <a:r>
                <a:rPr lang="et-EE" sz="1400" dirty="0">
                  <a:solidFill>
                    <a:schemeClr val="bg1"/>
                  </a:solidFill>
                </a:rPr>
                <a:t> </a:t>
              </a:r>
              <a:r>
                <a:rPr lang="et-EE" sz="1400" dirty="0" err="1">
                  <a:solidFill>
                    <a:schemeClr val="bg1"/>
                  </a:solidFill>
                </a:rPr>
                <a:t>resource</a:t>
              </a:r>
              <a:r>
                <a:rPr lang="et-EE" sz="1400" dirty="0">
                  <a:solidFill>
                    <a:schemeClr val="bg1"/>
                  </a:solidFill>
                </a:rPr>
                <a:t> </a:t>
              </a:r>
              <a:r>
                <a:rPr lang="et-EE" sz="1400" dirty="0" err="1">
                  <a:solidFill>
                    <a:schemeClr val="bg1"/>
                  </a:solidFill>
                </a:rPr>
                <a:t>efficient</a:t>
              </a:r>
              <a:endParaRPr lang="en-GB" sz="1400" dirty="0">
                <a:solidFill>
                  <a:schemeClr val="bg1"/>
                </a:solidFill>
              </a:endParaRPr>
            </a:p>
            <a:p>
              <a:pPr marL="285750" indent="-285750">
                <a:buFont typeface="Aino" panose="02000603040504020204" pitchFamily="50" charset="0"/>
                <a:buChar char="+"/>
              </a:pPr>
              <a:r>
                <a:rPr lang="et-EE" sz="1400" dirty="0" err="1">
                  <a:solidFill>
                    <a:schemeClr val="bg1"/>
                  </a:solidFill>
                </a:rPr>
                <a:t>Contribution</a:t>
              </a:r>
              <a:r>
                <a:rPr lang="et-EE" sz="1400" dirty="0">
                  <a:solidFill>
                    <a:schemeClr val="bg1"/>
                  </a:solidFill>
                </a:rPr>
                <a:t> </a:t>
              </a:r>
              <a:r>
                <a:rPr lang="et-EE" sz="1400" dirty="0" err="1">
                  <a:solidFill>
                    <a:schemeClr val="bg1"/>
                  </a:solidFill>
                </a:rPr>
                <a:t>is</a:t>
              </a:r>
              <a:r>
                <a:rPr lang="et-EE" sz="1400" dirty="0">
                  <a:solidFill>
                    <a:schemeClr val="bg1"/>
                  </a:solidFill>
                </a:rPr>
                <a:t> made </a:t>
              </a:r>
              <a:r>
                <a:rPr lang="et-EE" sz="1400" dirty="0" err="1">
                  <a:solidFill>
                    <a:schemeClr val="bg1"/>
                  </a:solidFill>
                </a:rPr>
                <a:t>to</a:t>
              </a:r>
              <a:r>
                <a:rPr lang="et-EE" sz="1400" dirty="0">
                  <a:solidFill>
                    <a:schemeClr val="bg1"/>
                  </a:solidFill>
                </a:rPr>
                <a:t> </a:t>
              </a:r>
              <a:r>
                <a:rPr lang="et-EE" sz="1400" dirty="0" err="1">
                  <a:solidFill>
                    <a:schemeClr val="bg1"/>
                  </a:solidFill>
                </a:rPr>
                <a:t>ensuring</a:t>
              </a:r>
              <a:r>
                <a:rPr lang="et-EE" sz="1400" dirty="0">
                  <a:solidFill>
                    <a:schemeClr val="bg1"/>
                  </a:solidFill>
                </a:rPr>
                <a:t> </a:t>
              </a:r>
              <a:r>
                <a:rPr lang="et-EE" sz="1400" dirty="0" err="1">
                  <a:solidFill>
                    <a:schemeClr val="bg1"/>
                  </a:solidFill>
                </a:rPr>
                <a:t>energy</a:t>
              </a:r>
              <a:r>
                <a:rPr lang="et-EE" sz="1400" dirty="0">
                  <a:solidFill>
                    <a:schemeClr val="bg1"/>
                  </a:solidFill>
                </a:rPr>
                <a:t> </a:t>
              </a:r>
              <a:r>
                <a:rPr lang="et-EE" sz="1400" dirty="0" err="1">
                  <a:solidFill>
                    <a:schemeClr val="bg1"/>
                  </a:solidFill>
                </a:rPr>
                <a:t>security</a:t>
              </a:r>
              <a:endParaRPr lang="en-GB" sz="1400" dirty="0">
                <a:solidFill>
                  <a:schemeClr val="bg1"/>
                </a:solidFill>
              </a:endParaRPr>
            </a:p>
          </p:txBody>
        </p:sp>
      </p:grpSp>
      <p:pic>
        <p:nvPicPr>
          <p:cNvPr id="36" name="Pilt 35" descr="Pilt, millel on kujutatud sümbol, Graafika, ring, Font&#10;&#10;Kirjeldus on genereeritud automaatselt">
            <a:extLst>
              <a:ext uri="{FF2B5EF4-FFF2-40B4-BE49-F238E27FC236}">
                <a16:creationId xmlns:a16="http://schemas.microsoft.com/office/drawing/2014/main" id="{B7014B61-5B57-71E4-02ED-ACDAF2CB975D}"/>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136788" y="5014980"/>
            <a:ext cx="952063" cy="944195"/>
          </a:xfrm>
          <a:prstGeom prst="rect">
            <a:avLst/>
          </a:prstGeom>
        </p:spPr>
      </p:pic>
    </p:spTree>
    <p:extLst>
      <p:ext uri="{BB962C8B-B14F-4D97-AF65-F5344CB8AC3E}">
        <p14:creationId xmlns:p14="http://schemas.microsoft.com/office/powerpoint/2010/main" val="1372591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anim calcmode="lin" valueType="num">
                                      <p:cBhvr>
                                        <p:cTn id="14" dur="500" fill="hold"/>
                                        <p:tgtEl>
                                          <p:spTgt spid="53"/>
                                        </p:tgtEl>
                                        <p:attrNameLst>
                                          <p:attrName>ppt_x</p:attrName>
                                        </p:attrNameLst>
                                      </p:cBhvr>
                                      <p:tavLst>
                                        <p:tav tm="0">
                                          <p:val>
                                            <p:strVal val="#ppt_x"/>
                                          </p:val>
                                        </p:tav>
                                        <p:tav tm="100000">
                                          <p:val>
                                            <p:strVal val="#ppt_x"/>
                                          </p:val>
                                        </p:tav>
                                      </p:tavLst>
                                    </p:anim>
                                    <p:anim calcmode="lin" valueType="num">
                                      <p:cBhvr>
                                        <p:cTn id="15" dur="500" fill="hold"/>
                                        <p:tgtEl>
                                          <p:spTgt spid="5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anim calcmode="lin" valueType="num">
                                      <p:cBhvr>
                                        <p:cTn id="20" dur="500" fill="hold"/>
                                        <p:tgtEl>
                                          <p:spTgt spid="54"/>
                                        </p:tgtEl>
                                        <p:attrNameLst>
                                          <p:attrName>ppt_x</p:attrName>
                                        </p:attrNameLst>
                                      </p:cBhvr>
                                      <p:tavLst>
                                        <p:tav tm="0">
                                          <p:val>
                                            <p:strVal val="#ppt_x"/>
                                          </p:val>
                                        </p:tav>
                                        <p:tav tm="100000">
                                          <p:val>
                                            <p:strVal val="#ppt_x"/>
                                          </p:val>
                                        </p:tav>
                                      </p:tavLst>
                                    </p:anim>
                                    <p:anim calcmode="lin" valueType="num">
                                      <p:cBhvr>
                                        <p:cTn id="21" dur="500" fill="hold"/>
                                        <p:tgtEl>
                                          <p:spTgt spid="5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8315700-A253-492C-885D-13526782D05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7807" b="7807"/>
          <a:stretch/>
        </p:blipFill>
        <p:spPr/>
      </p:pic>
      <p:sp>
        <p:nvSpPr>
          <p:cNvPr id="2" name="Title 1"/>
          <p:cNvSpPr>
            <a:spLocks noGrp="1"/>
          </p:cNvSpPr>
          <p:nvPr>
            <p:ph type="title"/>
          </p:nvPr>
        </p:nvSpPr>
        <p:spPr>
          <a:xfrm>
            <a:off x="623888" y="658800"/>
            <a:ext cx="6168798" cy="2770199"/>
          </a:xfrm>
        </p:spPr>
        <p:txBody>
          <a:bodyPr/>
          <a:lstStyle/>
          <a:p>
            <a:r>
              <a:rPr lang="en-US" dirty="0">
                <a:latin typeface="Aino Headline" panose="020B0303040504020204" pitchFamily="34" charset="0"/>
              </a:rPr>
              <a:t>e</a:t>
            </a:r>
            <a:r>
              <a:rPr lang="et-EE" dirty="0">
                <a:latin typeface="Aino Headline" panose="020B0303040504020204" pitchFamily="34" charset="0"/>
              </a:rPr>
              <a:t>stonian</a:t>
            </a:r>
            <a:r>
              <a:rPr lang="en-US" dirty="0">
                <a:latin typeface="Aino Headline" panose="020B0303040504020204" pitchFamily="34" charset="0"/>
              </a:rPr>
              <a:t> </a:t>
            </a:r>
            <a:r>
              <a:rPr lang="et-EE" dirty="0">
                <a:latin typeface="Aino Headline" panose="020B0303040504020204" pitchFamily="34" charset="0"/>
              </a:rPr>
              <a:t>science barometer</a:t>
            </a:r>
          </a:p>
        </p:txBody>
      </p:sp>
      <p:sp>
        <p:nvSpPr>
          <p:cNvPr id="5" name="Teksti kohatäide 4">
            <a:extLst>
              <a:ext uri="{FF2B5EF4-FFF2-40B4-BE49-F238E27FC236}">
                <a16:creationId xmlns:a16="http://schemas.microsoft.com/office/drawing/2014/main" id="{E407FF7C-6393-4FF3-88B4-C74AED9FE05D}"/>
              </a:ext>
            </a:extLst>
          </p:cNvPr>
          <p:cNvSpPr>
            <a:spLocks noGrp="1"/>
          </p:cNvSpPr>
          <p:nvPr>
            <p:ph type="body" sz="quarter" idx="12"/>
          </p:nvPr>
        </p:nvSpPr>
        <p:spPr/>
        <p:txBody>
          <a:bodyPr/>
          <a:lstStyle/>
          <a:p>
            <a:r>
              <a:rPr lang="en-US" sz="800" dirty="0">
                <a:solidFill>
                  <a:schemeClr val="bg1"/>
                </a:solidFill>
              </a:rPr>
              <a:t>© </a:t>
            </a:r>
            <a:r>
              <a:rPr lang="et-EE" sz="800" dirty="0">
                <a:solidFill>
                  <a:schemeClr val="bg1"/>
                </a:solidFill>
              </a:rPr>
              <a:t>Renee Altrov</a:t>
            </a:r>
            <a:endParaRPr lang="en-US" sz="800" dirty="0">
              <a:solidFill>
                <a:schemeClr val="bg1"/>
              </a:solidFill>
            </a:endParaRPr>
          </a:p>
        </p:txBody>
      </p:sp>
    </p:spTree>
    <p:extLst>
      <p:ext uri="{BB962C8B-B14F-4D97-AF65-F5344CB8AC3E}">
        <p14:creationId xmlns:p14="http://schemas.microsoft.com/office/powerpoint/2010/main" val="146388943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D5F70C4-34FB-4964-AFA1-AD3DDCE60761}"/>
              </a:ext>
            </a:extLst>
          </p:cNvPr>
          <p:cNvSpPr/>
          <p:nvPr/>
        </p:nvSpPr>
        <p:spPr>
          <a:xfrm>
            <a:off x="647700" y="6052622"/>
            <a:ext cx="6096000" cy="184666"/>
          </a:xfrm>
          <a:prstGeom prst="rect">
            <a:avLst/>
          </a:prstGeom>
        </p:spPr>
        <p:txBody>
          <a:bodyPr lIns="0" tIns="0" rIns="0" bIns="0">
            <a:spAutoFit/>
          </a:bodyPr>
          <a:lstStyle/>
          <a:p>
            <a:r>
              <a:rPr lang="et-EE" sz="1200" dirty="0" err="1">
                <a:solidFill>
                  <a:schemeClr val="bg1"/>
                </a:solidFill>
              </a:rPr>
              <a:t>Source</a:t>
            </a:r>
            <a:r>
              <a:rPr lang="et-EE" sz="1200" dirty="0">
                <a:solidFill>
                  <a:schemeClr val="bg1"/>
                </a:solidFill>
              </a:rPr>
              <a:t>: Estonian </a:t>
            </a:r>
            <a:r>
              <a:rPr lang="et-EE" sz="1200" dirty="0" err="1">
                <a:solidFill>
                  <a:schemeClr val="bg1"/>
                </a:solidFill>
              </a:rPr>
              <a:t>Science</a:t>
            </a:r>
            <a:r>
              <a:rPr lang="et-EE" sz="1200" dirty="0">
                <a:solidFill>
                  <a:schemeClr val="bg1"/>
                </a:solidFill>
              </a:rPr>
              <a:t> </a:t>
            </a:r>
            <a:r>
              <a:rPr lang="et-EE" sz="1200" dirty="0" err="1">
                <a:solidFill>
                  <a:schemeClr val="bg1"/>
                </a:solidFill>
              </a:rPr>
              <a:t>Barometer</a:t>
            </a:r>
            <a:r>
              <a:rPr lang="et-EE" sz="1200" dirty="0">
                <a:solidFill>
                  <a:schemeClr val="bg1"/>
                </a:solidFill>
              </a:rPr>
              <a:t>, 2020</a:t>
            </a:r>
            <a:endParaRPr lang="en-GB" sz="1200" dirty="0">
              <a:solidFill>
                <a:schemeClr val="bg1"/>
              </a:solidFill>
            </a:endParaRPr>
          </a:p>
        </p:txBody>
      </p:sp>
      <p:sp>
        <p:nvSpPr>
          <p:cNvPr id="2" name="Title 1">
            <a:extLst>
              <a:ext uri="{FF2B5EF4-FFF2-40B4-BE49-F238E27FC236}">
                <a16:creationId xmlns:a16="http://schemas.microsoft.com/office/drawing/2014/main" id="{3A66514B-8CEB-42B5-BE56-BA6F7BFE136D}"/>
              </a:ext>
            </a:extLst>
          </p:cNvPr>
          <p:cNvSpPr>
            <a:spLocks noGrp="1"/>
          </p:cNvSpPr>
          <p:nvPr>
            <p:ph type="title"/>
          </p:nvPr>
        </p:nvSpPr>
        <p:spPr>
          <a:xfrm>
            <a:off x="623888" y="657225"/>
            <a:ext cx="10996612" cy="971550"/>
          </a:xfrm>
        </p:spPr>
        <p:txBody>
          <a:bodyPr/>
          <a:lstStyle/>
          <a:p>
            <a:r>
              <a:rPr lang="en-US" dirty="0" err="1"/>
              <a:t>estonian</a:t>
            </a:r>
            <a:r>
              <a:rPr lang="en-US" dirty="0"/>
              <a:t> science barometer</a:t>
            </a:r>
          </a:p>
        </p:txBody>
      </p:sp>
      <p:grpSp>
        <p:nvGrpSpPr>
          <p:cNvPr id="3" name="Group 2">
            <a:extLst>
              <a:ext uri="{FF2B5EF4-FFF2-40B4-BE49-F238E27FC236}">
                <a16:creationId xmlns:a16="http://schemas.microsoft.com/office/drawing/2014/main" id="{6A35EAE9-D3F2-414C-894D-F6E04543F067}"/>
              </a:ext>
            </a:extLst>
          </p:cNvPr>
          <p:cNvGrpSpPr/>
          <p:nvPr/>
        </p:nvGrpSpPr>
        <p:grpSpPr>
          <a:xfrm>
            <a:off x="623888" y="2515961"/>
            <a:ext cx="1740611" cy="1964817"/>
            <a:chOff x="623888" y="2276475"/>
            <a:chExt cx="1740611" cy="1964817"/>
          </a:xfrm>
        </p:grpSpPr>
        <p:sp>
          <p:nvSpPr>
            <p:cNvPr id="20" name="TextBox 19">
              <a:extLst>
                <a:ext uri="{FF2B5EF4-FFF2-40B4-BE49-F238E27FC236}">
                  <a16:creationId xmlns:a16="http://schemas.microsoft.com/office/drawing/2014/main" id="{262B0590-CC26-405D-AAC9-4378C1AADE0A}"/>
                </a:ext>
              </a:extLst>
            </p:cNvPr>
            <p:cNvSpPr txBox="1"/>
            <p:nvPr/>
          </p:nvSpPr>
          <p:spPr>
            <a:xfrm>
              <a:off x="623888" y="3748849"/>
              <a:ext cx="1740611"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interested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science</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pic>
          <p:nvPicPr>
            <p:cNvPr id="21" name="Graphic 20">
              <a:extLst>
                <a:ext uri="{FF2B5EF4-FFF2-40B4-BE49-F238E27FC236}">
                  <a16:creationId xmlns:a16="http://schemas.microsoft.com/office/drawing/2014/main" id="{346BBE74-06F5-47ED-A645-1EC902D12B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93" y="2276475"/>
              <a:ext cx="918000" cy="918000"/>
            </a:xfrm>
            <a:prstGeom prst="rect">
              <a:avLst/>
            </a:prstGeom>
          </p:spPr>
        </p:pic>
        <p:sp>
          <p:nvSpPr>
            <p:cNvPr id="22" name="TextBox 21">
              <a:extLst>
                <a:ext uri="{FF2B5EF4-FFF2-40B4-BE49-F238E27FC236}">
                  <a16:creationId xmlns:a16="http://schemas.microsoft.com/office/drawing/2014/main" id="{4D23FA64-8861-4E0A-AB7F-27906F149D38}"/>
                </a:ext>
              </a:extLst>
            </p:cNvPr>
            <p:cNvSpPr txBox="1"/>
            <p:nvPr/>
          </p:nvSpPr>
          <p:spPr>
            <a:xfrm>
              <a:off x="623888" y="3364768"/>
              <a:ext cx="1740611" cy="3847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FFFFFF"/>
                  </a:solidFill>
                  <a:effectLst/>
                  <a:uLnTx/>
                  <a:uFillTx/>
                  <a:latin typeface="+mj-lt"/>
                  <a:ea typeface="+mn-ea"/>
                  <a:cs typeface="+mn-cs"/>
                </a:rPr>
                <a:t>66%</a:t>
              </a:r>
              <a:endParaRPr kumimoji="0" lang="en-GB" sz="2500" b="0" i="0" u="none" strike="noStrike" kern="1200" cap="none" spc="0" normalizeH="0" baseline="0" noProof="0" dirty="0">
                <a:ln>
                  <a:noFill/>
                </a:ln>
                <a:solidFill>
                  <a:srgbClr val="0078FF"/>
                </a:solidFill>
                <a:effectLst/>
                <a:uLnTx/>
                <a:uFillTx/>
                <a:latin typeface="+mj-lt"/>
                <a:ea typeface="+mn-ea"/>
                <a:cs typeface="+mn-cs"/>
              </a:endParaRPr>
            </a:p>
          </p:txBody>
        </p:sp>
      </p:grpSp>
      <p:grpSp>
        <p:nvGrpSpPr>
          <p:cNvPr id="26" name="Group 25">
            <a:extLst>
              <a:ext uri="{FF2B5EF4-FFF2-40B4-BE49-F238E27FC236}">
                <a16:creationId xmlns:a16="http://schemas.microsoft.com/office/drawing/2014/main" id="{2A1EDFFE-0367-4989-B48B-7EF7E11F5515}"/>
              </a:ext>
            </a:extLst>
          </p:cNvPr>
          <p:cNvGrpSpPr/>
          <p:nvPr/>
        </p:nvGrpSpPr>
        <p:grpSpPr>
          <a:xfrm>
            <a:off x="2475088" y="2515961"/>
            <a:ext cx="1740611" cy="2211038"/>
            <a:chOff x="623888" y="2276475"/>
            <a:chExt cx="1740611" cy="2211038"/>
          </a:xfrm>
        </p:grpSpPr>
        <p:sp>
          <p:nvSpPr>
            <p:cNvPr id="27" name="TextBox 26">
              <a:extLst>
                <a:ext uri="{FF2B5EF4-FFF2-40B4-BE49-F238E27FC236}">
                  <a16:creationId xmlns:a16="http://schemas.microsoft.com/office/drawing/2014/main" id="{5A26DAA1-DE3C-4E11-8837-CF11707C165E}"/>
                </a:ext>
              </a:extLst>
            </p:cNvPr>
            <p:cNvSpPr txBox="1"/>
            <p:nvPr/>
          </p:nvSpPr>
          <p:spPr>
            <a:xfrm>
              <a:off x="623888" y="3748849"/>
              <a:ext cx="1740611"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trust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scientists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researchers</a:t>
              </a:r>
            </a:p>
          </p:txBody>
        </p:sp>
        <p:pic>
          <p:nvPicPr>
            <p:cNvPr id="28" name="Graphic 27">
              <a:extLst>
                <a:ext uri="{FF2B5EF4-FFF2-40B4-BE49-F238E27FC236}">
                  <a16:creationId xmlns:a16="http://schemas.microsoft.com/office/drawing/2014/main" id="{9DF61183-BBB4-4592-A94B-86173DD44B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93" y="2276475"/>
              <a:ext cx="918000" cy="918000"/>
            </a:xfrm>
            <a:prstGeom prst="rect">
              <a:avLst/>
            </a:prstGeom>
          </p:spPr>
        </p:pic>
        <p:sp>
          <p:nvSpPr>
            <p:cNvPr id="29" name="TextBox 28">
              <a:extLst>
                <a:ext uri="{FF2B5EF4-FFF2-40B4-BE49-F238E27FC236}">
                  <a16:creationId xmlns:a16="http://schemas.microsoft.com/office/drawing/2014/main" id="{4078289F-D148-4A64-A11E-41E29A24A0FB}"/>
                </a:ext>
              </a:extLst>
            </p:cNvPr>
            <p:cNvSpPr txBox="1"/>
            <p:nvPr/>
          </p:nvSpPr>
          <p:spPr>
            <a:xfrm>
              <a:off x="623888" y="3364768"/>
              <a:ext cx="1740611" cy="3847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FFFFFF"/>
                  </a:solidFill>
                  <a:effectLst/>
                  <a:uLnTx/>
                  <a:uFillTx/>
                  <a:latin typeface="+mj-lt"/>
                  <a:ea typeface="+mn-ea"/>
                  <a:cs typeface="+mn-cs"/>
                </a:rPr>
                <a:t>78%</a:t>
              </a:r>
              <a:endParaRPr kumimoji="0" lang="en-GB" sz="2500" b="0" i="0" u="none" strike="noStrike" kern="1200" cap="none" spc="0" normalizeH="0" baseline="0" noProof="0" dirty="0">
                <a:ln>
                  <a:noFill/>
                </a:ln>
                <a:solidFill>
                  <a:srgbClr val="0078FF"/>
                </a:solidFill>
                <a:effectLst/>
                <a:uLnTx/>
                <a:uFillTx/>
                <a:latin typeface="+mj-lt"/>
                <a:ea typeface="+mn-ea"/>
                <a:cs typeface="+mn-cs"/>
              </a:endParaRPr>
            </a:p>
          </p:txBody>
        </p:sp>
      </p:grpSp>
      <p:grpSp>
        <p:nvGrpSpPr>
          <p:cNvPr id="30" name="Group 29">
            <a:extLst>
              <a:ext uri="{FF2B5EF4-FFF2-40B4-BE49-F238E27FC236}">
                <a16:creationId xmlns:a16="http://schemas.microsoft.com/office/drawing/2014/main" id="{DAA7AD6C-A6A2-4BF5-A67C-55498C80D68D}"/>
              </a:ext>
            </a:extLst>
          </p:cNvPr>
          <p:cNvGrpSpPr/>
          <p:nvPr/>
        </p:nvGrpSpPr>
        <p:grpSpPr>
          <a:xfrm>
            <a:off x="4326288" y="2515961"/>
            <a:ext cx="1740611" cy="2457259"/>
            <a:chOff x="623888" y="2276475"/>
            <a:chExt cx="1740611" cy="2457259"/>
          </a:xfrm>
        </p:grpSpPr>
        <p:sp>
          <p:nvSpPr>
            <p:cNvPr id="31" name="TextBox 30">
              <a:extLst>
                <a:ext uri="{FF2B5EF4-FFF2-40B4-BE49-F238E27FC236}">
                  <a16:creationId xmlns:a16="http://schemas.microsoft.com/office/drawing/2014/main" id="{F5C1F8FD-8C0B-470F-97B4-8219B0AB2DE0}"/>
                </a:ext>
              </a:extLst>
            </p:cNvPr>
            <p:cNvSpPr txBox="1"/>
            <p:nvPr/>
          </p:nvSpPr>
          <p:spPr>
            <a:xfrm>
              <a:off x="623888" y="3748849"/>
              <a:ext cx="1740611"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sees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scientists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researchers 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experts</a:t>
              </a:r>
            </a:p>
          </p:txBody>
        </p:sp>
        <p:pic>
          <p:nvPicPr>
            <p:cNvPr id="32" name="Graphic 31">
              <a:extLst>
                <a:ext uri="{FF2B5EF4-FFF2-40B4-BE49-F238E27FC236}">
                  <a16:creationId xmlns:a16="http://schemas.microsoft.com/office/drawing/2014/main" id="{D4BA610A-3133-41D7-AA79-BF53FFC129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93" y="2276475"/>
              <a:ext cx="918000" cy="918000"/>
            </a:xfrm>
            <a:prstGeom prst="rect">
              <a:avLst/>
            </a:prstGeom>
          </p:spPr>
        </p:pic>
        <p:sp>
          <p:nvSpPr>
            <p:cNvPr id="33" name="TextBox 32">
              <a:extLst>
                <a:ext uri="{FF2B5EF4-FFF2-40B4-BE49-F238E27FC236}">
                  <a16:creationId xmlns:a16="http://schemas.microsoft.com/office/drawing/2014/main" id="{0500C115-34A1-4A99-8AEC-82F274DAEF74}"/>
                </a:ext>
              </a:extLst>
            </p:cNvPr>
            <p:cNvSpPr txBox="1"/>
            <p:nvPr/>
          </p:nvSpPr>
          <p:spPr>
            <a:xfrm>
              <a:off x="623888" y="3364768"/>
              <a:ext cx="1740611" cy="3847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FFFFFF"/>
                  </a:solidFill>
                  <a:effectLst/>
                  <a:uLnTx/>
                  <a:uFillTx/>
                  <a:latin typeface="+mj-lt"/>
                  <a:ea typeface="+mn-ea"/>
                  <a:cs typeface="+mn-cs"/>
                </a:rPr>
                <a:t>89%</a:t>
              </a:r>
              <a:endParaRPr kumimoji="0" lang="en-GB" sz="2500" b="0" i="0" u="none" strike="noStrike" kern="1200" cap="none" spc="0" normalizeH="0" baseline="0" noProof="0" dirty="0">
                <a:ln>
                  <a:noFill/>
                </a:ln>
                <a:solidFill>
                  <a:srgbClr val="0078FF"/>
                </a:solidFill>
                <a:effectLst/>
                <a:uLnTx/>
                <a:uFillTx/>
                <a:latin typeface="+mj-lt"/>
                <a:ea typeface="+mn-ea"/>
                <a:cs typeface="+mn-cs"/>
              </a:endParaRPr>
            </a:p>
          </p:txBody>
        </p:sp>
      </p:grpSp>
      <p:grpSp>
        <p:nvGrpSpPr>
          <p:cNvPr id="34" name="Group 33">
            <a:extLst>
              <a:ext uri="{FF2B5EF4-FFF2-40B4-BE49-F238E27FC236}">
                <a16:creationId xmlns:a16="http://schemas.microsoft.com/office/drawing/2014/main" id="{0086E5E9-E812-4766-89BB-C020E2EF4602}"/>
              </a:ext>
            </a:extLst>
          </p:cNvPr>
          <p:cNvGrpSpPr/>
          <p:nvPr/>
        </p:nvGrpSpPr>
        <p:grpSpPr>
          <a:xfrm>
            <a:off x="6177488" y="2515961"/>
            <a:ext cx="1740611" cy="2211038"/>
            <a:chOff x="623888" y="2276475"/>
            <a:chExt cx="1740611" cy="2211038"/>
          </a:xfrm>
        </p:grpSpPr>
        <p:sp>
          <p:nvSpPr>
            <p:cNvPr id="35" name="TextBox 34">
              <a:extLst>
                <a:ext uri="{FF2B5EF4-FFF2-40B4-BE49-F238E27FC236}">
                  <a16:creationId xmlns:a16="http://schemas.microsoft.com/office/drawing/2014/main" id="{6921754C-DB5A-4719-9CF9-57CCAE988B00}"/>
                </a:ext>
              </a:extLst>
            </p:cNvPr>
            <p:cNvSpPr txBox="1"/>
            <p:nvPr/>
          </p:nvSpPr>
          <p:spPr>
            <a:xfrm>
              <a:off x="623888" y="3748849"/>
              <a:ext cx="1740611"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agree that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science needs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to be financed</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pic>
          <p:nvPicPr>
            <p:cNvPr id="36" name="Graphic 35">
              <a:extLst>
                <a:ext uri="{FF2B5EF4-FFF2-40B4-BE49-F238E27FC236}">
                  <a16:creationId xmlns:a16="http://schemas.microsoft.com/office/drawing/2014/main" id="{B93C00D5-3E03-4517-84BA-136FFBF506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93" y="2276475"/>
              <a:ext cx="918000" cy="918000"/>
            </a:xfrm>
            <a:prstGeom prst="rect">
              <a:avLst/>
            </a:prstGeom>
          </p:spPr>
        </p:pic>
        <p:sp>
          <p:nvSpPr>
            <p:cNvPr id="37" name="TextBox 36">
              <a:extLst>
                <a:ext uri="{FF2B5EF4-FFF2-40B4-BE49-F238E27FC236}">
                  <a16:creationId xmlns:a16="http://schemas.microsoft.com/office/drawing/2014/main" id="{503A8412-CB8A-4F3A-94DD-32EBF8538C2B}"/>
                </a:ext>
              </a:extLst>
            </p:cNvPr>
            <p:cNvSpPr txBox="1"/>
            <p:nvPr/>
          </p:nvSpPr>
          <p:spPr>
            <a:xfrm>
              <a:off x="623888" y="3364768"/>
              <a:ext cx="1740611" cy="3847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FFFFFF"/>
                  </a:solidFill>
                  <a:effectLst/>
                  <a:uLnTx/>
                  <a:uFillTx/>
                  <a:latin typeface="+mj-lt"/>
                  <a:ea typeface="+mn-ea"/>
                  <a:cs typeface="+mn-cs"/>
                </a:rPr>
                <a:t>90%</a:t>
              </a:r>
              <a:endParaRPr kumimoji="0" lang="en-GB" sz="2500" b="0" i="0" u="none" strike="noStrike" kern="1200" cap="none" spc="0" normalizeH="0" baseline="0" noProof="0" dirty="0">
                <a:ln>
                  <a:noFill/>
                </a:ln>
                <a:solidFill>
                  <a:srgbClr val="0078FF"/>
                </a:solidFill>
                <a:effectLst/>
                <a:uLnTx/>
                <a:uFillTx/>
                <a:latin typeface="+mj-lt"/>
                <a:ea typeface="+mn-ea"/>
                <a:cs typeface="+mn-cs"/>
              </a:endParaRPr>
            </a:p>
          </p:txBody>
        </p:sp>
      </p:grpSp>
      <p:grpSp>
        <p:nvGrpSpPr>
          <p:cNvPr id="38" name="Group 37">
            <a:extLst>
              <a:ext uri="{FF2B5EF4-FFF2-40B4-BE49-F238E27FC236}">
                <a16:creationId xmlns:a16="http://schemas.microsoft.com/office/drawing/2014/main" id="{B12879BF-5F51-4FD6-AFEF-256C268D3002}"/>
              </a:ext>
            </a:extLst>
          </p:cNvPr>
          <p:cNvGrpSpPr/>
          <p:nvPr/>
        </p:nvGrpSpPr>
        <p:grpSpPr>
          <a:xfrm>
            <a:off x="8028688" y="2515961"/>
            <a:ext cx="1740611" cy="2457259"/>
            <a:chOff x="623888" y="2276475"/>
            <a:chExt cx="1740611" cy="2457259"/>
          </a:xfrm>
        </p:grpSpPr>
        <p:sp>
          <p:nvSpPr>
            <p:cNvPr id="39" name="TextBox 38">
              <a:extLst>
                <a:ext uri="{FF2B5EF4-FFF2-40B4-BE49-F238E27FC236}">
                  <a16:creationId xmlns:a16="http://schemas.microsoft.com/office/drawing/2014/main" id="{1D9F5217-40A0-4C94-931A-076937E66A52}"/>
                </a:ext>
              </a:extLst>
            </p:cNvPr>
            <p:cNvSpPr txBox="1"/>
            <p:nvPr/>
          </p:nvSpPr>
          <p:spPr>
            <a:xfrm>
              <a:off x="623888" y="3748849"/>
              <a:ext cx="1740611"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agrees that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state needs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to support research more </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pic>
          <p:nvPicPr>
            <p:cNvPr id="40" name="Graphic 39">
              <a:extLst>
                <a:ext uri="{FF2B5EF4-FFF2-40B4-BE49-F238E27FC236}">
                  <a16:creationId xmlns:a16="http://schemas.microsoft.com/office/drawing/2014/main" id="{36E93C52-5051-4288-95CB-48D3DE1AC4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93" y="2276475"/>
              <a:ext cx="918000" cy="918000"/>
            </a:xfrm>
            <a:prstGeom prst="rect">
              <a:avLst/>
            </a:prstGeom>
          </p:spPr>
        </p:pic>
        <p:sp>
          <p:nvSpPr>
            <p:cNvPr id="41" name="TextBox 40">
              <a:extLst>
                <a:ext uri="{FF2B5EF4-FFF2-40B4-BE49-F238E27FC236}">
                  <a16:creationId xmlns:a16="http://schemas.microsoft.com/office/drawing/2014/main" id="{2C6D3F90-9AC8-4EDF-8D44-9C5396DCE4DE}"/>
                </a:ext>
              </a:extLst>
            </p:cNvPr>
            <p:cNvSpPr txBox="1"/>
            <p:nvPr/>
          </p:nvSpPr>
          <p:spPr>
            <a:xfrm>
              <a:off x="623888" y="3364768"/>
              <a:ext cx="1740611" cy="3847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FFFFFF"/>
                  </a:solidFill>
                  <a:effectLst/>
                  <a:uLnTx/>
                  <a:uFillTx/>
                  <a:latin typeface="+mj-lt"/>
                  <a:ea typeface="+mn-ea"/>
                  <a:cs typeface="+mn-cs"/>
                </a:rPr>
                <a:t>87%</a:t>
              </a:r>
              <a:endParaRPr kumimoji="0" lang="en-GB" sz="2500" b="0" i="0" u="none" strike="noStrike" kern="1200" cap="none" spc="0" normalizeH="0" baseline="0" noProof="0" dirty="0">
                <a:ln>
                  <a:noFill/>
                </a:ln>
                <a:solidFill>
                  <a:srgbClr val="0078FF"/>
                </a:solidFill>
                <a:effectLst/>
                <a:uLnTx/>
                <a:uFillTx/>
                <a:latin typeface="+mj-lt"/>
                <a:ea typeface="+mn-ea"/>
                <a:cs typeface="+mn-cs"/>
              </a:endParaRPr>
            </a:p>
          </p:txBody>
        </p:sp>
      </p:grpSp>
      <p:grpSp>
        <p:nvGrpSpPr>
          <p:cNvPr id="42" name="Group 41">
            <a:extLst>
              <a:ext uri="{FF2B5EF4-FFF2-40B4-BE49-F238E27FC236}">
                <a16:creationId xmlns:a16="http://schemas.microsoft.com/office/drawing/2014/main" id="{D641CF94-A023-4447-B453-FFA9D6A69A6D}"/>
              </a:ext>
            </a:extLst>
          </p:cNvPr>
          <p:cNvGrpSpPr/>
          <p:nvPr/>
        </p:nvGrpSpPr>
        <p:grpSpPr>
          <a:xfrm>
            <a:off x="9879889" y="2515961"/>
            <a:ext cx="1740611" cy="2457259"/>
            <a:chOff x="623888" y="2276475"/>
            <a:chExt cx="1740611" cy="2457259"/>
          </a:xfrm>
        </p:grpSpPr>
        <p:sp>
          <p:nvSpPr>
            <p:cNvPr id="43" name="TextBox 42">
              <a:extLst>
                <a:ext uri="{FF2B5EF4-FFF2-40B4-BE49-F238E27FC236}">
                  <a16:creationId xmlns:a16="http://schemas.microsoft.com/office/drawing/2014/main" id="{5E3DAC26-F609-4BB7-BDDD-21E0EDB73CEA}"/>
                </a:ext>
              </a:extLst>
            </p:cNvPr>
            <p:cNvSpPr txBox="1"/>
            <p:nvPr/>
          </p:nvSpPr>
          <p:spPr>
            <a:xfrm>
              <a:off x="623888" y="3748849"/>
              <a:ext cx="1740611"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agrees that politicians need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to take scientists expertise</a:t>
              </a:r>
            </a:p>
          </p:txBody>
        </p:sp>
        <p:pic>
          <p:nvPicPr>
            <p:cNvPr id="44" name="Graphic 43">
              <a:extLst>
                <a:ext uri="{FF2B5EF4-FFF2-40B4-BE49-F238E27FC236}">
                  <a16:creationId xmlns:a16="http://schemas.microsoft.com/office/drawing/2014/main" id="{D573137D-1705-47C0-A46C-E105317A7D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93" y="2276475"/>
              <a:ext cx="918000" cy="918000"/>
            </a:xfrm>
            <a:prstGeom prst="rect">
              <a:avLst/>
            </a:prstGeom>
          </p:spPr>
        </p:pic>
        <p:sp>
          <p:nvSpPr>
            <p:cNvPr id="45" name="TextBox 44">
              <a:extLst>
                <a:ext uri="{FF2B5EF4-FFF2-40B4-BE49-F238E27FC236}">
                  <a16:creationId xmlns:a16="http://schemas.microsoft.com/office/drawing/2014/main" id="{40DC5B67-C870-47DB-8367-E01AE166CF97}"/>
                </a:ext>
              </a:extLst>
            </p:cNvPr>
            <p:cNvSpPr txBox="1"/>
            <p:nvPr/>
          </p:nvSpPr>
          <p:spPr>
            <a:xfrm>
              <a:off x="623888" y="3364768"/>
              <a:ext cx="1740611" cy="3847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FFFFFF"/>
                  </a:solidFill>
                  <a:effectLst/>
                  <a:uLnTx/>
                  <a:uFillTx/>
                  <a:latin typeface="+mj-lt"/>
                  <a:ea typeface="+mn-ea"/>
                  <a:cs typeface="+mn-cs"/>
                </a:rPr>
                <a:t>85%</a:t>
              </a:r>
              <a:endParaRPr kumimoji="0" lang="en-GB" sz="2500" b="0" i="0" u="none" strike="noStrike" kern="1200" cap="none" spc="0" normalizeH="0" baseline="0" noProof="0" dirty="0">
                <a:ln>
                  <a:noFill/>
                </a:ln>
                <a:solidFill>
                  <a:srgbClr val="0078FF"/>
                </a:solidFill>
                <a:effectLst/>
                <a:uLnTx/>
                <a:uFillTx/>
                <a:latin typeface="+mj-lt"/>
                <a:ea typeface="+mn-ea"/>
                <a:cs typeface="+mn-cs"/>
              </a:endParaRPr>
            </a:p>
          </p:txBody>
        </p:sp>
      </p:grpSp>
    </p:spTree>
    <p:extLst>
      <p:ext uri="{BB962C8B-B14F-4D97-AF65-F5344CB8AC3E}">
        <p14:creationId xmlns:p14="http://schemas.microsoft.com/office/powerpoint/2010/main" val="448723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anim calcmode="lin" valueType="num">
                                      <p:cBhvr>
                                        <p:cTn id="20" dur="500" fill="hold"/>
                                        <p:tgtEl>
                                          <p:spTgt spid="30"/>
                                        </p:tgtEl>
                                        <p:attrNameLst>
                                          <p:attrName>ppt_x</p:attrName>
                                        </p:attrNameLst>
                                      </p:cBhvr>
                                      <p:tavLst>
                                        <p:tav tm="0">
                                          <p:val>
                                            <p:strVal val="#ppt_x"/>
                                          </p:val>
                                        </p:tav>
                                        <p:tav tm="100000">
                                          <p:val>
                                            <p:strVal val="#ppt_x"/>
                                          </p:val>
                                        </p:tav>
                                      </p:tavLst>
                                    </p:anim>
                                    <p:anim calcmode="lin" valueType="num">
                                      <p:cBhvr>
                                        <p:cTn id="21" dur="500" fill="hold"/>
                                        <p:tgtEl>
                                          <p:spTgt spid="30"/>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anim calcmode="lin" valueType="num">
                                      <p:cBhvr>
                                        <p:cTn id="26" dur="500" fill="hold"/>
                                        <p:tgtEl>
                                          <p:spTgt spid="34"/>
                                        </p:tgtEl>
                                        <p:attrNameLst>
                                          <p:attrName>ppt_x</p:attrName>
                                        </p:attrNameLst>
                                      </p:cBhvr>
                                      <p:tavLst>
                                        <p:tav tm="0">
                                          <p:val>
                                            <p:strVal val="#ppt_x"/>
                                          </p:val>
                                        </p:tav>
                                        <p:tav tm="100000">
                                          <p:val>
                                            <p:strVal val="#ppt_x"/>
                                          </p:val>
                                        </p:tav>
                                      </p:tavLst>
                                    </p:anim>
                                    <p:anim calcmode="lin" valueType="num">
                                      <p:cBhvr>
                                        <p:cTn id="27" dur="500" fill="hold"/>
                                        <p:tgtEl>
                                          <p:spTgt spid="3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anim calcmode="lin" valueType="num">
                                      <p:cBhvr>
                                        <p:cTn id="32" dur="500" fill="hold"/>
                                        <p:tgtEl>
                                          <p:spTgt spid="38"/>
                                        </p:tgtEl>
                                        <p:attrNameLst>
                                          <p:attrName>ppt_x</p:attrName>
                                        </p:attrNameLst>
                                      </p:cBhvr>
                                      <p:tavLst>
                                        <p:tav tm="0">
                                          <p:val>
                                            <p:strVal val="#ppt_x"/>
                                          </p:val>
                                        </p:tav>
                                        <p:tav tm="100000">
                                          <p:val>
                                            <p:strVal val="#ppt_x"/>
                                          </p:val>
                                        </p:tav>
                                      </p:tavLst>
                                    </p:anim>
                                    <p:anim calcmode="lin" valueType="num">
                                      <p:cBhvr>
                                        <p:cTn id="33" dur="500" fill="hold"/>
                                        <p:tgtEl>
                                          <p:spTgt spid="38"/>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anim calcmode="lin" valueType="num">
                                      <p:cBhvr>
                                        <p:cTn id="38" dur="500" fill="hold"/>
                                        <p:tgtEl>
                                          <p:spTgt spid="42"/>
                                        </p:tgtEl>
                                        <p:attrNameLst>
                                          <p:attrName>ppt_x</p:attrName>
                                        </p:attrNameLst>
                                      </p:cBhvr>
                                      <p:tavLst>
                                        <p:tav tm="0">
                                          <p:val>
                                            <p:strVal val="#ppt_x"/>
                                          </p:val>
                                        </p:tav>
                                        <p:tav tm="100000">
                                          <p:val>
                                            <p:strVal val="#ppt_x"/>
                                          </p:val>
                                        </p:tav>
                                      </p:tavLst>
                                    </p:anim>
                                    <p:anim calcmode="lin" valueType="num">
                                      <p:cBhvr>
                                        <p:cTn id="3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34091586413_1080p">
            <a:hlinkClick r:id="" action="ppaction://media"/>
            <a:extLst>
              <a:ext uri="{FF2B5EF4-FFF2-40B4-BE49-F238E27FC236}">
                <a16:creationId xmlns:a16="http://schemas.microsoft.com/office/drawing/2014/main" id="{D55A46D9-60B7-4EEA-9F03-1B60C8E76F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0219F4B6-930E-4D60-AAEB-042B5AE535CE}"/>
              </a:ext>
            </a:extLst>
          </p:cNvPr>
          <p:cNvSpPr/>
          <p:nvPr/>
        </p:nvSpPr>
        <p:spPr>
          <a:xfrm>
            <a:off x="-10681" y="0"/>
            <a:ext cx="12192000" cy="6858000"/>
          </a:xfrm>
          <a:prstGeom prst="rect">
            <a:avLst/>
          </a:prstGeom>
          <a:gradFill>
            <a:gsLst>
              <a:gs pos="100000">
                <a:srgbClr val="000000">
                  <a:alpha val="85000"/>
                </a:srgbClr>
              </a:gs>
              <a:gs pos="50000">
                <a:srgbClr val="000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p:cNvSpPr>
            <a:spLocks noGrp="1"/>
          </p:cNvSpPr>
          <p:nvPr>
            <p:ph type="title"/>
          </p:nvPr>
        </p:nvSpPr>
        <p:spPr/>
        <p:txBody>
          <a:bodyPr/>
          <a:lstStyle/>
          <a:p>
            <a:r>
              <a:rPr lang="en-US" sz="6500" dirty="0"/>
              <a:t>thank you</a:t>
            </a:r>
            <a:r>
              <a:rPr lang="et-EE" sz="6500" dirty="0"/>
              <a:t>!</a:t>
            </a:r>
            <a:endParaRPr lang="en-GB" sz="6500" dirty="0"/>
          </a:p>
        </p:txBody>
      </p:sp>
      <p:sp>
        <p:nvSpPr>
          <p:cNvPr id="10" name="Text Placeholder 9"/>
          <p:cNvSpPr>
            <a:spLocks noGrp="1"/>
          </p:cNvSpPr>
          <p:nvPr>
            <p:ph type="body" sz="quarter" idx="12"/>
          </p:nvPr>
        </p:nvSpPr>
        <p:spPr/>
        <p:txBody>
          <a:bodyPr/>
          <a:lstStyle/>
          <a:p>
            <a:r>
              <a:rPr lang="en-GB" dirty="0"/>
              <a:t>© </a:t>
            </a:r>
            <a:r>
              <a:rPr lang="et-EE" dirty="0"/>
              <a:t>Virgo Haan</a:t>
            </a:r>
            <a:endParaRPr lang="en-GB" dirty="0"/>
          </a:p>
        </p:txBody>
      </p:sp>
    </p:spTree>
    <p:extLst>
      <p:ext uri="{BB962C8B-B14F-4D97-AF65-F5344CB8AC3E}">
        <p14:creationId xmlns:p14="http://schemas.microsoft.com/office/powerpoint/2010/main" val="1828589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657225"/>
            <a:ext cx="10684192" cy="971550"/>
          </a:xfrm>
        </p:spPr>
        <p:txBody>
          <a:bodyPr/>
          <a:lstStyle/>
          <a:p>
            <a:r>
              <a:rPr lang="en-GB" dirty="0"/>
              <a:t>information society indicators</a:t>
            </a:r>
          </a:p>
        </p:txBody>
      </p:sp>
      <p:grpSp>
        <p:nvGrpSpPr>
          <p:cNvPr id="144" name="Rühm 143">
            <a:extLst>
              <a:ext uri="{FF2B5EF4-FFF2-40B4-BE49-F238E27FC236}">
                <a16:creationId xmlns:a16="http://schemas.microsoft.com/office/drawing/2014/main" id="{95A995BA-5DE9-4151-BFEC-CE77A6EFE643}"/>
              </a:ext>
            </a:extLst>
          </p:cNvPr>
          <p:cNvGrpSpPr/>
          <p:nvPr/>
        </p:nvGrpSpPr>
        <p:grpSpPr>
          <a:xfrm>
            <a:off x="1071165" y="2240038"/>
            <a:ext cx="2789945" cy="1648456"/>
            <a:chOff x="1070812" y="2479794"/>
            <a:chExt cx="2790141" cy="1648572"/>
          </a:xfrm>
        </p:grpSpPr>
        <p:grpSp>
          <p:nvGrpSpPr>
            <p:cNvPr id="69" name="Group 4">
              <a:extLst>
                <a:ext uri="{FF2B5EF4-FFF2-40B4-BE49-F238E27FC236}">
                  <a16:creationId xmlns:a16="http://schemas.microsoft.com/office/drawing/2014/main" id="{B7721023-7D86-4FF7-A1A6-80FB80749C0F}"/>
                </a:ext>
              </a:extLst>
            </p:cNvPr>
            <p:cNvGrpSpPr>
              <a:grpSpLocks noChangeAspect="1"/>
            </p:cNvGrpSpPr>
            <p:nvPr/>
          </p:nvGrpSpPr>
          <p:grpSpPr bwMode="auto">
            <a:xfrm>
              <a:off x="1985601" y="2479794"/>
              <a:ext cx="960564" cy="922813"/>
              <a:chOff x="3660" y="1654"/>
              <a:chExt cx="687" cy="660"/>
            </a:xfrm>
          </p:grpSpPr>
          <p:sp>
            <p:nvSpPr>
              <p:cNvPr id="71" name="Freeform 5">
                <a:extLst>
                  <a:ext uri="{FF2B5EF4-FFF2-40B4-BE49-F238E27FC236}">
                    <a16:creationId xmlns:a16="http://schemas.microsoft.com/office/drawing/2014/main" id="{A00AA703-A742-4053-B4DD-57479E9EAF48}"/>
                  </a:ext>
                </a:extLst>
              </p:cNvPr>
              <p:cNvSpPr>
                <a:spLocks/>
              </p:cNvSpPr>
              <p:nvPr/>
            </p:nvSpPr>
            <p:spPr bwMode="auto">
              <a:xfrm>
                <a:off x="3660" y="1654"/>
                <a:ext cx="687" cy="660"/>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72" name="Freeform 6">
                <a:extLst>
                  <a:ext uri="{FF2B5EF4-FFF2-40B4-BE49-F238E27FC236}">
                    <a16:creationId xmlns:a16="http://schemas.microsoft.com/office/drawing/2014/main" id="{46B09848-9364-466B-B101-61855067727D}"/>
                  </a:ext>
                </a:extLst>
              </p:cNvPr>
              <p:cNvSpPr>
                <a:spLocks/>
              </p:cNvSpPr>
              <p:nvPr/>
            </p:nvSpPr>
            <p:spPr bwMode="auto">
              <a:xfrm>
                <a:off x="3968" y="2103"/>
                <a:ext cx="57" cy="71"/>
              </a:xfrm>
              <a:custGeom>
                <a:avLst/>
                <a:gdLst>
                  <a:gd name="T0" fmla="*/ 21 w 21"/>
                  <a:gd name="T1" fmla="*/ 21 h 26"/>
                  <a:gd name="T2" fmla="*/ 5 w 21"/>
                  <a:gd name="T3" fmla="*/ 21 h 26"/>
                  <a:gd name="T4" fmla="*/ 5 w 21"/>
                  <a:gd name="T5" fmla="*/ 5 h 26"/>
                  <a:gd name="T6" fmla="*/ 21 w 21"/>
                  <a:gd name="T7" fmla="*/ 5 h 26"/>
                  <a:gd name="T8" fmla="*/ 21 w 21"/>
                  <a:gd name="T9" fmla="*/ 5 h 26"/>
                </a:gdLst>
                <a:ahLst/>
                <a:cxnLst>
                  <a:cxn ang="0">
                    <a:pos x="T0" y="T1"/>
                  </a:cxn>
                  <a:cxn ang="0">
                    <a:pos x="T2" y="T3"/>
                  </a:cxn>
                  <a:cxn ang="0">
                    <a:pos x="T4" y="T5"/>
                  </a:cxn>
                  <a:cxn ang="0">
                    <a:pos x="T6" y="T7"/>
                  </a:cxn>
                  <a:cxn ang="0">
                    <a:pos x="T8" y="T9"/>
                  </a:cxn>
                </a:cxnLst>
                <a:rect l="0" t="0" r="r" b="b"/>
                <a:pathLst>
                  <a:path w="21" h="26">
                    <a:moveTo>
                      <a:pt x="21" y="21"/>
                    </a:moveTo>
                    <a:cubicBezTo>
                      <a:pt x="17" y="26"/>
                      <a:pt x="9" y="26"/>
                      <a:pt x="5" y="21"/>
                    </a:cubicBezTo>
                    <a:cubicBezTo>
                      <a:pt x="0" y="17"/>
                      <a:pt x="0" y="9"/>
                      <a:pt x="5" y="5"/>
                    </a:cubicBezTo>
                    <a:cubicBezTo>
                      <a:pt x="9" y="0"/>
                      <a:pt x="17" y="0"/>
                      <a:pt x="21" y="5"/>
                    </a:cubicBezTo>
                    <a:cubicBezTo>
                      <a:pt x="21" y="5"/>
                      <a:pt x="21" y="5"/>
                      <a:pt x="21" y="5"/>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73" name="Freeform 7">
                <a:extLst>
                  <a:ext uri="{FF2B5EF4-FFF2-40B4-BE49-F238E27FC236}">
                    <a16:creationId xmlns:a16="http://schemas.microsoft.com/office/drawing/2014/main" id="{862FBC73-3117-41D4-BED0-6A608B391B3A}"/>
                  </a:ext>
                </a:extLst>
              </p:cNvPr>
              <p:cNvSpPr>
                <a:spLocks/>
              </p:cNvSpPr>
              <p:nvPr/>
            </p:nvSpPr>
            <p:spPr bwMode="auto">
              <a:xfrm>
                <a:off x="3927" y="2018"/>
                <a:ext cx="153" cy="44"/>
              </a:xfrm>
              <a:custGeom>
                <a:avLst/>
                <a:gdLst>
                  <a:gd name="T0" fmla="*/ 0 w 56"/>
                  <a:gd name="T1" fmla="*/ 16 h 16"/>
                  <a:gd name="T2" fmla="*/ 56 w 56"/>
                  <a:gd name="T3" fmla="*/ 16 h 16"/>
                </a:gdLst>
                <a:ahLst/>
                <a:cxnLst>
                  <a:cxn ang="0">
                    <a:pos x="T0" y="T1"/>
                  </a:cxn>
                  <a:cxn ang="0">
                    <a:pos x="T2" y="T3"/>
                  </a:cxn>
                </a:cxnLst>
                <a:rect l="0" t="0" r="r" b="b"/>
                <a:pathLst>
                  <a:path w="56" h="16">
                    <a:moveTo>
                      <a:pt x="0" y="16"/>
                    </a:moveTo>
                    <a:cubicBezTo>
                      <a:pt x="15" y="0"/>
                      <a:pt x="41" y="0"/>
                      <a:pt x="56" y="16"/>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74" name="Freeform 8">
                <a:extLst>
                  <a:ext uri="{FF2B5EF4-FFF2-40B4-BE49-F238E27FC236}">
                    <a16:creationId xmlns:a16="http://schemas.microsoft.com/office/drawing/2014/main" id="{D8DB9410-E679-4E2F-9EEB-3246BFF48316}"/>
                  </a:ext>
                </a:extLst>
              </p:cNvPr>
              <p:cNvSpPr>
                <a:spLocks/>
              </p:cNvSpPr>
              <p:nvPr/>
            </p:nvSpPr>
            <p:spPr bwMode="auto">
              <a:xfrm>
                <a:off x="3863" y="1923"/>
                <a:ext cx="281" cy="76"/>
              </a:xfrm>
              <a:custGeom>
                <a:avLst/>
                <a:gdLst>
                  <a:gd name="T0" fmla="*/ 0 w 102"/>
                  <a:gd name="T1" fmla="*/ 28 h 28"/>
                  <a:gd name="T2" fmla="*/ 102 w 102"/>
                  <a:gd name="T3" fmla="*/ 28 h 28"/>
                </a:gdLst>
                <a:ahLst/>
                <a:cxnLst>
                  <a:cxn ang="0">
                    <a:pos x="T0" y="T1"/>
                  </a:cxn>
                  <a:cxn ang="0">
                    <a:pos x="T2" y="T3"/>
                  </a:cxn>
                </a:cxnLst>
                <a:rect l="0" t="0" r="r" b="b"/>
                <a:pathLst>
                  <a:path w="102" h="28">
                    <a:moveTo>
                      <a:pt x="0" y="28"/>
                    </a:moveTo>
                    <a:cubicBezTo>
                      <a:pt x="28" y="0"/>
                      <a:pt x="74" y="0"/>
                      <a:pt x="102" y="2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75" name="Freeform 9">
                <a:extLst>
                  <a:ext uri="{FF2B5EF4-FFF2-40B4-BE49-F238E27FC236}">
                    <a16:creationId xmlns:a16="http://schemas.microsoft.com/office/drawing/2014/main" id="{914DA96C-276F-4CB7-8A95-849057DBADBA}"/>
                  </a:ext>
                </a:extLst>
              </p:cNvPr>
              <p:cNvSpPr>
                <a:spLocks/>
              </p:cNvSpPr>
              <p:nvPr/>
            </p:nvSpPr>
            <p:spPr bwMode="auto">
              <a:xfrm>
                <a:off x="3800" y="1827"/>
                <a:ext cx="407" cy="109"/>
              </a:xfrm>
              <a:custGeom>
                <a:avLst/>
                <a:gdLst>
                  <a:gd name="T0" fmla="*/ 0 w 148"/>
                  <a:gd name="T1" fmla="*/ 40 h 40"/>
                  <a:gd name="T2" fmla="*/ 148 w 148"/>
                  <a:gd name="T3" fmla="*/ 40 h 40"/>
                  <a:gd name="T4" fmla="*/ 148 w 148"/>
                  <a:gd name="T5" fmla="*/ 40 h 40"/>
                </a:gdLst>
                <a:ahLst/>
                <a:cxnLst>
                  <a:cxn ang="0">
                    <a:pos x="T0" y="T1"/>
                  </a:cxn>
                  <a:cxn ang="0">
                    <a:pos x="T2" y="T3"/>
                  </a:cxn>
                  <a:cxn ang="0">
                    <a:pos x="T4" y="T5"/>
                  </a:cxn>
                </a:cxnLst>
                <a:rect l="0" t="0" r="r" b="b"/>
                <a:pathLst>
                  <a:path w="148" h="40">
                    <a:moveTo>
                      <a:pt x="0" y="40"/>
                    </a:moveTo>
                    <a:cubicBezTo>
                      <a:pt x="41" y="0"/>
                      <a:pt x="107" y="0"/>
                      <a:pt x="148" y="40"/>
                    </a:cubicBezTo>
                    <a:cubicBezTo>
                      <a:pt x="148" y="40"/>
                      <a:pt x="148" y="40"/>
                      <a:pt x="148" y="4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grpSp>
        <p:sp>
          <p:nvSpPr>
            <p:cNvPr id="68" name="TextBox 67">
              <a:extLst>
                <a:ext uri="{FF2B5EF4-FFF2-40B4-BE49-F238E27FC236}">
                  <a16:creationId xmlns:a16="http://schemas.microsoft.com/office/drawing/2014/main" id="{7387F74E-536C-4742-A5BB-01FF655C71F8}"/>
                </a:ext>
              </a:extLst>
            </p:cNvPr>
            <p:cNvSpPr txBox="1"/>
            <p:nvPr/>
          </p:nvSpPr>
          <p:spPr>
            <a:xfrm>
              <a:off x="1070812" y="3635888"/>
              <a:ext cx="2790141" cy="492478"/>
            </a:xfrm>
            <a:prstGeom prst="rect">
              <a:avLst/>
            </a:prstGeom>
            <a:noFill/>
          </p:spPr>
          <p:txBody>
            <a:bodyPr wrap="square" lIns="0" tIns="0" rIns="0" bIns="0" rtlCol="0" anchor="t">
              <a:spAutoFit/>
            </a:bodyPr>
            <a:lstStyle/>
            <a:p>
              <a:pPr algn="ctr" defTabSz="914358"/>
              <a:r>
                <a:rPr lang="en-US" sz="1600" dirty="0">
                  <a:solidFill>
                    <a:srgbClr val="FFFFFF"/>
                  </a:solidFill>
                  <a:latin typeface="Aino"/>
                </a:rPr>
                <a:t>Entire country is covered with a broadband connection</a:t>
              </a:r>
              <a:endParaRPr lang="en-GB" sz="1600" dirty="0">
                <a:solidFill>
                  <a:srgbClr val="FFFFFF"/>
                </a:solidFill>
                <a:latin typeface="Aino"/>
              </a:endParaRPr>
            </a:p>
          </p:txBody>
        </p:sp>
      </p:grpSp>
      <p:grpSp>
        <p:nvGrpSpPr>
          <p:cNvPr id="146" name="Rühm 145">
            <a:extLst>
              <a:ext uri="{FF2B5EF4-FFF2-40B4-BE49-F238E27FC236}">
                <a16:creationId xmlns:a16="http://schemas.microsoft.com/office/drawing/2014/main" id="{B905D8EC-99DD-471A-992E-49F9E936D6EE}"/>
              </a:ext>
            </a:extLst>
          </p:cNvPr>
          <p:cNvGrpSpPr/>
          <p:nvPr/>
        </p:nvGrpSpPr>
        <p:grpSpPr>
          <a:xfrm>
            <a:off x="4922126" y="2270611"/>
            <a:ext cx="2347748" cy="1644960"/>
            <a:chOff x="8552110" y="2489076"/>
            <a:chExt cx="2347913" cy="1645075"/>
          </a:xfrm>
        </p:grpSpPr>
        <p:grpSp>
          <p:nvGrpSpPr>
            <p:cNvPr id="27" name="Group 20">
              <a:extLst>
                <a:ext uri="{FF2B5EF4-FFF2-40B4-BE49-F238E27FC236}">
                  <a16:creationId xmlns:a16="http://schemas.microsoft.com/office/drawing/2014/main" id="{3C828153-A5EC-47CD-B141-06C3FE21FAE3}"/>
                </a:ext>
              </a:extLst>
            </p:cNvPr>
            <p:cNvGrpSpPr>
              <a:grpSpLocks noChangeAspect="1"/>
            </p:cNvGrpSpPr>
            <p:nvPr/>
          </p:nvGrpSpPr>
          <p:grpSpPr bwMode="auto">
            <a:xfrm>
              <a:off x="9248610" y="2489076"/>
              <a:ext cx="957687" cy="921600"/>
              <a:chOff x="4811" y="1016"/>
              <a:chExt cx="345" cy="332"/>
            </a:xfrm>
          </p:grpSpPr>
          <p:sp>
            <p:nvSpPr>
              <p:cNvPr id="29" name="Freeform 21">
                <a:extLst>
                  <a:ext uri="{FF2B5EF4-FFF2-40B4-BE49-F238E27FC236}">
                    <a16:creationId xmlns:a16="http://schemas.microsoft.com/office/drawing/2014/main" id="{2AF8B8B5-F294-4A7B-9874-CAA44672ACF6}"/>
                  </a:ext>
                </a:extLst>
              </p:cNvPr>
              <p:cNvSpPr>
                <a:spLocks/>
              </p:cNvSpPr>
              <p:nvPr/>
            </p:nvSpPr>
            <p:spPr bwMode="auto">
              <a:xfrm>
                <a:off x="4862" y="1125"/>
                <a:ext cx="243" cy="154"/>
              </a:xfrm>
              <a:custGeom>
                <a:avLst/>
                <a:gdLst>
                  <a:gd name="T0" fmla="*/ 176 w 176"/>
                  <a:gd name="T1" fmla="*/ 80 h 112"/>
                  <a:gd name="T2" fmla="*/ 176 w 176"/>
                  <a:gd name="T3" fmla="*/ 16 h 112"/>
                  <a:gd name="T4" fmla="*/ 160 w 176"/>
                  <a:gd name="T5" fmla="*/ 0 h 112"/>
                  <a:gd name="T6" fmla="*/ 16 w 176"/>
                  <a:gd name="T7" fmla="*/ 0 h 112"/>
                  <a:gd name="T8" fmla="*/ 0 w 176"/>
                  <a:gd name="T9" fmla="*/ 16 h 112"/>
                  <a:gd name="T10" fmla="*/ 0 w 176"/>
                  <a:gd name="T11" fmla="*/ 96 h 112"/>
                  <a:gd name="T12" fmla="*/ 16 w 176"/>
                  <a:gd name="T13" fmla="*/ 112 h 112"/>
                  <a:gd name="T14" fmla="*/ 160 w 176"/>
                  <a:gd name="T15" fmla="*/ 112 h 112"/>
                  <a:gd name="T16" fmla="*/ 176 w 176"/>
                  <a:gd name="T17"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12">
                    <a:moveTo>
                      <a:pt x="176" y="80"/>
                    </a:moveTo>
                    <a:cubicBezTo>
                      <a:pt x="176" y="16"/>
                      <a:pt x="176" y="16"/>
                      <a:pt x="176" y="16"/>
                    </a:cubicBezTo>
                    <a:cubicBezTo>
                      <a:pt x="176" y="7"/>
                      <a:pt x="169" y="0"/>
                      <a:pt x="160" y="0"/>
                    </a:cubicBezTo>
                    <a:cubicBezTo>
                      <a:pt x="16" y="0"/>
                      <a:pt x="16" y="0"/>
                      <a:pt x="16" y="0"/>
                    </a:cubicBezTo>
                    <a:cubicBezTo>
                      <a:pt x="7" y="0"/>
                      <a:pt x="0" y="7"/>
                      <a:pt x="0" y="16"/>
                    </a:cubicBezTo>
                    <a:cubicBezTo>
                      <a:pt x="0" y="96"/>
                      <a:pt x="0" y="96"/>
                      <a:pt x="0" y="96"/>
                    </a:cubicBezTo>
                    <a:cubicBezTo>
                      <a:pt x="0" y="105"/>
                      <a:pt x="7" y="112"/>
                      <a:pt x="16" y="112"/>
                    </a:cubicBezTo>
                    <a:cubicBezTo>
                      <a:pt x="160" y="112"/>
                      <a:pt x="160" y="112"/>
                      <a:pt x="160" y="112"/>
                    </a:cubicBezTo>
                    <a:cubicBezTo>
                      <a:pt x="169" y="112"/>
                      <a:pt x="176" y="105"/>
                      <a:pt x="176" y="96"/>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30" name="Freeform 22">
                <a:extLst>
                  <a:ext uri="{FF2B5EF4-FFF2-40B4-BE49-F238E27FC236}">
                    <a16:creationId xmlns:a16="http://schemas.microsoft.com/office/drawing/2014/main" id="{0E8EF782-E50C-4E39-AC09-F11CF0F1B5DF}"/>
                  </a:ext>
                </a:extLst>
              </p:cNvPr>
              <p:cNvSpPr>
                <a:spLocks/>
              </p:cNvSpPr>
              <p:nvPr/>
            </p:nvSpPr>
            <p:spPr bwMode="auto">
              <a:xfrm>
                <a:off x="4906" y="1158"/>
                <a:ext cx="44" cy="44"/>
              </a:xfrm>
              <a:custGeom>
                <a:avLst/>
                <a:gdLst>
                  <a:gd name="T0" fmla="*/ 32 w 32"/>
                  <a:gd name="T1" fmla="*/ 16 h 32"/>
                  <a:gd name="T2" fmla="*/ 16 w 32"/>
                  <a:gd name="T3" fmla="*/ 32 h 32"/>
                  <a:gd name="T4" fmla="*/ 0 w 32"/>
                  <a:gd name="T5" fmla="*/ 16 h 32"/>
                  <a:gd name="T6" fmla="*/ 16 w 32"/>
                  <a:gd name="T7" fmla="*/ 0 h 32"/>
                  <a:gd name="T8" fmla="*/ 16 w 32"/>
                  <a:gd name="T9" fmla="*/ 0 h 32"/>
                </a:gdLst>
                <a:ahLst/>
                <a:cxnLst>
                  <a:cxn ang="0">
                    <a:pos x="T0" y="T1"/>
                  </a:cxn>
                  <a:cxn ang="0">
                    <a:pos x="T2" y="T3"/>
                  </a:cxn>
                  <a:cxn ang="0">
                    <a:pos x="T4" y="T5"/>
                  </a:cxn>
                  <a:cxn ang="0">
                    <a:pos x="T6" y="T7"/>
                  </a:cxn>
                  <a:cxn ang="0">
                    <a:pos x="T8" y="T9"/>
                  </a:cxn>
                </a:cxnLst>
                <a:rect l="0" t="0" r="r" b="b"/>
                <a:pathLst>
                  <a:path w="32" h="32">
                    <a:moveTo>
                      <a:pt x="32" y="16"/>
                    </a:moveTo>
                    <a:cubicBezTo>
                      <a:pt x="32" y="25"/>
                      <a:pt x="25" y="32"/>
                      <a:pt x="16" y="32"/>
                    </a:cubicBezTo>
                    <a:cubicBezTo>
                      <a:pt x="7" y="32"/>
                      <a:pt x="0" y="25"/>
                      <a:pt x="0" y="16"/>
                    </a:cubicBezTo>
                    <a:cubicBezTo>
                      <a:pt x="0" y="7"/>
                      <a:pt x="7" y="0"/>
                      <a:pt x="16" y="0"/>
                    </a:cubicBezTo>
                    <a:cubicBezTo>
                      <a:pt x="16" y="0"/>
                      <a:pt x="16" y="0"/>
                      <a:pt x="16" y="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35" name="Freeform 23">
                <a:extLst>
                  <a:ext uri="{FF2B5EF4-FFF2-40B4-BE49-F238E27FC236}">
                    <a16:creationId xmlns:a16="http://schemas.microsoft.com/office/drawing/2014/main" id="{40A4127D-3EFC-45E7-B182-AC4D51F993B0}"/>
                  </a:ext>
                </a:extLst>
              </p:cNvPr>
              <p:cNvSpPr>
                <a:spLocks/>
              </p:cNvSpPr>
              <p:nvPr/>
            </p:nvSpPr>
            <p:spPr bwMode="auto">
              <a:xfrm>
                <a:off x="4890" y="1224"/>
                <a:ext cx="77" cy="33"/>
              </a:xfrm>
              <a:custGeom>
                <a:avLst/>
                <a:gdLst>
                  <a:gd name="T0" fmla="*/ 24 w 56"/>
                  <a:gd name="T1" fmla="*/ 24 h 24"/>
                  <a:gd name="T2" fmla="*/ 56 w 56"/>
                  <a:gd name="T3" fmla="*/ 24 h 24"/>
                  <a:gd name="T4" fmla="*/ 56 w 56"/>
                  <a:gd name="T5" fmla="*/ 8 h 24"/>
                  <a:gd name="T6" fmla="*/ 28 w 56"/>
                  <a:gd name="T7" fmla="*/ 0 h 24"/>
                  <a:gd name="T8" fmla="*/ 0 w 56"/>
                  <a:gd name="T9" fmla="*/ 8 h 24"/>
                </a:gdLst>
                <a:ahLst/>
                <a:cxnLst>
                  <a:cxn ang="0">
                    <a:pos x="T0" y="T1"/>
                  </a:cxn>
                  <a:cxn ang="0">
                    <a:pos x="T2" y="T3"/>
                  </a:cxn>
                  <a:cxn ang="0">
                    <a:pos x="T4" y="T5"/>
                  </a:cxn>
                  <a:cxn ang="0">
                    <a:pos x="T6" y="T7"/>
                  </a:cxn>
                  <a:cxn ang="0">
                    <a:pos x="T8" y="T9"/>
                  </a:cxn>
                </a:cxnLst>
                <a:rect l="0" t="0" r="r" b="b"/>
                <a:pathLst>
                  <a:path w="56" h="24">
                    <a:moveTo>
                      <a:pt x="24" y="24"/>
                    </a:moveTo>
                    <a:cubicBezTo>
                      <a:pt x="56" y="24"/>
                      <a:pt x="56" y="24"/>
                      <a:pt x="56" y="24"/>
                    </a:cubicBezTo>
                    <a:cubicBezTo>
                      <a:pt x="56" y="8"/>
                      <a:pt x="56" y="8"/>
                      <a:pt x="56" y="8"/>
                    </a:cubicBezTo>
                    <a:cubicBezTo>
                      <a:pt x="48" y="3"/>
                      <a:pt x="38" y="0"/>
                      <a:pt x="28" y="0"/>
                    </a:cubicBezTo>
                    <a:cubicBezTo>
                      <a:pt x="18" y="0"/>
                      <a:pt x="8" y="3"/>
                      <a:pt x="0" y="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36" name="Line 24">
                <a:extLst>
                  <a:ext uri="{FF2B5EF4-FFF2-40B4-BE49-F238E27FC236}">
                    <a16:creationId xmlns:a16="http://schemas.microsoft.com/office/drawing/2014/main" id="{C1DC1C0D-6C6F-49FC-AD1D-B4EB42ACDEF7}"/>
                  </a:ext>
                </a:extLst>
              </p:cNvPr>
              <p:cNvSpPr>
                <a:spLocks noChangeShapeType="1"/>
              </p:cNvSpPr>
              <p:nvPr/>
            </p:nvSpPr>
            <p:spPr bwMode="auto">
              <a:xfrm>
                <a:off x="4995" y="1169"/>
                <a:ext cx="82"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37" name="Line 25">
                <a:extLst>
                  <a:ext uri="{FF2B5EF4-FFF2-40B4-BE49-F238E27FC236}">
                    <a16:creationId xmlns:a16="http://schemas.microsoft.com/office/drawing/2014/main" id="{A7D8A280-1F1A-49E1-A7A3-9AEEDAD10D1C}"/>
                  </a:ext>
                </a:extLst>
              </p:cNvPr>
              <p:cNvSpPr>
                <a:spLocks noChangeShapeType="1"/>
              </p:cNvSpPr>
              <p:nvPr/>
            </p:nvSpPr>
            <p:spPr bwMode="auto">
              <a:xfrm>
                <a:off x="4995" y="1202"/>
                <a:ext cx="55"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38" name="Line 26">
                <a:extLst>
                  <a:ext uri="{FF2B5EF4-FFF2-40B4-BE49-F238E27FC236}">
                    <a16:creationId xmlns:a16="http://schemas.microsoft.com/office/drawing/2014/main" id="{9186BF93-16F6-4C55-9D4D-350FF3A7B2F2}"/>
                  </a:ext>
                </a:extLst>
              </p:cNvPr>
              <p:cNvSpPr>
                <a:spLocks noChangeShapeType="1"/>
              </p:cNvSpPr>
              <p:nvPr/>
            </p:nvSpPr>
            <p:spPr bwMode="auto">
              <a:xfrm>
                <a:off x="4995" y="1235"/>
                <a:ext cx="55"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39" name="Freeform 27">
                <a:extLst>
                  <a:ext uri="{FF2B5EF4-FFF2-40B4-BE49-F238E27FC236}">
                    <a16:creationId xmlns:a16="http://schemas.microsoft.com/office/drawing/2014/main" id="{80D3D48E-751A-44BE-A8F4-F443C78B7741}"/>
                  </a:ext>
                </a:extLst>
              </p:cNvPr>
              <p:cNvSpPr>
                <a:spLocks/>
              </p:cNvSpPr>
              <p:nvPr/>
            </p:nvSpPr>
            <p:spPr bwMode="auto">
              <a:xfrm>
                <a:off x="4811" y="1016"/>
                <a:ext cx="345" cy="332"/>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grpSp>
        <p:sp>
          <p:nvSpPr>
            <p:cNvPr id="89" name="TextBox 88">
              <a:extLst>
                <a:ext uri="{FF2B5EF4-FFF2-40B4-BE49-F238E27FC236}">
                  <a16:creationId xmlns:a16="http://schemas.microsoft.com/office/drawing/2014/main" id="{7692F017-8553-4289-B904-1B9604132BBA}"/>
                </a:ext>
              </a:extLst>
            </p:cNvPr>
            <p:cNvSpPr txBox="1"/>
            <p:nvPr/>
          </p:nvSpPr>
          <p:spPr>
            <a:xfrm>
              <a:off x="8552110" y="3641674"/>
              <a:ext cx="2347913" cy="492477"/>
            </a:xfrm>
            <a:prstGeom prst="rect">
              <a:avLst/>
            </a:prstGeom>
            <a:noFill/>
          </p:spPr>
          <p:txBody>
            <a:bodyPr wrap="square" lIns="0" tIns="0" rIns="0" bIns="0" rtlCol="0" anchor="t">
              <a:spAutoFit/>
            </a:bodyPr>
            <a:lstStyle/>
            <a:p>
              <a:pPr algn="ctr" defTabSz="914358"/>
              <a:r>
                <a:rPr lang="en-US" sz="1600" dirty="0">
                  <a:solidFill>
                    <a:srgbClr val="FFFFFF"/>
                  </a:solidFill>
                  <a:latin typeface="Aino"/>
                </a:rPr>
                <a:t>9</a:t>
              </a:r>
              <a:r>
                <a:rPr lang="et-EE" sz="1600" dirty="0">
                  <a:solidFill>
                    <a:srgbClr val="FFFFFF"/>
                  </a:solidFill>
                  <a:latin typeface="Aino"/>
                </a:rPr>
                <a:t>9</a:t>
              </a:r>
              <a:r>
                <a:rPr lang="en-US" sz="1600" dirty="0">
                  <a:solidFill>
                    <a:srgbClr val="FFFFFF"/>
                  </a:solidFill>
                  <a:latin typeface="Aino"/>
                </a:rPr>
                <a:t>% of the population has an ID-card</a:t>
              </a:r>
              <a:endParaRPr lang="en-GB" sz="1600" dirty="0">
                <a:solidFill>
                  <a:srgbClr val="FFFFFF"/>
                </a:solidFill>
                <a:latin typeface="Aino"/>
              </a:endParaRPr>
            </a:p>
          </p:txBody>
        </p:sp>
      </p:grpSp>
      <p:grpSp>
        <p:nvGrpSpPr>
          <p:cNvPr id="149" name="Rühm 148">
            <a:extLst>
              <a:ext uri="{FF2B5EF4-FFF2-40B4-BE49-F238E27FC236}">
                <a16:creationId xmlns:a16="http://schemas.microsoft.com/office/drawing/2014/main" id="{F55D2E07-B5F3-4152-BB5F-1474DE7DCF94}"/>
              </a:ext>
            </a:extLst>
          </p:cNvPr>
          <p:cNvGrpSpPr/>
          <p:nvPr/>
        </p:nvGrpSpPr>
        <p:grpSpPr>
          <a:xfrm>
            <a:off x="1101370" y="4363721"/>
            <a:ext cx="2709960" cy="1610523"/>
            <a:chOff x="1101020" y="4606155"/>
            <a:chExt cx="2710150" cy="1610636"/>
          </a:xfrm>
        </p:grpSpPr>
        <p:grpSp>
          <p:nvGrpSpPr>
            <p:cNvPr id="112" name="Group 30">
              <a:extLst>
                <a:ext uri="{FF2B5EF4-FFF2-40B4-BE49-F238E27FC236}">
                  <a16:creationId xmlns:a16="http://schemas.microsoft.com/office/drawing/2014/main" id="{E28A546A-5923-4A81-A2DF-F2B2B21DD2D4}"/>
                </a:ext>
              </a:extLst>
            </p:cNvPr>
            <p:cNvGrpSpPr>
              <a:grpSpLocks noChangeAspect="1"/>
            </p:cNvGrpSpPr>
            <p:nvPr/>
          </p:nvGrpSpPr>
          <p:grpSpPr bwMode="auto">
            <a:xfrm>
              <a:off x="1975617" y="4606155"/>
              <a:ext cx="960956" cy="921600"/>
              <a:chOff x="2367" y="2447"/>
              <a:chExt cx="879" cy="843"/>
            </a:xfrm>
          </p:grpSpPr>
          <p:sp>
            <p:nvSpPr>
              <p:cNvPr id="114" name="Freeform 31">
                <a:extLst>
                  <a:ext uri="{FF2B5EF4-FFF2-40B4-BE49-F238E27FC236}">
                    <a16:creationId xmlns:a16="http://schemas.microsoft.com/office/drawing/2014/main" id="{58D31B9D-8ECF-4CA4-98DB-B4FB72F24B4C}"/>
                  </a:ext>
                </a:extLst>
              </p:cNvPr>
              <p:cNvSpPr>
                <a:spLocks/>
              </p:cNvSpPr>
              <p:nvPr/>
            </p:nvSpPr>
            <p:spPr bwMode="auto">
              <a:xfrm>
                <a:off x="2575" y="2765"/>
                <a:ext cx="119" cy="126"/>
              </a:xfrm>
              <a:custGeom>
                <a:avLst/>
                <a:gdLst>
                  <a:gd name="T0" fmla="*/ 26 w 34"/>
                  <a:gd name="T1" fmla="*/ 32 h 36"/>
                  <a:gd name="T2" fmla="*/ 4 w 34"/>
                  <a:gd name="T3" fmla="*/ 26 h 36"/>
                  <a:gd name="T4" fmla="*/ 10 w 34"/>
                  <a:gd name="T5" fmla="*/ 4 h 36"/>
                  <a:gd name="T6" fmla="*/ 32 w 34"/>
                  <a:gd name="T7" fmla="*/ 10 h 36"/>
                  <a:gd name="T8" fmla="*/ 34 w 34"/>
                  <a:gd name="T9" fmla="*/ 18 h 36"/>
                </a:gdLst>
                <a:ahLst/>
                <a:cxnLst>
                  <a:cxn ang="0">
                    <a:pos x="T0" y="T1"/>
                  </a:cxn>
                  <a:cxn ang="0">
                    <a:pos x="T2" y="T3"/>
                  </a:cxn>
                  <a:cxn ang="0">
                    <a:pos x="T4" y="T5"/>
                  </a:cxn>
                  <a:cxn ang="0">
                    <a:pos x="T6" y="T7"/>
                  </a:cxn>
                  <a:cxn ang="0">
                    <a:pos x="T8" y="T9"/>
                  </a:cxn>
                </a:cxnLst>
                <a:rect l="0" t="0" r="r" b="b"/>
                <a:pathLst>
                  <a:path w="34" h="36">
                    <a:moveTo>
                      <a:pt x="26" y="32"/>
                    </a:moveTo>
                    <a:cubicBezTo>
                      <a:pt x="18" y="36"/>
                      <a:pt x="9" y="34"/>
                      <a:pt x="4" y="26"/>
                    </a:cubicBezTo>
                    <a:cubicBezTo>
                      <a:pt x="0" y="18"/>
                      <a:pt x="2" y="9"/>
                      <a:pt x="10" y="4"/>
                    </a:cubicBezTo>
                    <a:cubicBezTo>
                      <a:pt x="18" y="0"/>
                      <a:pt x="27" y="2"/>
                      <a:pt x="32" y="10"/>
                    </a:cubicBezTo>
                    <a:cubicBezTo>
                      <a:pt x="33" y="12"/>
                      <a:pt x="34" y="15"/>
                      <a:pt x="34" y="1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15" name="Freeform 32">
                <a:extLst>
                  <a:ext uri="{FF2B5EF4-FFF2-40B4-BE49-F238E27FC236}">
                    <a16:creationId xmlns:a16="http://schemas.microsoft.com/office/drawing/2014/main" id="{FA041283-615C-4BD2-AB98-C2FF2B1AD718}"/>
                  </a:ext>
                </a:extLst>
              </p:cNvPr>
              <p:cNvSpPr>
                <a:spLocks/>
              </p:cNvSpPr>
              <p:nvPr/>
            </p:nvSpPr>
            <p:spPr bwMode="auto">
              <a:xfrm>
                <a:off x="2490" y="2919"/>
                <a:ext cx="120" cy="126"/>
              </a:xfrm>
              <a:custGeom>
                <a:avLst/>
                <a:gdLst>
                  <a:gd name="T0" fmla="*/ 26 w 34"/>
                  <a:gd name="T1" fmla="*/ 32 h 36"/>
                  <a:gd name="T2" fmla="*/ 4 w 34"/>
                  <a:gd name="T3" fmla="*/ 26 h 36"/>
                  <a:gd name="T4" fmla="*/ 10 w 34"/>
                  <a:gd name="T5" fmla="*/ 4 h 36"/>
                  <a:gd name="T6" fmla="*/ 32 w 34"/>
                  <a:gd name="T7" fmla="*/ 10 h 36"/>
                  <a:gd name="T8" fmla="*/ 34 w 34"/>
                  <a:gd name="T9" fmla="*/ 18 h 36"/>
                </a:gdLst>
                <a:ahLst/>
                <a:cxnLst>
                  <a:cxn ang="0">
                    <a:pos x="T0" y="T1"/>
                  </a:cxn>
                  <a:cxn ang="0">
                    <a:pos x="T2" y="T3"/>
                  </a:cxn>
                  <a:cxn ang="0">
                    <a:pos x="T4" y="T5"/>
                  </a:cxn>
                  <a:cxn ang="0">
                    <a:pos x="T6" y="T7"/>
                  </a:cxn>
                  <a:cxn ang="0">
                    <a:pos x="T8" y="T9"/>
                  </a:cxn>
                </a:cxnLst>
                <a:rect l="0" t="0" r="r" b="b"/>
                <a:pathLst>
                  <a:path w="34" h="36">
                    <a:moveTo>
                      <a:pt x="26" y="32"/>
                    </a:moveTo>
                    <a:cubicBezTo>
                      <a:pt x="18" y="36"/>
                      <a:pt x="9" y="34"/>
                      <a:pt x="4" y="26"/>
                    </a:cubicBezTo>
                    <a:cubicBezTo>
                      <a:pt x="0" y="18"/>
                      <a:pt x="2" y="9"/>
                      <a:pt x="10" y="4"/>
                    </a:cubicBezTo>
                    <a:cubicBezTo>
                      <a:pt x="18" y="0"/>
                      <a:pt x="27" y="2"/>
                      <a:pt x="32" y="10"/>
                    </a:cubicBezTo>
                    <a:cubicBezTo>
                      <a:pt x="33" y="12"/>
                      <a:pt x="34" y="15"/>
                      <a:pt x="34" y="1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16" name="Freeform 33">
                <a:extLst>
                  <a:ext uri="{FF2B5EF4-FFF2-40B4-BE49-F238E27FC236}">
                    <a16:creationId xmlns:a16="http://schemas.microsoft.com/office/drawing/2014/main" id="{E4C1B5FD-AF2C-4A74-BE82-71257C313987}"/>
                  </a:ext>
                </a:extLst>
              </p:cNvPr>
              <p:cNvSpPr>
                <a:spLocks/>
              </p:cNvSpPr>
              <p:nvPr/>
            </p:nvSpPr>
            <p:spPr bwMode="auto">
              <a:xfrm>
                <a:off x="2659" y="2919"/>
                <a:ext cx="119" cy="126"/>
              </a:xfrm>
              <a:custGeom>
                <a:avLst/>
                <a:gdLst>
                  <a:gd name="T0" fmla="*/ 26 w 34"/>
                  <a:gd name="T1" fmla="*/ 32 h 36"/>
                  <a:gd name="T2" fmla="*/ 4 w 34"/>
                  <a:gd name="T3" fmla="*/ 26 h 36"/>
                  <a:gd name="T4" fmla="*/ 10 w 34"/>
                  <a:gd name="T5" fmla="*/ 4 h 36"/>
                  <a:gd name="T6" fmla="*/ 32 w 34"/>
                  <a:gd name="T7" fmla="*/ 10 h 36"/>
                  <a:gd name="T8" fmla="*/ 34 w 34"/>
                  <a:gd name="T9" fmla="*/ 18 h 36"/>
                </a:gdLst>
                <a:ahLst/>
                <a:cxnLst>
                  <a:cxn ang="0">
                    <a:pos x="T0" y="T1"/>
                  </a:cxn>
                  <a:cxn ang="0">
                    <a:pos x="T2" y="T3"/>
                  </a:cxn>
                  <a:cxn ang="0">
                    <a:pos x="T4" y="T5"/>
                  </a:cxn>
                  <a:cxn ang="0">
                    <a:pos x="T6" y="T7"/>
                  </a:cxn>
                  <a:cxn ang="0">
                    <a:pos x="T8" y="T9"/>
                  </a:cxn>
                </a:cxnLst>
                <a:rect l="0" t="0" r="r" b="b"/>
                <a:pathLst>
                  <a:path w="34" h="36">
                    <a:moveTo>
                      <a:pt x="26" y="32"/>
                    </a:moveTo>
                    <a:cubicBezTo>
                      <a:pt x="18" y="36"/>
                      <a:pt x="9" y="34"/>
                      <a:pt x="4" y="26"/>
                    </a:cubicBezTo>
                    <a:cubicBezTo>
                      <a:pt x="0" y="18"/>
                      <a:pt x="2" y="9"/>
                      <a:pt x="10" y="4"/>
                    </a:cubicBezTo>
                    <a:cubicBezTo>
                      <a:pt x="18" y="0"/>
                      <a:pt x="27" y="2"/>
                      <a:pt x="32" y="10"/>
                    </a:cubicBezTo>
                    <a:cubicBezTo>
                      <a:pt x="33" y="12"/>
                      <a:pt x="34" y="15"/>
                      <a:pt x="34" y="1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17" name="Line 34">
                <a:extLst>
                  <a:ext uri="{FF2B5EF4-FFF2-40B4-BE49-F238E27FC236}">
                    <a16:creationId xmlns:a16="http://schemas.microsoft.com/office/drawing/2014/main" id="{24AC8AC4-1809-4261-93D0-AF94E0C16908}"/>
                  </a:ext>
                </a:extLst>
              </p:cNvPr>
              <p:cNvSpPr>
                <a:spLocks noChangeShapeType="1"/>
              </p:cNvSpPr>
              <p:nvPr/>
            </p:nvSpPr>
            <p:spPr bwMode="auto">
              <a:xfrm flipH="1">
                <a:off x="2582" y="2877"/>
                <a:ext cx="28" cy="56"/>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18" name="Line 35">
                <a:extLst>
                  <a:ext uri="{FF2B5EF4-FFF2-40B4-BE49-F238E27FC236}">
                    <a16:creationId xmlns:a16="http://schemas.microsoft.com/office/drawing/2014/main" id="{84DC064F-5160-4952-A7A3-9A73E263D748}"/>
                  </a:ext>
                </a:extLst>
              </p:cNvPr>
              <p:cNvSpPr>
                <a:spLocks noChangeShapeType="1"/>
              </p:cNvSpPr>
              <p:nvPr/>
            </p:nvSpPr>
            <p:spPr bwMode="auto">
              <a:xfrm>
                <a:off x="2666" y="2877"/>
                <a:ext cx="28" cy="56"/>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19" name="Freeform 36">
                <a:extLst>
                  <a:ext uri="{FF2B5EF4-FFF2-40B4-BE49-F238E27FC236}">
                    <a16:creationId xmlns:a16="http://schemas.microsoft.com/office/drawing/2014/main" id="{8D59C5DC-224D-4FBE-81EE-6CDCA49971D6}"/>
                  </a:ext>
                </a:extLst>
              </p:cNvPr>
              <p:cNvSpPr>
                <a:spLocks/>
              </p:cNvSpPr>
              <p:nvPr/>
            </p:nvSpPr>
            <p:spPr bwMode="auto">
              <a:xfrm>
                <a:off x="2912" y="2765"/>
                <a:ext cx="119" cy="126"/>
              </a:xfrm>
              <a:custGeom>
                <a:avLst/>
                <a:gdLst>
                  <a:gd name="T0" fmla="*/ 26 w 34"/>
                  <a:gd name="T1" fmla="*/ 32 h 36"/>
                  <a:gd name="T2" fmla="*/ 4 w 34"/>
                  <a:gd name="T3" fmla="*/ 26 h 36"/>
                  <a:gd name="T4" fmla="*/ 10 w 34"/>
                  <a:gd name="T5" fmla="*/ 4 h 36"/>
                  <a:gd name="T6" fmla="*/ 32 w 34"/>
                  <a:gd name="T7" fmla="*/ 10 h 36"/>
                  <a:gd name="T8" fmla="*/ 34 w 34"/>
                  <a:gd name="T9" fmla="*/ 18 h 36"/>
                </a:gdLst>
                <a:ahLst/>
                <a:cxnLst>
                  <a:cxn ang="0">
                    <a:pos x="T0" y="T1"/>
                  </a:cxn>
                  <a:cxn ang="0">
                    <a:pos x="T2" y="T3"/>
                  </a:cxn>
                  <a:cxn ang="0">
                    <a:pos x="T4" y="T5"/>
                  </a:cxn>
                  <a:cxn ang="0">
                    <a:pos x="T6" y="T7"/>
                  </a:cxn>
                  <a:cxn ang="0">
                    <a:pos x="T8" y="T9"/>
                  </a:cxn>
                </a:cxnLst>
                <a:rect l="0" t="0" r="r" b="b"/>
                <a:pathLst>
                  <a:path w="34" h="36">
                    <a:moveTo>
                      <a:pt x="26" y="32"/>
                    </a:moveTo>
                    <a:cubicBezTo>
                      <a:pt x="18" y="36"/>
                      <a:pt x="9" y="34"/>
                      <a:pt x="4" y="26"/>
                    </a:cubicBezTo>
                    <a:cubicBezTo>
                      <a:pt x="0" y="18"/>
                      <a:pt x="2" y="9"/>
                      <a:pt x="10" y="4"/>
                    </a:cubicBezTo>
                    <a:cubicBezTo>
                      <a:pt x="18" y="0"/>
                      <a:pt x="27" y="2"/>
                      <a:pt x="32" y="10"/>
                    </a:cubicBezTo>
                    <a:cubicBezTo>
                      <a:pt x="33" y="12"/>
                      <a:pt x="34" y="15"/>
                      <a:pt x="34" y="1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0" name="Freeform 37">
                <a:extLst>
                  <a:ext uri="{FF2B5EF4-FFF2-40B4-BE49-F238E27FC236}">
                    <a16:creationId xmlns:a16="http://schemas.microsoft.com/office/drawing/2014/main" id="{EA858CF4-0885-4E3E-B8A0-A38C6FCAED56}"/>
                  </a:ext>
                </a:extLst>
              </p:cNvPr>
              <p:cNvSpPr>
                <a:spLocks/>
              </p:cNvSpPr>
              <p:nvPr/>
            </p:nvSpPr>
            <p:spPr bwMode="auto">
              <a:xfrm>
                <a:off x="2828" y="2919"/>
                <a:ext cx="119" cy="126"/>
              </a:xfrm>
              <a:custGeom>
                <a:avLst/>
                <a:gdLst>
                  <a:gd name="T0" fmla="*/ 26 w 34"/>
                  <a:gd name="T1" fmla="*/ 32 h 36"/>
                  <a:gd name="T2" fmla="*/ 4 w 34"/>
                  <a:gd name="T3" fmla="*/ 26 h 36"/>
                  <a:gd name="T4" fmla="*/ 10 w 34"/>
                  <a:gd name="T5" fmla="*/ 4 h 36"/>
                  <a:gd name="T6" fmla="*/ 32 w 34"/>
                  <a:gd name="T7" fmla="*/ 10 h 36"/>
                  <a:gd name="T8" fmla="*/ 34 w 34"/>
                  <a:gd name="T9" fmla="*/ 18 h 36"/>
                </a:gdLst>
                <a:ahLst/>
                <a:cxnLst>
                  <a:cxn ang="0">
                    <a:pos x="T0" y="T1"/>
                  </a:cxn>
                  <a:cxn ang="0">
                    <a:pos x="T2" y="T3"/>
                  </a:cxn>
                  <a:cxn ang="0">
                    <a:pos x="T4" y="T5"/>
                  </a:cxn>
                  <a:cxn ang="0">
                    <a:pos x="T6" y="T7"/>
                  </a:cxn>
                  <a:cxn ang="0">
                    <a:pos x="T8" y="T9"/>
                  </a:cxn>
                </a:cxnLst>
                <a:rect l="0" t="0" r="r" b="b"/>
                <a:pathLst>
                  <a:path w="34" h="36">
                    <a:moveTo>
                      <a:pt x="26" y="32"/>
                    </a:moveTo>
                    <a:cubicBezTo>
                      <a:pt x="18" y="36"/>
                      <a:pt x="9" y="34"/>
                      <a:pt x="4" y="26"/>
                    </a:cubicBezTo>
                    <a:cubicBezTo>
                      <a:pt x="0" y="18"/>
                      <a:pt x="2" y="9"/>
                      <a:pt x="10" y="4"/>
                    </a:cubicBezTo>
                    <a:cubicBezTo>
                      <a:pt x="18" y="0"/>
                      <a:pt x="27" y="2"/>
                      <a:pt x="32" y="10"/>
                    </a:cubicBezTo>
                    <a:cubicBezTo>
                      <a:pt x="33" y="12"/>
                      <a:pt x="34" y="15"/>
                      <a:pt x="34" y="1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1" name="Freeform 38">
                <a:extLst>
                  <a:ext uri="{FF2B5EF4-FFF2-40B4-BE49-F238E27FC236}">
                    <a16:creationId xmlns:a16="http://schemas.microsoft.com/office/drawing/2014/main" id="{7D2B1038-5FAF-48BE-8FE8-347A4FFA2B72}"/>
                  </a:ext>
                </a:extLst>
              </p:cNvPr>
              <p:cNvSpPr>
                <a:spLocks/>
              </p:cNvSpPr>
              <p:nvPr/>
            </p:nvSpPr>
            <p:spPr bwMode="auto">
              <a:xfrm>
                <a:off x="2996" y="2919"/>
                <a:ext cx="120" cy="126"/>
              </a:xfrm>
              <a:custGeom>
                <a:avLst/>
                <a:gdLst>
                  <a:gd name="T0" fmla="*/ 26 w 34"/>
                  <a:gd name="T1" fmla="*/ 32 h 36"/>
                  <a:gd name="T2" fmla="*/ 4 w 34"/>
                  <a:gd name="T3" fmla="*/ 26 h 36"/>
                  <a:gd name="T4" fmla="*/ 10 w 34"/>
                  <a:gd name="T5" fmla="*/ 4 h 36"/>
                  <a:gd name="T6" fmla="*/ 32 w 34"/>
                  <a:gd name="T7" fmla="*/ 10 h 36"/>
                  <a:gd name="T8" fmla="*/ 34 w 34"/>
                  <a:gd name="T9" fmla="*/ 18 h 36"/>
                </a:gdLst>
                <a:ahLst/>
                <a:cxnLst>
                  <a:cxn ang="0">
                    <a:pos x="T0" y="T1"/>
                  </a:cxn>
                  <a:cxn ang="0">
                    <a:pos x="T2" y="T3"/>
                  </a:cxn>
                  <a:cxn ang="0">
                    <a:pos x="T4" y="T5"/>
                  </a:cxn>
                  <a:cxn ang="0">
                    <a:pos x="T6" y="T7"/>
                  </a:cxn>
                  <a:cxn ang="0">
                    <a:pos x="T8" y="T9"/>
                  </a:cxn>
                </a:cxnLst>
                <a:rect l="0" t="0" r="r" b="b"/>
                <a:pathLst>
                  <a:path w="34" h="36">
                    <a:moveTo>
                      <a:pt x="26" y="32"/>
                    </a:moveTo>
                    <a:cubicBezTo>
                      <a:pt x="18" y="36"/>
                      <a:pt x="9" y="34"/>
                      <a:pt x="4" y="26"/>
                    </a:cubicBezTo>
                    <a:cubicBezTo>
                      <a:pt x="0" y="18"/>
                      <a:pt x="2" y="9"/>
                      <a:pt x="10" y="4"/>
                    </a:cubicBezTo>
                    <a:cubicBezTo>
                      <a:pt x="18" y="0"/>
                      <a:pt x="27" y="2"/>
                      <a:pt x="32" y="10"/>
                    </a:cubicBezTo>
                    <a:cubicBezTo>
                      <a:pt x="33" y="12"/>
                      <a:pt x="34" y="15"/>
                      <a:pt x="34" y="1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2" name="Line 39">
                <a:extLst>
                  <a:ext uri="{FF2B5EF4-FFF2-40B4-BE49-F238E27FC236}">
                    <a16:creationId xmlns:a16="http://schemas.microsoft.com/office/drawing/2014/main" id="{6B581E2F-2FA1-4108-9F3E-48655357D7D0}"/>
                  </a:ext>
                </a:extLst>
              </p:cNvPr>
              <p:cNvSpPr>
                <a:spLocks noChangeShapeType="1"/>
              </p:cNvSpPr>
              <p:nvPr/>
            </p:nvSpPr>
            <p:spPr bwMode="auto">
              <a:xfrm flipH="1">
                <a:off x="2919" y="2877"/>
                <a:ext cx="28" cy="56"/>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3" name="Line 40">
                <a:extLst>
                  <a:ext uri="{FF2B5EF4-FFF2-40B4-BE49-F238E27FC236}">
                    <a16:creationId xmlns:a16="http://schemas.microsoft.com/office/drawing/2014/main" id="{2E8D3F94-A0A1-473E-BE17-F4E1C1C63784}"/>
                  </a:ext>
                </a:extLst>
              </p:cNvPr>
              <p:cNvSpPr>
                <a:spLocks noChangeShapeType="1"/>
              </p:cNvSpPr>
              <p:nvPr/>
            </p:nvSpPr>
            <p:spPr bwMode="auto">
              <a:xfrm>
                <a:off x="3003" y="2877"/>
                <a:ext cx="28" cy="56"/>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4" name="Freeform 41">
                <a:extLst>
                  <a:ext uri="{FF2B5EF4-FFF2-40B4-BE49-F238E27FC236}">
                    <a16:creationId xmlns:a16="http://schemas.microsoft.com/office/drawing/2014/main" id="{03B63D18-DDD2-4F53-B33A-934C27382D14}"/>
                  </a:ext>
                </a:extLst>
              </p:cNvPr>
              <p:cNvSpPr>
                <a:spLocks/>
              </p:cNvSpPr>
              <p:nvPr/>
            </p:nvSpPr>
            <p:spPr bwMode="auto">
              <a:xfrm>
                <a:off x="2750" y="2618"/>
                <a:ext cx="113" cy="112"/>
              </a:xfrm>
              <a:custGeom>
                <a:avLst/>
                <a:gdLst>
                  <a:gd name="T0" fmla="*/ 32 w 32"/>
                  <a:gd name="T1" fmla="*/ 16 h 32"/>
                  <a:gd name="T2" fmla="*/ 16 w 32"/>
                  <a:gd name="T3" fmla="*/ 32 h 32"/>
                  <a:gd name="T4" fmla="*/ 0 w 32"/>
                  <a:gd name="T5" fmla="*/ 16 h 32"/>
                  <a:gd name="T6" fmla="*/ 16 w 32"/>
                  <a:gd name="T7" fmla="*/ 0 h 32"/>
                </a:gdLst>
                <a:ahLst/>
                <a:cxnLst>
                  <a:cxn ang="0">
                    <a:pos x="T0" y="T1"/>
                  </a:cxn>
                  <a:cxn ang="0">
                    <a:pos x="T2" y="T3"/>
                  </a:cxn>
                  <a:cxn ang="0">
                    <a:pos x="T4" y="T5"/>
                  </a:cxn>
                  <a:cxn ang="0">
                    <a:pos x="T6" y="T7"/>
                  </a:cxn>
                </a:cxnLst>
                <a:rect l="0" t="0" r="r" b="b"/>
                <a:pathLst>
                  <a:path w="32" h="32">
                    <a:moveTo>
                      <a:pt x="32" y="16"/>
                    </a:moveTo>
                    <a:cubicBezTo>
                      <a:pt x="32" y="25"/>
                      <a:pt x="25" y="32"/>
                      <a:pt x="16" y="32"/>
                    </a:cubicBezTo>
                    <a:cubicBezTo>
                      <a:pt x="7" y="32"/>
                      <a:pt x="0" y="25"/>
                      <a:pt x="0" y="16"/>
                    </a:cubicBezTo>
                    <a:cubicBezTo>
                      <a:pt x="0" y="7"/>
                      <a:pt x="7" y="0"/>
                      <a:pt x="16" y="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5" name="Line 42">
                <a:extLst>
                  <a:ext uri="{FF2B5EF4-FFF2-40B4-BE49-F238E27FC236}">
                    <a16:creationId xmlns:a16="http://schemas.microsoft.com/office/drawing/2014/main" id="{49D0540E-44D2-4FCE-A755-B93E494A8690}"/>
                  </a:ext>
                </a:extLst>
              </p:cNvPr>
              <p:cNvSpPr>
                <a:spLocks noChangeShapeType="1"/>
              </p:cNvSpPr>
              <p:nvPr/>
            </p:nvSpPr>
            <p:spPr bwMode="auto">
              <a:xfrm flipH="1">
                <a:off x="2680" y="2713"/>
                <a:ext cx="84" cy="77"/>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6" name="Line 43">
                <a:extLst>
                  <a:ext uri="{FF2B5EF4-FFF2-40B4-BE49-F238E27FC236}">
                    <a16:creationId xmlns:a16="http://schemas.microsoft.com/office/drawing/2014/main" id="{99060160-E569-4098-AA42-8D141A7D0882}"/>
                  </a:ext>
                </a:extLst>
              </p:cNvPr>
              <p:cNvSpPr>
                <a:spLocks noChangeShapeType="1"/>
              </p:cNvSpPr>
              <p:nvPr/>
            </p:nvSpPr>
            <p:spPr bwMode="auto">
              <a:xfrm>
                <a:off x="2849" y="2713"/>
                <a:ext cx="84" cy="77"/>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7" name="Freeform 44">
                <a:extLst>
                  <a:ext uri="{FF2B5EF4-FFF2-40B4-BE49-F238E27FC236}">
                    <a16:creationId xmlns:a16="http://schemas.microsoft.com/office/drawing/2014/main" id="{D86750BB-5A4F-4D71-9DA8-6F767CB07BCE}"/>
                  </a:ext>
                </a:extLst>
              </p:cNvPr>
              <p:cNvSpPr>
                <a:spLocks/>
              </p:cNvSpPr>
              <p:nvPr/>
            </p:nvSpPr>
            <p:spPr bwMode="auto">
              <a:xfrm>
                <a:off x="2367" y="2447"/>
                <a:ext cx="879" cy="843"/>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grpSp>
        <p:sp>
          <p:nvSpPr>
            <p:cNvPr id="102" name="TextBox 101">
              <a:extLst>
                <a:ext uri="{FF2B5EF4-FFF2-40B4-BE49-F238E27FC236}">
                  <a16:creationId xmlns:a16="http://schemas.microsoft.com/office/drawing/2014/main" id="{98EC3D68-11B4-4E56-BF63-0BD1909F60A3}"/>
                </a:ext>
              </a:extLst>
            </p:cNvPr>
            <p:cNvSpPr txBox="1"/>
            <p:nvPr/>
          </p:nvSpPr>
          <p:spPr>
            <a:xfrm>
              <a:off x="1101020" y="5724313"/>
              <a:ext cx="2710150" cy="492478"/>
            </a:xfrm>
            <a:prstGeom prst="rect">
              <a:avLst/>
            </a:prstGeom>
            <a:noFill/>
          </p:spPr>
          <p:txBody>
            <a:bodyPr wrap="square" lIns="0" tIns="0" rIns="0" bIns="0" rtlCol="0" anchor="t">
              <a:spAutoFit/>
            </a:bodyPr>
            <a:lstStyle/>
            <a:p>
              <a:pPr algn="ctr" defTabSz="914358"/>
              <a:r>
                <a:rPr lang="en-US" sz="1600" dirty="0">
                  <a:solidFill>
                    <a:srgbClr val="FFFFFF"/>
                  </a:solidFill>
                  <a:latin typeface="Aino"/>
                </a:rPr>
                <a:t>1st country to use blockchain on national level</a:t>
              </a:r>
              <a:endParaRPr lang="en-GB" sz="1600" dirty="0">
                <a:solidFill>
                  <a:srgbClr val="FFFFFF"/>
                </a:solidFill>
                <a:latin typeface="Aino"/>
              </a:endParaRPr>
            </a:p>
          </p:txBody>
        </p:sp>
      </p:grpSp>
      <p:grpSp>
        <p:nvGrpSpPr>
          <p:cNvPr id="147" name="Rühm 146">
            <a:extLst>
              <a:ext uri="{FF2B5EF4-FFF2-40B4-BE49-F238E27FC236}">
                <a16:creationId xmlns:a16="http://schemas.microsoft.com/office/drawing/2014/main" id="{8D800DE3-67F9-4991-A74A-5D4122738A97}"/>
              </a:ext>
            </a:extLst>
          </p:cNvPr>
          <p:cNvGrpSpPr/>
          <p:nvPr/>
        </p:nvGrpSpPr>
        <p:grpSpPr>
          <a:xfrm>
            <a:off x="8460668" y="4344729"/>
            <a:ext cx="2347748" cy="1617551"/>
            <a:chOff x="8552110" y="4646058"/>
            <a:chExt cx="2347913" cy="1617665"/>
          </a:xfrm>
        </p:grpSpPr>
        <p:grpSp>
          <p:nvGrpSpPr>
            <p:cNvPr id="137" name="Group 53">
              <a:extLst>
                <a:ext uri="{FF2B5EF4-FFF2-40B4-BE49-F238E27FC236}">
                  <a16:creationId xmlns:a16="http://schemas.microsoft.com/office/drawing/2014/main" id="{0DB34D44-8F10-4EFC-AF39-61AF310D5936}"/>
                </a:ext>
              </a:extLst>
            </p:cNvPr>
            <p:cNvGrpSpPr>
              <a:grpSpLocks noChangeAspect="1"/>
            </p:cNvGrpSpPr>
            <p:nvPr/>
          </p:nvGrpSpPr>
          <p:grpSpPr bwMode="auto">
            <a:xfrm>
              <a:off x="9246822" y="4646058"/>
              <a:ext cx="959475" cy="921600"/>
              <a:chOff x="4410" y="2384"/>
              <a:chExt cx="760" cy="730"/>
            </a:xfrm>
          </p:grpSpPr>
          <p:sp>
            <p:nvSpPr>
              <p:cNvPr id="139" name="Line 54">
                <a:extLst>
                  <a:ext uri="{FF2B5EF4-FFF2-40B4-BE49-F238E27FC236}">
                    <a16:creationId xmlns:a16="http://schemas.microsoft.com/office/drawing/2014/main" id="{8D37A629-C021-433D-8C26-1EC375118D99}"/>
                  </a:ext>
                </a:extLst>
              </p:cNvPr>
              <p:cNvSpPr>
                <a:spLocks noChangeShapeType="1"/>
              </p:cNvSpPr>
              <p:nvPr/>
            </p:nvSpPr>
            <p:spPr bwMode="auto">
              <a:xfrm>
                <a:off x="4754" y="2532"/>
                <a:ext cx="73"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40" name="Freeform 55">
                <a:extLst>
                  <a:ext uri="{FF2B5EF4-FFF2-40B4-BE49-F238E27FC236}">
                    <a16:creationId xmlns:a16="http://schemas.microsoft.com/office/drawing/2014/main" id="{9250A264-AB8F-41EB-930C-F7546596174D}"/>
                  </a:ext>
                </a:extLst>
              </p:cNvPr>
              <p:cNvSpPr>
                <a:spLocks/>
              </p:cNvSpPr>
              <p:nvPr/>
            </p:nvSpPr>
            <p:spPr bwMode="auto">
              <a:xfrm>
                <a:off x="4632" y="2484"/>
                <a:ext cx="316" cy="557"/>
              </a:xfrm>
              <a:custGeom>
                <a:avLst/>
                <a:gdLst>
                  <a:gd name="T0" fmla="*/ 17 w 104"/>
                  <a:gd name="T1" fmla="*/ 32 h 184"/>
                  <a:gd name="T2" fmla="*/ 104 w 104"/>
                  <a:gd name="T3" fmla="*/ 32 h 184"/>
                  <a:gd name="T4" fmla="*/ 104 w 104"/>
                  <a:gd name="T5" fmla="*/ 172 h 184"/>
                  <a:gd name="T6" fmla="*/ 92 w 104"/>
                  <a:gd name="T7" fmla="*/ 184 h 184"/>
                  <a:gd name="T8" fmla="*/ 12 w 104"/>
                  <a:gd name="T9" fmla="*/ 184 h 184"/>
                  <a:gd name="T10" fmla="*/ 0 w 104"/>
                  <a:gd name="T11" fmla="*/ 172 h 184"/>
                  <a:gd name="T12" fmla="*/ 0 w 104"/>
                  <a:gd name="T13" fmla="*/ 12 h 184"/>
                  <a:gd name="T14" fmla="*/ 12 w 104"/>
                  <a:gd name="T15" fmla="*/ 0 h 184"/>
                  <a:gd name="T16" fmla="*/ 92 w 104"/>
                  <a:gd name="T17" fmla="*/ 0 h 184"/>
                  <a:gd name="T18" fmla="*/ 104 w 104"/>
                  <a:gd name="T19" fmla="*/ 12 h 184"/>
                  <a:gd name="T20" fmla="*/ 104 w 104"/>
                  <a:gd name="T21" fmla="*/ 1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184">
                    <a:moveTo>
                      <a:pt x="17" y="32"/>
                    </a:moveTo>
                    <a:cubicBezTo>
                      <a:pt x="104" y="32"/>
                      <a:pt x="104" y="32"/>
                      <a:pt x="104" y="32"/>
                    </a:cubicBezTo>
                    <a:cubicBezTo>
                      <a:pt x="104" y="172"/>
                      <a:pt x="104" y="172"/>
                      <a:pt x="104" y="172"/>
                    </a:cubicBezTo>
                    <a:cubicBezTo>
                      <a:pt x="104" y="179"/>
                      <a:pt x="99" y="184"/>
                      <a:pt x="92" y="184"/>
                    </a:cubicBezTo>
                    <a:cubicBezTo>
                      <a:pt x="12" y="184"/>
                      <a:pt x="12" y="184"/>
                      <a:pt x="12" y="184"/>
                    </a:cubicBezTo>
                    <a:cubicBezTo>
                      <a:pt x="5" y="184"/>
                      <a:pt x="0" y="179"/>
                      <a:pt x="0" y="172"/>
                    </a:cubicBezTo>
                    <a:cubicBezTo>
                      <a:pt x="0" y="12"/>
                      <a:pt x="0" y="12"/>
                      <a:pt x="0" y="12"/>
                    </a:cubicBezTo>
                    <a:cubicBezTo>
                      <a:pt x="0" y="5"/>
                      <a:pt x="5" y="0"/>
                      <a:pt x="12" y="0"/>
                    </a:cubicBezTo>
                    <a:cubicBezTo>
                      <a:pt x="92" y="0"/>
                      <a:pt x="92" y="0"/>
                      <a:pt x="92" y="0"/>
                    </a:cubicBezTo>
                    <a:cubicBezTo>
                      <a:pt x="99" y="0"/>
                      <a:pt x="104" y="5"/>
                      <a:pt x="104" y="12"/>
                    </a:cubicBezTo>
                    <a:cubicBezTo>
                      <a:pt x="104" y="15"/>
                      <a:pt x="104" y="15"/>
                      <a:pt x="104" y="15"/>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41" name="Line 56">
                <a:extLst>
                  <a:ext uri="{FF2B5EF4-FFF2-40B4-BE49-F238E27FC236}">
                    <a16:creationId xmlns:a16="http://schemas.microsoft.com/office/drawing/2014/main" id="{F6421619-7A6E-4DE0-A02C-9BB601B04326}"/>
                  </a:ext>
                </a:extLst>
              </p:cNvPr>
              <p:cNvSpPr>
                <a:spLocks noChangeShapeType="1"/>
              </p:cNvSpPr>
              <p:nvPr/>
            </p:nvSpPr>
            <p:spPr bwMode="auto">
              <a:xfrm>
                <a:off x="4635" y="2981"/>
                <a:ext cx="265"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42" name="Freeform 57">
                <a:extLst>
                  <a:ext uri="{FF2B5EF4-FFF2-40B4-BE49-F238E27FC236}">
                    <a16:creationId xmlns:a16="http://schemas.microsoft.com/office/drawing/2014/main" id="{2FDEE8A7-7F28-4F87-89FF-F8A1C3C75355}"/>
                  </a:ext>
                </a:extLst>
              </p:cNvPr>
              <p:cNvSpPr>
                <a:spLocks/>
              </p:cNvSpPr>
              <p:nvPr/>
            </p:nvSpPr>
            <p:spPr bwMode="auto">
              <a:xfrm>
                <a:off x="4693" y="2714"/>
                <a:ext cx="194" cy="121"/>
              </a:xfrm>
              <a:custGeom>
                <a:avLst/>
                <a:gdLst>
                  <a:gd name="T0" fmla="*/ 0 w 194"/>
                  <a:gd name="T1" fmla="*/ 58 h 121"/>
                  <a:gd name="T2" fmla="*/ 64 w 194"/>
                  <a:gd name="T3" fmla="*/ 121 h 121"/>
                  <a:gd name="T4" fmla="*/ 194 w 194"/>
                  <a:gd name="T5" fmla="*/ 0 h 121"/>
                </a:gdLst>
                <a:ahLst/>
                <a:cxnLst>
                  <a:cxn ang="0">
                    <a:pos x="T0" y="T1"/>
                  </a:cxn>
                  <a:cxn ang="0">
                    <a:pos x="T2" y="T3"/>
                  </a:cxn>
                  <a:cxn ang="0">
                    <a:pos x="T4" y="T5"/>
                  </a:cxn>
                </a:cxnLst>
                <a:rect l="0" t="0" r="r" b="b"/>
                <a:pathLst>
                  <a:path w="194" h="121">
                    <a:moveTo>
                      <a:pt x="0" y="58"/>
                    </a:moveTo>
                    <a:lnTo>
                      <a:pt x="64" y="121"/>
                    </a:lnTo>
                    <a:lnTo>
                      <a:pt x="194" y="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43" name="Freeform 58">
                <a:extLst>
                  <a:ext uri="{FF2B5EF4-FFF2-40B4-BE49-F238E27FC236}">
                    <a16:creationId xmlns:a16="http://schemas.microsoft.com/office/drawing/2014/main" id="{FE9FFEAC-24A6-44A5-BE44-8B50CD545B6F}"/>
                  </a:ext>
                </a:extLst>
              </p:cNvPr>
              <p:cNvSpPr>
                <a:spLocks/>
              </p:cNvSpPr>
              <p:nvPr/>
            </p:nvSpPr>
            <p:spPr bwMode="auto">
              <a:xfrm>
                <a:off x="4410" y="2384"/>
                <a:ext cx="760" cy="730"/>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grpSp>
        <p:sp>
          <p:nvSpPr>
            <p:cNvPr id="110" name="TextBox 109">
              <a:extLst>
                <a:ext uri="{FF2B5EF4-FFF2-40B4-BE49-F238E27FC236}">
                  <a16:creationId xmlns:a16="http://schemas.microsoft.com/office/drawing/2014/main" id="{4B9B1639-CFF1-41E2-8AF1-75080F5AEB83}"/>
                </a:ext>
              </a:extLst>
            </p:cNvPr>
            <p:cNvSpPr txBox="1"/>
            <p:nvPr/>
          </p:nvSpPr>
          <p:spPr>
            <a:xfrm>
              <a:off x="8552110" y="5771245"/>
              <a:ext cx="2347913" cy="492478"/>
            </a:xfrm>
            <a:prstGeom prst="rect">
              <a:avLst/>
            </a:prstGeom>
            <a:noFill/>
          </p:spPr>
          <p:txBody>
            <a:bodyPr wrap="square" lIns="0" tIns="0" rIns="0" bIns="0" rtlCol="0" anchor="t">
              <a:spAutoFit/>
            </a:bodyPr>
            <a:lstStyle/>
            <a:p>
              <a:pPr algn="ctr" defTabSz="914358"/>
              <a:r>
                <a:rPr lang="et-EE" sz="1600" dirty="0">
                  <a:solidFill>
                    <a:srgbClr val="FFFFFF"/>
                  </a:solidFill>
                  <a:latin typeface="Aino"/>
                </a:rPr>
                <a:t>51</a:t>
              </a:r>
              <a:r>
                <a:rPr lang="en-US" sz="1600" dirty="0">
                  <a:solidFill>
                    <a:srgbClr val="FFFFFF"/>
                  </a:solidFill>
                  <a:latin typeface="Aino"/>
                </a:rPr>
                <a:t>% of the population uses </a:t>
              </a:r>
              <a:r>
                <a:rPr lang="en-US" sz="1600" dirty="0" err="1">
                  <a:solidFill>
                    <a:srgbClr val="FFFFFF"/>
                  </a:solidFill>
                  <a:latin typeface="Aino"/>
                </a:rPr>
                <a:t>i</a:t>
              </a:r>
              <a:r>
                <a:rPr lang="en-US" sz="1600" dirty="0">
                  <a:solidFill>
                    <a:srgbClr val="FFFFFF"/>
                  </a:solidFill>
                  <a:latin typeface="Aino"/>
                </a:rPr>
                <a:t>-Voting</a:t>
              </a:r>
              <a:endParaRPr lang="en-GB" sz="1600" dirty="0">
                <a:solidFill>
                  <a:srgbClr val="FFFFFF"/>
                </a:solidFill>
                <a:latin typeface="Aino"/>
              </a:endParaRPr>
            </a:p>
          </p:txBody>
        </p:sp>
      </p:grpSp>
      <p:grpSp>
        <p:nvGrpSpPr>
          <p:cNvPr id="60" name="Rühm 112">
            <a:extLst>
              <a:ext uri="{FF2B5EF4-FFF2-40B4-BE49-F238E27FC236}">
                <a16:creationId xmlns:a16="http://schemas.microsoft.com/office/drawing/2014/main" id="{F7DA04F5-E08B-486D-A88D-A27376EAC513}"/>
              </a:ext>
            </a:extLst>
          </p:cNvPr>
          <p:cNvGrpSpPr/>
          <p:nvPr/>
        </p:nvGrpSpPr>
        <p:grpSpPr>
          <a:xfrm>
            <a:off x="8701071" y="2260858"/>
            <a:ext cx="1821528" cy="1606100"/>
            <a:chOff x="1008346" y="2865835"/>
            <a:chExt cx="1821656" cy="1606213"/>
          </a:xfrm>
        </p:grpSpPr>
        <p:grpSp>
          <p:nvGrpSpPr>
            <p:cNvPr id="61" name="Group 33">
              <a:extLst>
                <a:ext uri="{FF2B5EF4-FFF2-40B4-BE49-F238E27FC236}">
                  <a16:creationId xmlns:a16="http://schemas.microsoft.com/office/drawing/2014/main" id="{15010AFC-34E6-4E54-8311-37C9EDF8BEA1}"/>
                </a:ext>
              </a:extLst>
            </p:cNvPr>
            <p:cNvGrpSpPr>
              <a:grpSpLocks noChangeAspect="1"/>
            </p:cNvGrpSpPr>
            <p:nvPr/>
          </p:nvGrpSpPr>
          <p:grpSpPr bwMode="auto">
            <a:xfrm>
              <a:off x="1471186" y="2865835"/>
              <a:ext cx="958754" cy="921600"/>
              <a:chOff x="680" y="3046"/>
              <a:chExt cx="1058" cy="1017"/>
            </a:xfrm>
          </p:grpSpPr>
          <p:sp>
            <p:nvSpPr>
              <p:cNvPr id="63" name="Freeform 34">
                <a:extLst>
                  <a:ext uri="{FF2B5EF4-FFF2-40B4-BE49-F238E27FC236}">
                    <a16:creationId xmlns:a16="http://schemas.microsoft.com/office/drawing/2014/main" id="{D57ABA3C-EAB8-48D7-8273-1CD9665B5B6E}"/>
                  </a:ext>
                </a:extLst>
              </p:cNvPr>
              <p:cNvSpPr>
                <a:spLocks/>
              </p:cNvSpPr>
              <p:nvPr/>
            </p:nvSpPr>
            <p:spPr bwMode="auto">
              <a:xfrm>
                <a:off x="1361" y="3624"/>
                <a:ext cx="136" cy="291"/>
              </a:xfrm>
              <a:custGeom>
                <a:avLst/>
                <a:gdLst>
                  <a:gd name="T0" fmla="*/ 136 w 136"/>
                  <a:gd name="T1" fmla="*/ 165 h 291"/>
                  <a:gd name="T2" fmla="*/ 0 w 136"/>
                  <a:gd name="T3" fmla="*/ 0 h 291"/>
                  <a:gd name="T4" fmla="*/ 0 w 136"/>
                  <a:gd name="T5" fmla="*/ 215 h 291"/>
                  <a:gd name="T6" fmla="*/ 68 w 136"/>
                  <a:gd name="T7" fmla="*/ 190 h 291"/>
                  <a:gd name="T8" fmla="*/ 102 w 136"/>
                  <a:gd name="T9" fmla="*/ 291 h 291"/>
                </a:gdLst>
                <a:ahLst/>
                <a:cxnLst>
                  <a:cxn ang="0">
                    <a:pos x="T0" y="T1"/>
                  </a:cxn>
                  <a:cxn ang="0">
                    <a:pos x="T2" y="T3"/>
                  </a:cxn>
                  <a:cxn ang="0">
                    <a:pos x="T4" y="T5"/>
                  </a:cxn>
                  <a:cxn ang="0">
                    <a:pos x="T6" y="T7"/>
                  </a:cxn>
                  <a:cxn ang="0">
                    <a:pos x="T8" y="T9"/>
                  </a:cxn>
                </a:cxnLst>
                <a:rect l="0" t="0" r="r" b="b"/>
                <a:pathLst>
                  <a:path w="136" h="291">
                    <a:moveTo>
                      <a:pt x="136" y="165"/>
                    </a:moveTo>
                    <a:lnTo>
                      <a:pt x="0" y="0"/>
                    </a:lnTo>
                    <a:lnTo>
                      <a:pt x="0" y="215"/>
                    </a:lnTo>
                    <a:lnTo>
                      <a:pt x="68" y="190"/>
                    </a:lnTo>
                    <a:lnTo>
                      <a:pt x="102" y="291"/>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64" name="Freeform 35">
                <a:extLst>
                  <a:ext uri="{FF2B5EF4-FFF2-40B4-BE49-F238E27FC236}">
                    <a16:creationId xmlns:a16="http://schemas.microsoft.com/office/drawing/2014/main" id="{83179475-D4CA-432C-BDD2-3D5F6792A7F8}"/>
                  </a:ext>
                </a:extLst>
              </p:cNvPr>
              <p:cNvSpPr>
                <a:spLocks/>
              </p:cNvSpPr>
              <p:nvPr/>
            </p:nvSpPr>
            <p:spPr bwMode="auto">
              <a:xfrm>
                <a:off x="904" y="3375"/>
                <a:ext cx="610" cy="418"/>
              </a:xfrm>
              <a:custGeom>
                <a:avLst/>
                <a:gdLst>
                  <a:gd name="T0" fmla="*/ 373 w 610"/>
                  <a:gd name="T1" fmla="*/ 418 h 418"/>
                  <a:gd name="T2" fmla="*/ 0 w 610"/>
                  <a:gd name="T3" fmla="*/ 418 h 418"/>
                  <a:gd name="T4" fmla="*/ 0 w 610"/>
                  <a:gd name="T5" fmla="*/ 0 h 418"/>
                  <a:gd name="T6" fmla="*/ 610 w 610"/>
                  <a:gd name="T7" fmla="*/ 0 h 418"/>
                  <a:gd name="T8" fmla="*/ 610 w 610"/>
                  <a:gd name="T9" fmla="*/ 131 h 418"/>
                  <a:gd name="T10" fmla="*/ 339 w 610"/>
                  <a:gd name="T11" fmla="*/ 199 h 418"/>
                  <a:gd name="T12" fmla="*/ 339 w 610"/>
                  <a:gd name="T13" fmla="*/ 262 h 418"/>
                  <a:gd name="T14" fmla="*/ 271 w 610"/>
                  <a:gd name="T15" fmla="*/ 262 h 418"/>
                  <a:gd name="T16" fmla="*/ 271 w 610"/>
                  <a:gd name="T17" fmla="*/ 199 h 418"/>
                  <a:gd name="T18" fmla="*/ 68 w 610"/>
                  <a:gd name="T19" fmla="*/ 14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 h="418">
                    <a:moveTo>
                      <a:pt x="373" y="418"/>
                    </a:moveTo>
                    <a:lnTo>
                      <a:pt x="0" y="418"/>
                    </a:lnTo>
                    <a:lnTo>
                      <a:pt x="0" y="0"/>
                    </a:lnTo>
                    <a:lnTo>
                      <a:pt x="610" y="0"/>
                    </a:lnTo>
                    <a:lnTo>
                      <a:pt x="610" y="131"/>
                    </a:lnTo>
                    <a:lnTo>
                      <a:pt x="339" y="199"/>
                    </a:lnTo>
                    <a:lnTo>
                      <a:pt x="339" y="262"/>
                    </a:lnTo>
                    <a:lnTo>
                      <a:pt x="271" y="262"/>
                    </a:lnTo>
                    <a:lnTo>
                      <a:pt x="271" y="199"/>
                    </a:lnTo>
                    <a:lnTo>
                      <a:pt x="68" y="148"/>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65" name="Line 36">
                <a:extLst>
                  <a:ext uri="{FF2B5EF4-FFF2-40B4-BE49-F238E27FC236}">
                    <a16:creationId xmlns:a16="http://schemas.microsoft.com/office/drawing/2014/main" id="{5F2F8075-B12C-4748-9FE9-01F7C5FD756F}"/>
                  </a:ext>
                </a:extLst>
              </p:cNvPr>
              <p:cNvSpPr>
                <a:spLocks noChangeShapeType="1"/>
              </p:cNvSpPr>
              <p:nvPr/>
            </p:nvSpPr>
            <p:spPr bwMode="auto">
              <a:xfrm>
                <a:off x="1514" y="3506"/>
                <a:ext cx="0" cy="182"/>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66" name="Freeform 37">
                <a:extLst>
                  <a:ext uri="{FF2B5EF4-FFF2-40B4-BE49-F238E27FC236}">
                    <a16:creationId xmlns:a16="http://schemas.microsoft.com/office/drawing/2014/main" id="{55C6ED6A-B083-4AC1-814F-5AA1315EF33D}"/>
                  </a:ext>
                </a:extLst>
              </p:cNvPr>
              <p:cNvSpPr>
                <a:spLocks/>
              </p:cNvSpPr>
              <p:nvPr/>
            </p:nvSpPr>
            <p:spPr bwMode="auto">
              <a:xfrm>
                <a:off x="1124" y="3253"/>
                <a:ext cx="170" cy="67"/>
              </a:xfrm>
              <a:custGeom>
                <a:avLst/>
                <a:gdLst>
                  <a:gd name="T0" fmla="*/ 40 w 40"/>
                  <a:gd name="T1" fmla="*/ 16 h 16"/>
                  <a:gd name="T2" fmla="*/ 40 w 40"/>
                  <a:gd name="T3" fmla="*/ 8 h 16"/>
                  <a:gd name="T4" fmla="*/ 32 w 40"/>
                  <a:gd name="T5" fmla="*/ 0 h 16"/>
                  <a:gd name="T6" fmla="*/ 8 w 40"/>
                  <a:gd name="T7" fmla="*/ 0 h 16"/>
                  <a:gd name="T8" fmla="*/ 0 w 40"/>
                  <a:gd name="T9" fmla="*/ 8 h 16"/>
                  <a:gd name="T10" fmla="*/ 0 w 40"/>
                  <a:gd name="T11" fmla="*/ 16 h 16"/>
                </a:gdLst>
                <a:ahLst/>
                <a:cxnLst>
                  <a:cxn ang="0">
                    <a:pos x="T0" y="T1"/>
                  </a:cxn>
                  <a:cxn ang="0">
                    <a:pos x="T2" y="T3"/>
                  </a:cxn>
                  <a:cxn ang="0">
                    <a:pos x="T4" y="T5"/>
                  </a:cxn>
                  <a:cxn ang="0">
                    <a:pos x="T6" y="T7"/>
                  </a:cxn>
                  <a:cxn ang="0">
                    <a:pos x="T8" y="T9"/>
                  </a:cxn>
                  <a:cxn ang="0">
                    <a:pos x="T10" y="T11"/>
                  </a:cxn>
                </a:cxnLst>
                <a:rect l="0" t="0" r="r" b="b"/>
                <a:pathLst>
                  <a:path w="40" h="16">
                    <a:moveTo>
                      <a:pt x="40" y="16"/>
                    </a:moveTo>
                    <a:cubicBezTo>
                      <a:pt x="40" y="8"/>
                      <a:pt x="40" y="8"/>
                      <a:pt x="40" y="8"/>
                    </a:cubicBezTo>
                    <a:cubicBezTo>
                      <a:pt x="40" y="3"/>
                      <a:pt x="36" y="0"/>
                      <a:pt x="32" y="0"/>
                    </a:cubicBezTo>
                    <a:cubicBezTo>
                      <a:pt x="8" y="0"/>
                      <a:pt x="8" y="0"/>
                      <a:pt x="8" y="0"/>
                    </a:cubicBezTo>
                    <a:cubicBezTo>
                      <a:pt x="4" y="0"/>
                      <a:pt x="0" y="3"/>
                      <a:pt x="0" y="8"/>
                    </a:cubicBezTo>
                    <a:cubicBezTo>
                      <a:pt x="0" y="16"/>
                      <a:pt x="0" y="16"/>
                      <a:pt x="0" y="16"/>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67" name="Freeform 38">
                <a:extLst>
                  <a:ext uri="{FF2B5EF4-FFF2-40B4-BE49-F238E27FC236}">
                    <a16:creationId xmlns:a16="http://schemas.microsoft.com/office/drawing/2014/main" id="{F16C8AA9-504D-4264-8378-911D010902EB}"/>
                  </a:ext>
                </a:extLst>
              </p:cNvPr>
              <p:cNvSpPr>
                <a:spLocks/>
              </p:cNvSpPr>
              <p:nvPr/>
            </p:nvSpPr>
            <p:spPr bwMode="auto">
              <a:xfrm>
                <a:off x="680" y="3046"/>
                <a:ext cx="1058" cy="1017"/>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grpSp>
        <p:sp>
          <p:nvSpPr>
            <p:cNvPr id="62" name="TextBox 61">
              <a:extLst>
                <a:ext uri="{FF2B5EF4-FFF2-40B4-BE49-F238E27FC236}">
                  <a16:creationId xmlns:a16="http://schemas.microsoft.com/office/drawing/2014/main" id="{28600787-3AF4-4E7B-8B96-474CF5DFDF32}"/>
                </a:ext>
              </a:extLst>
            </p:cNvPr>
            <p:cNvSpPr txBox="1"/>
            <p:nvPr/>
          </p:nvSpPr>
          <p:spPr>
            <a:xfrm>
              <a:off x="1008346" y="3979570"/>
              <a:ext cx="1821656" cy="492478"/>
            </a:xfrm>
            <a:prstGeom prst="rect">
              <a:avLst/>
            </a:prstGeom>
            <a:noFill/>
          </p:spPr>
          <p:txBody>
            <a:bodyPr wrap="square" lIns="0" tIns="0" rIns="0" bIns="0" rtlCol="0" anchor="t">
              <a:spAutoFit/>
            </a:bodyPr>
            <a:lstStyle/>
            <a:p>
              <a:pPr algn="ctr" defTabSz="914358"/>
              <a:r>
                <a:rPr lang="en-US" sz="1600" dirty="0">
                  <a:solidFill>
                    <a:srgbClr val="FFFFFF"/>
                  </a:solidFill>
                  <a:latin typeface="Aino"/>
                </a:rPr>
                <a:t>9</a:t>
              </a:r>
              <a:r>
                <a:rPr lang="et-EE" sz="1600" dirty="0">
                  <a:solidFill>
                    <a:srgbClr val="FFFFFF"/>
                  </a:solidFill>
                  <a:latin typeface="Aino"/>
                </a:rPr>
                <a:t>9</a:t>
              </a:r>
              <a:r>
                <a:rPr lang="en-US" sz="1600" dirty="0">
                  <a:solidFill>
                    <a:srgbClr val="FFFFFF"/>
                  </a:solidFill>
                  <a:latin typeface="Aino"/>
                </a:rPr>
                <a:t>% of companies established online</a:t>
              </a:r>
              <a:endParaRPr lang="en-GB" sz="1600" dirty="0">
                <a:solidFill>
                  <a:srgbClr val="FFFFFF"/>
                </a:solidFill>
                <a:latin typeface="Aino"/>
              </a:endParaRPr>
            </a:p>
          </p:txBody>
        </p:sp>
      </p:grpSp>
      <p:grpSp>
        <p:nvGrpSpPr>
          <p:cNvPr id="70" name="Rühm 127">
            <a:extLst>
              <a:ext uri="{FF2B5EF4-FFF2-40B4-BE49-F238E27FC236}">
                <a16:creationId xmlns:a16="http://schemas.microsoft.com/office/drawing/2014/main" id="{174EF721-E84E-469E-8D6B-02460A33C563}"/>
              </a:ext>
            </a:extLst>
          </p:cNvPr>
          <p:cNvGrpSpPr/>
          <p:nvPr/>
        </p:nvGrpSpPr>
        <p:grpSpPr>
          <a:xfrm>
            <a:off x="5140824" y="4358518"/>
            <a:ext cx="1821528" cy="1852321"/>
            <a:chOff x="3811113" y="2865835"/>
            <a:chExt cx="1821656" cy="1852451"/>
          </a:xfrm>
        </p:grpSpPr>
        <p:grpSp>
          <p:nvGrpSpPr>
            <p:cNvPr id="76" name="Group 23">
              <a:extLst>
                <a:ext uri="{FF2B5EF4-FFF2-40B4-BE49-F238E27FC236}">
                  <a16:creationId xmlns:a16="http://schemas.microsoft.com/office/drawing/2014/main" id="{C9C5157E-05A9-4054-927B-46B9DC361AA7}"/>
                </a:ext>
              </a:extLst>
            </p:cNvPr>
            <p:cNvGrpSpPr>
              <a:grpSpLocks noChangeAspect="1"/>
            </p:cNvGrpSpPr>
            <p:nvPr/>
          </p:nvGrpSpPr>
          <p:grpSpPr bwMode="auto">
            <a:xfrm>
              <a:off x="4269509" y="2865835"/>
              <a:ext cx="958810" cy="921600"/>
              <a:chOff x="2379" y="3021"/>
              <a:chExt cx="1108" cy="1065"/>
            </a:xfrm>
          </p:grpSpPr>
          <p:sp>
            <p:nvSpPr>
              <p:cNvPr id="78" name="Line 24">
                <a:extLst>
                  <a:ext uri="{FF2B5EF4-FFF2-40B4-BE49-F238E27FC236}">
                    <a16:creationId xmlns:a16="http://schemas.microsoft.com/office/drawing/2014/main" id="{B3F78C54-55F9-4323-AD2B-A361174FEDDB}"/>
                  </a:ext>
                </a:extLst>
              </p:cNvPr>
              <p:cNvSpPr>
                <a:spLocks noChangeShapeType="1"/>
              </p:cNvSpPr>
              <p:nvPr/>
            </p:nvSpPr>
            <p:spPr bwMode="auto">
              <a:xfrm>
                <a:off x="2880" y="3238"/>
                <a:ext cx="106"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79" name="Freeform 25">
                <a:extLst>
                  <a:ext uri="{FF2B5EF4-FFF2-40B4-BE49-F238E27FC236}">
                    <a16:creationId xmlns:a16="http://schemas.microsoft.com/office/drawing/2014/main" id="{BD1487E4-D71D-47A0-B052-2DC0AC96B5E3}"/>
                  </a:ext>
                </a:extLst>
              </p:cNvPr>
              <p:cNvSpPr>
                <a:spLocks/>
              </p:cNvSpPr>
              <p:nvPr/>
            </p:nvSpPr>
            <p:spPr bwMode="auto">
              <a:xfrm>
                <a:off x="2702" y="3167"/>
                <a:ext cx="462" cy="813"/>
              </a:xfrm>
              <a:custGeom>
                <a:avLst/>
                <a:gdLst>
                  <a:gd name="T0" fmla="*/ 17 w 104"/>
                  <a:gd name="T1" fmla="*/ 32 h 184"/>
                  <a:gd name="T2" fmla="*/ 104 w 104"/>
                  <a:gd name="T3" fmla="*/ 32 h 184"/>
                  <a:gd name="T4" fmla="*/ 104 w 104"/>
                  <a:gd name="T5" fmla="*/ 172 h 184"/>
                  <a:gd name="T6" fmla="*/ 92 w 104"/>
                  <a:gd name="T7" fmla="*/ 184 h 184"/>
                  <a:gd name="T8" fmla="*/ 12 w 104"/>
                  <a:gd name="T9" fmla="*/ 184 h 184"/>
                  <a:gd name="T10" fmla="*/ 0 w 104"/>
                  <a:gd name="T11" fmla="*/ 172 h 184"/>
                  <a:gd name="T12" fmla="*/ 0 w 104"/>
                  <a:gd name="T13" fmla="*/ 12 h 184"/>
                  <a:gd name="T14" fmla="*/ 12 w 104"/>
                  <a:gd name="T15" fmla="*/ 0 h 184"/>
                  <a:gd name="T16" fmla="*/ 92 w 104"/>
                  <a:gd name="T17" fmla="*/ 0 h 184"/>
                  <a:gd name="T18" fmla="*/ 104 w 104"/>
                  <a:gd name="T19" fmla="*/ 12 h 184"/>
                  <a:gd name="T20" fmla="*/ 104 w 104"/>
                  <a:gd name="T21" fmla="*/ 1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184">
                    <a:moveTo>
                      <a:pt x="17" y="32"/>
                    </a:moveTo>
                    <a:cubicBezTo>
                      <a:pt x="104" y="32"/>
                      <a:pt x="104" y="32"/>
                      <a:pt x="104" y="32"/>
                    </a:cubicBezTo>
                    <a:cubicBezTo>
                      <a:pt x="104" y="172"/>
                      <a:pt x="104" y="172"/>
                      <a:pt x="104" y="172"/>
                    </a:cubicBezTo>
                    <a:cubicBezTo>
                      <a:pt x="104" y="179"/>
                      <a:pt x="99" y="184"/>
                      <a:pt x="92" y="184"/>
                    </a:cubicBezTo>
                    <a:cubicBezTo>
                      <a:pt x="12" y="184"/>
                      <a:pt x="12" y="184"/>
                      <a:pt x="12" y="184"/>
                    </a:cubicBezTo>
                    <a:cubicBezTo>
                      <a:pt x="5" y="184"/>
                      <a:pt x="0" y="179"/>
                      <a:pt x="0" y="172"/>
                    </a:cubicBezTo>
                    <a:cubicBezTo>
                      <a:pt x="0" y="12"/>
                      <a:pt x="0" y="12"/>
                      <a:pt x="0" y="12"/>
                    </a:cubicBezTo>
                    <a:cubicBezTo>
                      <a:pt x="0" y="5"/>
                      <a:pt x="5" y="0"/>
                      <a:pt x="12" y="0"/>
                    </a:cubicBezTo>
                    <a:cubicBezTo>
                      <a:pt x="92" y="0"/>
                      <a:pt x="92" y="0"/>
                      <a:pt x="92" y="0"/>
                    </a:cubicBezTo>
                    <a:cubicBezTo>
                      <a:pt x="99" y="0"/>
                      <a:pt x="104" y="5"/>
                      <a:pt x="104" y="12"/>
                    </a:cubicBezTo>
                    <a:cubicBezTo>
                      <a:pt x="104" y="15"/>
                      <a:pt x="104" y="15"/>
                      <a:pt x="104" y="15"/>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80" name="Line 26">
                <a:extLst>
                  <a:ext uri="{FF2B5EF4-FFF2-40B4-BE49-F238E27FC236}">
                    <a16:creationId xmlns:a16="http://schemas.microsoft.com/office/drawing/2014/main" id="{BDF411ED-E2D3-43E3-9FC8-06F0D34B4AD2}"/>
                  </a:ext>
                </a:extLst>
              </p:cNvPr>
              <p:cNvSpPr>
                <a:spLocks noChangeShapeType="1"/>
              </p:cNvSpPr>
              <p:nvPr/>
            </p:nvSpPr>
            <p:spPr bwMode="auto">
              <a:xfrm>
                <a:off x="2707" y="3892"/>
                <a:ext cx="386"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81" name="Freeform 27">
                <a:extLst>
                  <a:ext uri="{FF2B5EF4-FFF2-40B4-BE49-F238E27FC236}">
                    <a16:creationId xmlns:a16="http://schemas.microsoft.com/office/drawing/2014/main" id="{618C68E1-2774-4809-AAD2-BCE0696C2324}"/>
                  </a:ext>
                </a:extLst>
              </p:cNvPr>
              <p:cNvSpPr>
                <a:spLocks/>
              </p:cNvSpPr>
              <p:nvPr/>
            </p:nvSpPr>
            <p:spPr bwMode="auto">
              <a:xfrm>
                <a:off x="2379" y="3021"/>
                <a:ext cx="1108" cy="1065"/>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83" name="Line 28">
                <a:extLst>
                  <a:ext uri="{FF2B5EF4-FFF2-40B4-BE49-F238E27FC236}">
                    <a16:creationId xmlns:a16="http://schemas.microsoft.com/office/drawing/2014/main" id="{52F85B46-3827-4251-80D3-AF73426581EB}"/>
                  </a:ext>
                </a:extLst>
              </p:cNvPr>
              <p:cNvSpPr>
                <a:spLocks noChangeShapeType="1"/>
              </p:cNvSpPr>
              <p:nvPr/>
            </p:nvSpPr>
            <p:spPr bwMode="auto">
              <a:xfrm>
                <a:off x="2800" y="3556"/>
                <a:ext cx="129"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84" name="Line 29">
                <a:extLst>
                  <a:ext uri="{FF2B5EF4-FFF2-40B4-BE49-F238E27FC236}">
                    <a16:creationId xmlns:a16="http://schemas.microsoft.com/office/drawing/2014/main" id="{3EB79202-271F-484E-931F-86EA60380225}"/>
                  </a:ext>
                </a:extLst>
              </p:cNvPr>
              <p:cNvSpPr>
                <a:spLocks noChangeShapeType="1"/>
              </p:cNvSpPr>
              <p:nvPr/>
            </p:nvSpPr>
            <p:spPr bwMode="auto">
              <a:xfrm>
                <a:off x="2800" y="3627"/>
                <a:ext cx="129"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85" name="Freeform 30">
                <a:extLst>
                  <a:ext uri="{FF2B5EF4-FFF2-40B4-BE49-F238E27FC236}">
                    <a16:creationId xmlns:a16="http://schemas.microsoft.com/office/drawing/2014/main" id="{85BB0EC2-9E51-44C5-9A3B-2E20E490FB56}"/>
                  </a:ext>
                </a:extLst>
              </p:cNvPr>
              <p:cNvSpPr>
                <a:spLocks/>
              </p:cNvSpPr>
              <p:nvPr/>
            </p:nvSpPr>
            <p:spPr bwMode="auto">
              <a:xfrm>
                <a:off x="2844" y="3450"/>
                <a:ext cx="178" cy="283"/>
              </a:xfrm>
              <a:custGeom>
                <a:avLst/>
                <a:gdLst>
                  <a:gd name="T0" fmla="*/ 40 w 40"/>
                  <a:gd name="T1" fmla="*/ 44 h 64"/>
                  <a:gd name="T2" fmla="*/ 20 w 40"/>
                  <a:gd name="T3" fmla="*/ 64 h 64"/>
                  <a:gd name="T4" fmla="*/ 20 w 40"/>
                  <a:gd name="T5" fmla="*/ 64 h 64"/>
                  <a:gd name="T6" fmla="*/ 0 w 40"/>
                  <a:gd name="T7" fmla="*/ 44 h 64"/>
                  <a:gd name="T8" fmla="*/ 0 w 40"/>
                  <a:gd name="T9" fmla="*/ 20 h 64"/>
                  <a:gd name="T10" fmla="*/ 20 w 40"/>
                  <a:gd name="T11" fmla="*/ 0 h 64"/>
                  <a:gd name="T12" fmla="*/ 20 w 40"/>
                  <a:gd name="T13" fmla="*/ 0 h 64"/>
                  <a:gd name="T14" fmla="*/ 40 w 40"/>
                  <a:gd name="T15" fmla="*/ 2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4">
                    <a:moveTo>
                      <a:pt x="40" y="44"/>
                    </a:moveTo>
                    <a:cubicBezTo>
                      <a:pt x="40" y="55"/>
                      <a:pt x="31" y="64"/>
                      <a:pt x="20" y="64"/>
                    </a:cubicBezTo>
                    <a:cubicBezTo>
                      <a:pt x="20" y="64"/>
                      <a:pt x="20" y="64"/>
                      <a:pt x="20" y="64"/>
                    </a:cubicBezTo>
                    <a:cubicBezTo>
                      <a:pt x="9" y="64"/>
                      <a:pt x="0" y="55"/>
                      <a:pt x="0" y="44"/>
                    </a:cubicBezTo>
                    <a:cubicBezTo>
                      <a:pt x="0" y="20"/>
                      <a:pt x="0" y="20"/>
                      <a:pt x="0" y="20"/>
                    </a:cubicBezTo>
                    <a:cubicBezTo>
                      <a:pt x="0" y="9"/>
                      <a:pt x="9" y="0"/>
                      <a:pt x="20" y="0"/>
                    </a:cubicBezTo>
                    <a:cubicBezTo>
                      <a:pt x="20" y="0"/>
                      <a:pt x="20" y="0"/>
                      <a:pt x="20" y="0"/>
                    </a:cubicBezTo>
                    <a:cubicBezTo>
                      <a:pt x="31" y="0"/>
                      <a:pt x="40" y="9"/>
                      <a:pt x="40" y="2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grpSp>
        <p:sp>
          <p:nvSpPr>
            <p:cNvPr id="77" name="TextBox 76">
              <a:extLst>
                <a:ext uri="{FF2B5EF4-FFF2-40B4-BE49-F238E27FC236}">
                  <a16:creationId xmlns:a16="http://schemas.microsoft.com/office/drawing/2014/main" id="{408758F6-5CF5-4419-A382-EC5E98D82067}"/>
                </a:ext>
              </a:extLst>
            </p:cNvPr>
            <p:cNvSpPr txBox="1"/>
            <p:nvPr/>
          </p:nvSpPr>
          <p:spPr>
            <a:xfrm>
              <a:off x="3811113" y="3979570"/>
              <a:ext cx="1821656" cy="738716"/>
            </a:xfrm>
            <a:prstGeom prst="rect">
              <a:avLst/>
            </a:prstGeom>
            <a:noFill/>
          </p:spPr>
          <p:txBody>
            <a:bodyPr wrap="square" lIns="0" tIns="0" rIns="0" bIns="0" rtlCol="0" anchor="t">
              <a:spAutoFit/>
            </a:bodyPr>
            <a:lstStyle/>
            <a:p>
              <a:pPr algn="ctr" defTabSz="914358"/>
              <a:r>
                <a:rPr lang="en-US" sz="1600" dirty="0">
                  <a:solidFill>
                    <a:srgbClr val="FFFFFF"/>
                  </a:solidFill>
                  <a:latin typeface="Aino"/>
                </a:rPr>
                <a:t>99</a:t>
              </a:r>
              <a:r>
                <a:rPr lang="et-EE" sz="1600" dirty="0">
                  <a:solidFill>
                    <a:srgbClr val="FFFFFF"/>
                  </a:solidFill>
                  <a:latin typeface="Aino"/>
                </a:rPr>
                <a:t>,6</a:t>
              </a:r>
              <a:r>
                <a:rPr lang="en-US" sz="1600" dirty="0">
                  <a:solidFill>
                    <a:srgbClr val="FFFFFF"/>
                  </a:solidFill>
                  <a:latin typeface="Aino"/>
                </a:rPr>
                <a:t>% of Banking</a:t>
              </a:r>
              <a:r>
                <a:rPr lang="et-EE" sz="1600" dirty="0">
                  <a:solidFill>
                    <a:srgbClr val="FFFFFF"/>
                  </a:solidFill>
                  <a:latin typeface="Aino"/>
                </a:rPr>
                <a:t> transactions</a:t>
              </a:r>
              <a:r>
                <a:rPr lang="en-US" sz="1600" dirty="0">
                  <a:solidFill>
                    <a:srgbClr val="FFFFFF"/>
                  </a:solidFill>
                  <a:latin typeface="Aino"/>
                </a:rPr>
                <a:t> done online</a:t>
              </a:r>
              <a:endParaRPr lang="en-GB" sz="1600" dirty="0">
                <a:solidFill>
                  <a:srgbClr val="FFFFFF"/>
                </a:solidFill>
                <a:latin typeface="Aino"/>
              </a:endParaRPr>
            </a:p>
          </p:txBody>
        </p:sp>
      </p:grpSp>
    </p:spTree>
    <p:extLst>
      <p:ext uri="{BB962C8B-B14F-4D97-AF65-F5344CB8AC3E}">
        <p14:creationId xmlns:p14="http://schemas.microsoft.com/office/powerpoint/2010/main" val="1444099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anim calcmode="lin" valueType="num">
                                      <p:cBhvr>
                                        <p:cTn id="8" dur="500" fill="hold"/>
                                        <p:tgtEl>
                                          <p:spTgt spid="144"/>
                                        </p:tgtEl>
                                        <p:attrNameLst>
                                          <p:attrName>ppt_x</p:attrName>
                                        </p:attrNameLst>
                                      </p:cBhvr>
                                      <p:tavLst>
                                        <p:tav tm="0">
                                          <p:val>
                                            <p:strVal val="#ppt_x"/>
                                          </p:val>
                                        </p:tav>
                                        <p:tav tm="100000">
                                          <p:val>
                                            <p:strVal val="#ppt_x"/>
                                          </p:val>
                                        </p:tav>
                                      </p:tavLst>
                                    </p:anim>
                                    <p:anim calcmode="lin" valueType="num">
                                      <p:cBhvr>
                                        <p:cTn id="9" dur="500" fill="hold"/>
                                        <p:tgtEl>
                                          <p:spTgt spid="14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46"/>
                                        </p:tgtEl>
                                        <p:attrNameLst>
                                          <p:attrName>style.visibility</p:attrName>
                                        </p:attrNameLst>
                                      </p:cBhvr>
                                      <p:to>
                                        <p:strVal val="visible"/>
                                      </p:to>
                                    </p:set>
                                    <p:animEffect transition="in" filter="fade">
                                      <p:cBhvr>
                                        <p:cTn id="13" dur="500"/>
                                        <p:tgtEl>
                                          <p:spTgt spid="146"/>
                                        </p:tgtEl>
                                      </p:cBhvr>
                                    </p:animEffect>
                                    <p:anim calcmode="lin" valueType="num">
                                      <p:cBhvr>
                                        <p:cTn id="14" dur="500" fill="hold"/>
                                        <p:tgtEl>
                                          <p:spTgt spid="146"/>
                                        </p:tgtEl>
                                        <p:attrNameLst>
                                          <p:attrName>ppt_x</p:attrName>
                                        </p:attrNameLst>
                                      </p:cBhvr>
                                      <p:tavLst>
                                        <p:tav tm="0">
                                          <p:val>
                                            <p:strVal val="#ppt_x"/>
                                          </p:val>
                                        </p:tav>
                                        <p:tav tm="100000">
                                          <p:val>
                                            <p:strVal val="#ppt_x"/>
                                          </p:val>
                                        </p:tav>
                                      </p:tavLst>
                                    </p:anim>
                                    <p:anim calcmode="lin" valueType="num">
                                      <p:cBhvr>
                                        <p:cTn id="15" dur="500" fill="hold"/>
                                        <p:tgtEl>
                                          <p:spTgt spid="14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49"/>
                                        </p:tgtEl>
                                        <p:attrNameLst>
                                          <p:attrName>style.visibility</p:attrName>
                                        </p:attrNameLst>
                                      </p:cBhvr>
                                      <p:to>
                                        <p:strVal val="visible"/>
                                      </p:to>
                                    </p:set>
                                    <p:animEffect transition="in" filter="fade">
                                      <p:cBhvr>
                                        <p:cTn id="25" dur="500"/>
                                        <p:tgtEl>
                                          <p:spTgt spid="149"/>
                                        </p:tgtEl>
                                      </p:cBhvr>
                                    </p:animEffect>
                                    <p:anim calcmode="lin" valueType="num">
                                      <p:cBhvr>
                                        <p:cTn id="26" dur="500" fill="hold"/>
                                        <p:tgtEl>
                                          <p:spTgt spid="149"/>
                                        </p:tgtEl>
                                        <p:attrNameLst>
                                          <p:attrName>ppt_x</p:attrName>
                                        </p:attrNameLst>
                                      </p:cBhvr>
                                      <p:tavLst>
                                        <p:tav tm="0">
                                          <p:val>
                                            <p:strVal val="#ppt_x"/>
                                          </p:val>
                                        </p:tav>
                                        <p:tav tm="100000">
                                          <p:val>
                                            <p:strVal val="#ppt_x"/>
                                          </p:val>
                                        </p:tav>
                                      </p:tavLst>
                                    </p:anim>
                                    <p:anim calcmode="lin" valueType="num">
                                      <p:cBhvr>
                                        <p:cTn id="27" dur="500" fill="hold"/>
                                        <p:tgtEl>
                                          <p:spTgt spid="14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fade">
                                      <p:cBhvr>
                                        <p:cTn id="31" dur="500"/>
                                        <p:tgtEl>
                                          <p:spTgt spid="70"/>
                                        </p:tgtEl>
                                      </p:cBhvr>
                                    </p:animEffect>
                                    <p:anim calcmode="lin" valueType="num">
                                      <p:cBhvr>
                                        <p:cTn id="32" dur="500" fill="hold"/>
                                        <p:tgtEl>
                                          <p:spTgt spid="70"/>
                                        </p:tgtEl>
                                        <p:attrNameLst>
                                          <p:attrName>ppt_x</p:attrName>
                                        </p:attrNameLst>
                                      </p:cBhvr>
                                      <p:tavLst>
                                        <p:tav tm="0">
                                          <p:val>
                                            <p:strVal val="#ppt_x"/>
                                          </p:val>
                                        </p:tav>
                                        <p:tav tm="100000">
                                          <p:val>
                                            <p:strVal val="#ppt_x"/>
                                          </p:val>
                                        </p:tav>
                                      </p:tavLst>
                                    </p:anim>
                                    <p:anim calcmode="lin" valueType="num">
                                      <p:cBhvr>
                                        <p:cTn id="33" dur="500" fill="hold"/>
                                        <p:tgtEl>
                                          <p:spTgt spid="70"/>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147"/>
                                        </p:tgtEl>
                                        <p:attrNameLst>
                                          <p:attrName>style.visibility</p:attrName>
                                        </p:attrNameLst>
                                      </p:cBhvr>
                                      <p:to>
                                        <p:strVal val="visible"/>
                                      </p:to>
                                    </p:set>
                                    <p:animEffect transition="in" filter="fade">
                                      <p:cBhvr>
                                        <p:cTn id="37" dur="500"/>
                                        <p:tgtEl>
                                          <p:spTgt spid="147"/>
                                        </p:tgtEl>
                                      </p:cBhvr>
                                    </p:animEffect>
                                    <p:anim calcmode="lin" valueType="num">
                                      <p:cBhvr>
                                        <p:cTn id="38" dur="500" fill="hold"/>
                                        <p:tgtEl>
                                          <p:spTgt spid="147"/>
                                        </p:tgtEl>
                                        <p:attrNameLst>
                                          <p:attrName>ppt_x</p:attrName>
                                        </p:attrNameLst>
                                      </p:cBhvr>
                                      <p:tavLst>
                                        <p:tav tm="0">
                                          <p:val>
                                            <p:strVal val="#ppt_x"/>
                                          </p:val>
                                        </p:tav>
                                        <p:tav tm="100000">
                                          <p:val>
                                            <p:strVal val="#ppt_x"/>
                                          </p:val>
                                        </p:tav>
                                      </p:tavLst>
                                    </p:anim>
                                    <p:anim calcmode="lin" valueType="num">
                                      <p:cBhvr>
                                        <p:cTn id="39" dur="500" fill="hold"/>
                                        <p:tgtEl>
                                          <p:spTgt spid="1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10">
            <a:extLst>
              <a:ext uri="{FF2B5EF4-FFF2-40B4-BE49-F238E27FC236}">
                <a16:creationId xmlns:a16="http://schemas.microsoft.com/office/drawing/2014/main" id="{FE42E93C-4FEE-44EF-8EB2-D864DC76E886}"/>
              </a:ext>
            </a:extLst>
          </p:cNvPr>
          <p:cNvGrpSpPr/>
          <p:nvPr/>
        </p:nvGrpSpPr>
        <p:grpSpPr>
          <a:xfrm>
            <a:off x="1285373" y="2259568"/>
            <a:ext cx="2347913" cy="1830840"/>
            <a:chOff x="2333347" y="1964475"/>
            <a:chExt cx="2347913" cy="1830840"/>
          </a:xfrm>
        </p:grpSpPr>
        <p:pic>
          <p:nvPicPr>
            <p:cNvPr id="54" name="Graphic 8">
              <a:extLst>
                <a:ext uri="{FF2B5EF4-FFF2-40B4-BE49-F238E27FC236}">
                  <a16:creationId xmlns:a16="http://schemas.microsoft.com/office/drawing/2014/main" id="{30495130-088D-4D75-A3A8-F23859A6C8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60" name="TextBox 59">
              <a:extLst>
                <a:ext uri="{FF2B5EF4-FFF2-40B4-BE49-F238E27FC236}">
                  <a16:creationId xmlns:a16="http://schemas.microsoft.com/office/drawing/2014/main" id="{7787B564-6CA7-4DAA-AD4C-2F06D61353AD}"/>
                </a:ext>
              </a:extLst>
            </p:cNvPr>
            <p:cNvSpPr txBox="1"/>
            <p:nvPr/>
          </p:nvSpPr>
          <p:spPr>
            <a:xfrm>
              <a:off x="3047994" y="2239118"/>
              <a:ext cx="918618" cy="369332"/>
            </a:xfrm>
            <a:prstGeom prst="rect">
              <a:avLst/>
            </a:prstGeom>
            <a:noFill/>
          </p:spPr>
          <p:txBody>
            <a:bodyPr wrap="square" lIns="0" tIns="0" rIns="0" bIns="0" rtlCol="0" anchor="ctr">
              <a:spAutoFit/>
            </a:bodyPr>
            <a:lstStyle/>
            <a:p>
              <a:pPr algn="ctr"/>
              <a:r>
                <a:rPr lang="et-EE" sz="2400" dirty="0">
                  <a:solidFill>
                    <a:schemeClr val="bg1"/>
                  </a:solidFill>
                </a:rPr>
                <a:t>#1</a:t>
              </a:r>
              <a:endParaRPr lang="en-GB" sz="2400" dirty="0">
                <a:solidFill>
                  <a:schemeClr val="bg1"/>
                </a:solidFill>
              </a:endParaRPr>
            </a:p>
          </p:txBody>
        </p:sp>
        <p:sp>
          <p:nvSpPr>
            <p:cNvPr id="61" name="TextBox 60">
              <a:extLst>
                <a:ext uri="{FF2B5EF4-FFF2-40B4-BE49-F238E27FC236}">
                  <a16:creationId xmlns:a16="http://schemas.microsoft.com/office/drawing/2014/main" id="{230F9080-CB7A-45E9-9477-4ACA9A99C959}"/>
                </a:ext>
              </a:extLst>
            </p:cNvPr>
            <p:cNvSpPr txBox="1"/>
            <p:nvPr/>
          </p:nvSpPr>
          <p:spPr>
            <a:xfrm>
              <a:off x="2333347" y="3056651"/>
              <a:ext cx="2347913" cy="738664"/>
            </a:xfrm>
            <a:prstGeom prst="rect">
              <a:avLst/>
            </a:prstGeom>
            <a:noFill/>
          </p:spPr>
          <p:txBody>
            <a:bodyPr wrap="square" lIns="0" tIns="0" rIns="0" bIns="0" rtlCol="0" anchor="t">
              <a:spAutoFit/>
            </a:bodyPr>
            <a:lstStyle/>
            <a:p>
              <a:pPr algn="ctr"/>
              <a:r>
                <a:rPr lang="en-US" sz="1600" dirty="0">
                  <a:solidFill>
                    <a:schemeClr val="bg1"/>
                  </a:solidFill>
                </a:rPr>
                <a:t>OECD Tax Competitiveness Index</a:t>
              </a:r>
            </a:p>
            <a:p>
              <a:pPr algn="ctr"/>
              <a:r>
                <a:rPr lang="en-US" sz="1600" dirty="0">
                  <a:solidFill>
                    <a:srgbClr val="0078FF"/>
                  </a:solidFill>
                </a:rPr>
                <a:t>20</a:t>
              </a:r>
              <a:r>
                <a:rPr lang="et-EE" sz="1600" dirty="0">
                  <a:solidFill>
                    <a:srgbClr val="0078FF"/>
                  </a:solidFill>
                </a:rPr>
                <a:t>22</a:t>
              </a:r>
              <a:endParaRPr lang="en-US" sz="1600" dirty="0">
                <a:solidFill>
                  <a:srgbClr val="0078FF"/>
                </a:solidFill>
              </a:endParaRPr>
            </a:p>
          </p:txBody>
        </p:sp>
      </p:grpSp>
      <p:sp>
        <p:nvSpPr>
          <p:cNvPr id="4" name="Title 3"/>
          <p:cNvSpPr>
            <a:spLocks noGrp="1"/>
          </p:cNvSpPr>
          <p:nvPr>
            <p:ph type="title"/>
          </p:nvPr>
        </p:nvSpPr>
        <p:spPr>
          <a:xfrm>
            <a:off x="623887" y="658800"/>
            <a:ext cx="11304588" cy="1684819"/>
          </a:xfrm>
        </p:spPr>
        <p:txBody>
          <a:bodyPr/>
          <a:lstStyle/>
          <a:p>
            <a:r>
              <a:rPr lang="en-US" dirty="0"/>
              <a:t>international rankings</a:t>
            </a:r>
            <a:endParaRPr lang="et-EE" dirty="0"/>
          </a:p>
        </p:txBody>
      </p:sp>
      <p:grpSp>
        <p:nvGrpSpPr>
          <p:cNvPr id="63" name="Group 40">
            <a:extLst>
              <a:ext uri="{FF2B5EF4-FFF2-40B4-BE49-F238E27FC236}">
                <a16:creationId xmlns:a16="http://schemas.microsoft.com/office/drawing/2014/main" id="{1FDE97A5-CBAF-4AA7-9317-0EB9F68E8152}"/>
              </a:ext>
            </a:extLst>
          </p:cNvPr>
          <p:cNvGrpSpPr/>
          <p:nvPr/>
        </p:nvGrpSpPr>
        <p:grpSpPr>
          <a:xfrm>
            <a:off x="8552110" y="2259568"/>
            <a:ext cx="2347913" cy="1830840"/>
            <a:chOff x="2333347" y="1964475"/>
            <a:chExt cx="2347913" cy="1830840"/>
          </a:xfrm>
        </p:grpSpPr>
        <p:pic>
          <p:nvPicPr>
            <p:cNvPr id="64" name="Graphic 41">
              <a:extLst>
                <a:ext uri="{FF2B5EF4-FFF2-40B4-BE49-F238E27FC236}">
                  <a16:creationId xmlns:a16="http://schemas.microsoft.com/office/drawing/2014/main" id="{8867E109-202B-48A3-A5C8-67DAB4C073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65" name="TextBox 64">
              <a:extLst>
                <a:ext uri="{FF2B5EF4-FFF2-40B4-BE49-F238E27FC236}">
                  <a16:creationId xmlns:a16="http://schemas.microsoft.com/office/drawing/2014/main" id="{EEB62792-317A-42F1-B514-EE4B33ECA777}"/>
                </a:ext>
              </a:extLst>
            </p:cNvPr>
            <p:cNvSpPr txBox="1"/>
            <p:nvPr/>
          </p:nvSpPr>
          <p:spPr>
            <a:xfrm>
              <a:off x="3047994" y="2239118"/>
              <a:ext cx="918618" cy="369332"/>
            </a:xfrm>
            <a:prstGeom prst="rect">
              <a:avLst/>
            </a:prstGeom>
            <a:noFill/>
          </p:spPr>
          <p:txBody>
            <a:bodyPr wrap="square" lIns="0" tIns="0" rIns="0" bIns="0" rtlCol="0" anchor="ctr">
              <a:spAutoFit/>
            </a:bodyPr>
            <a:lstStyle/>
            <a:p>
              <a:pPr algn="ctr"/>
              <a:r>
                <a:rPr lang="et-EE" sz="2400" dirty="0">
                  <a:solidFill>
                    <a:schemeClr val="bg1"/>
                  </a:solidFill>
                </a:rPr>
                <a:t>#2</a:t>
              </a:r>
              <a:endParaRPr lang="en-GB" sz="2400" dirty="0">
                <a:solidFill>
                  <a:schemeClr val="bg1"/>
                </a:solidFill>
              </a:endParaRPr>
            </a:p>
          </p:txBody>
        </p:sp>
        <p:sp>
          <p:nvSpPr>
            <p:cNvPr id="66" name="TextBox 65">
              <a:extLst>
                <a:ext uri="{FF2B5EF4-FFF2-40B4-BE49-F238E27FC236}">
                  <a16:creationId xmlns:a16="http://schemas.microsoft.com/office/drawing/2014/main" id="{77413923-A0AD-4A4D-8B73-9A952E102067}"/>
                </a:ext>
              </a:extLst>
            </p:cNvPr>
            <p:cNvSpPr txBox="1"/>
            <p:nvPr/>
          </p:nvSpPr>
          <p:spPr>
            <a:xfrm>
              <a:off x="2333347" y="3056651"/>
              <a:ext cx="2347913" cy="738664"/>
            </a:xfrm>
            <a:prstGeom prst="rect">
              <a:avLst/>
            </a:prstGeom>
            <a:noFill/>
          </p:spPr>
          <p:txBody>
            <a:bodyPr wrap="square" lIns="0" tIns="0" rIns="0" bIns="0" rtlCol="0" anchor="t">
              <a:spAutoFit/>
            </a:bodyPr>
            <a:lstStyle/>
            <a:p>
              <a:pPr algn="ctr"/>
              <a:r>
                <a:rPr lang="en-US" sz="1600" dirty="0">
                  <a:solidFill>
                    <a:schemeClr val="bg1"/>
                  </a:solidFill>
                </a:rPr>
                <a:t> Internet Freedom</a:t>
              </a:r>
            </a:p>
            <a:p>
              <a:pPr algn="ctr"/>
              <a:r>
                <a:rPr lang="en-US" sz="1600" dirty="0">
                  <a:solidFill>
                    <a:srgbClr val="0078FF"/>
                  </a:solidFill>
                </a:rPr>
                <a:t>Freedom House</a:t>
              </a:r>
            </a:p>
            <a:p>
              <a:pPr algn="ctr"/>
              <a:r>
                <a:rPr lang="en-US" sz="1600" dirty="0">
                  <a:solidFill>
                    <a:srgbClr val="0078FF"/>
                  </a:solidFill>
                </a:rPr>
                <a:t>20</a:t>
              </a:r>
              <a:r>
                <a:rPr lang="et-EE" sz="1600" dirty="0">
                  <a:solidFill>
                    <a:srgbClr val="0078FF"/>
                  </a:solidFill>
                </a:rPr>
                <a:t>22</a:t>
              </a:r>
              <a:endParaRPr lang="en-GB" sz="1600" dirty="0">
                <a:solidFill>
                  <a:srgbClr val="0078FF"/>
                </a:solidFill>
              </a:endParaRPr>
            </a:p>
          </p:txBody>
        </p:sp>
      </p:grpSp>
      <p:grpSp>
        <p:nvGrpSpPr>
          <p:cNvPr id="71" name="Group 48">
            <a:extLst>
              <a:ext uri="{FF2B5EF4-FFF2-40B4-BE49-F238E27FC236}">
                <a16:creationId xmlns:a16="http://schemas.microsoft.com/office/drawing/2014/main" id="{6E7C8D24-8D1E-44FC-8ECB-90E553217A92}"/>
              </a:ext>
            </a:extLst>
          </p:cNvPr>
          <p:cNvGrpSpPr/>
          <p:nvPr/>
        </p:nvGrpSpPr>
        <p:grpSpPr>
          <a:xfrm>
            <a:off x="6762585" y="4392933"/>
            <a:ext cx="2850777" cy="1584619"/>
            <a:chOff x="2073841" y="1964475"/>
            <a:chExt cx="2850777" cy="1584619"/>
          </a:xfrm>
        </p:grpSpPr>
        <p:pic>
          <p:nvPicPr>
            <p:cNvPr id="72" name="Graphic 49">
              <a:extLst>
                <a:ext uri="{FF2B5EF4-FFF2-40B4-BE49-F238E27FC236}">
                  <a16:creationId xmlns:a16="http://schemas.microsoft.com/office/drawing/2014/main" id="{9EAEEEFF-93C4-41E6-A12D-1AE7563D07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73" name="TextBox 72">
              <a:extLst>
                <a:ext uri="{FF2B5EF4-FFF2-40B4-BE49-F238E27FC236}">
                  <a16:creationId xmlns:a16="http://schemas.microsoft.com/office/drawing/2014/main" id="{65BDE815-09A9-4436-9325-AE74B3E0F3FB}"/>
                </a:ext>
              </a:extLst>
            </p:cNvPr>
            <p:cNvSpPr txBox="1"/>
            <p:nvPr/>
          </p:nvSpPr>
          <p:spPr>
            <a:xfrm>
              <a:off x="3047994" y="2239118"/>
              <a:ext cx="918618" cy="369332"/>
            </a:xfrm>
            <a:prstGeom prst="rect">
              <a:avLst/>
            </a:prstGeom>
            <a:noFill/>
          </p:spPr>
          <p:txBody>
            <a:bodyPr wrap="square" lIns="0" tIns="0" rIns="0" bIns="0" rtlCol="0" anchor="ctr">
              <a:spAutoFit/>
            </a:bodyPr>
            <a:lstStyle/>
            <a:p>
              <a:pPr algn="ctr"/>
              <a:r>
                <a:rPr lang="et-EE" sz="2400" dirty="0">
                  <a:solidFill>
                    <a:schemeClr val="bg1"/>
                  </a:solidFill>
                </a:rPr>
                <a:t>#2</a:t>
              </a:r>
              <a:endParaRPr lang="en-GB" sz="2400" dirty="0">
                <a:solidFill>
                  <a:schemeClr val="bg1"/>
                </a:solidFill>
              </a:endParaRPr>
            </a:p>
          </p:txBody>
        </p:sp>
        <p:sp>
          <p:nvSpPr>
            <p:cNvPr id="74" name="TextBox 73">
              <a:extLst>
                <a:ext uri="{FF2B5EF4-FFF2-40B4-BE49-F238E27FC236}">
                  <a16:creationId xmlns:a16="http://schemas.microsoft.com/office/drawing/2014/main" id="{F37D0441-1A64-4996-BC66-7A7BA66037B8}"/>
                </a:ext>
              </a:extLst>
            </p:cNvPr>
            <p:cNvSpPr txBox="1"/>
            <p:nvPr/>
          </p:nvSpPr>
          <p:spPr>
            <a:xfrm>
              <a:off x="2073841" y="3056651"/>
              <a:ext cx="2850777" cy="492443"/>
            </a:xfrm>
            <a:prstGeom prst="rect">
              <a:avLst/>
            </a:prstGeom>
            <a:noFill/>
          </p:spPr>
          <p:txBody>
            <a:bodyPr wrap="square" lIns="0" tIns="0" rIns="0" bIns="0" rtlCol="0" anchor="t">
              <a:spAutoFit/>
            </a:bodyPr>
            <a:lstStyle/>
            <a:p>
              <a:pPr algn="ctr"/>
              <a:r>
                <a:rPr lang="et-EE" sz="1600" dirty="0">
                  <a:solidFill>
                    <a:schemeClr val="bg1"/>
                  </a:solidFill>
                </a:rPr>
                <a:t>Start-</a:t>
              </a:r>
              <a:r>
                <a:rPr lang="et-EE" sz="1600" dirty="0" err="1">
                  <a:solidFill>
                    <a:schemeClr val="bg1"/>
                  </a:solidFill>
                </a:rPr>
                <a:t>Up</a:t>
              </a:r>
              <a:r>
                <a:rPr lang="et-EE" sz="1600" dirty="0">
                  <a:solidFill>
                    <a:schemeClr val="bg1"/>
                  </a:solidFill>
                </a:rPr>
                <a:t> </a:t>
              </a:r>
              <a:r>
                <a:rPr lang="et-EE" sz="1600" dirty="0" err="1">
                  <a:solidFill>
                    <a:schemeClr val="bg1"/>
                  </a:solidFill>
                </a:rPr>
                <a:t>Friendliness</a:t>
              </a:r>
              <a:br>
                <a:rPr lang="en-US" sz="1600" dirty="0">
                  <a:solidFill>
                    <a:schemeClr val="bg1"/>
                  </a:solidFill>
                </a:rPr>
              </a:br>
              <a:r>
                <a:rPr lang="et-EE" sz="1600" dirty="0" err="1">
                  <a:solidFill>
                    <a:srgbClr val="0078FF"/>
                  </a:solidFill>
                </a:rPr>
                <a:t>Index</a:t>
              </a:r>
              <a:r>
                <a:rPr lang="et-EE" sz="1600" dirty="0">
                  <a:solidFill>
                    <a:srgbClr val="0078FF"/>
                  </a:solidFill>
                </a:rPr>
                <a:t> </a:t>
              </a:r>
              <a:r>
                <a:rPr lang="et-EE" sz="1600" dirty="0" err="1">
                  <a:solidFill>
                    <a:srgbClr val="0078FF"/>
                  </a:solidFill>
                </a:rPr>
                <a:t>Venture</a:t>
              </a:r>
              <a:r>
                <a:rPr lang="et-EE" sz="1600" dirty="0">
                  <a:solidFill>
                    <a:srgbClr val="0078FF"/>
                  </a:solidFill>
                </a:rPr>
                <a:t> </a:t>
              </a:r>
              <a:r>
                <a:rPr lang="en-US" sz="1600" dirty="0">
                  <a:solidFill>
                    <a:srgbClr val="0078FF"/>
                  </a:solidFill>
                </a:rPr>
                <a:t>20</a:t>
              </a:r>
              <a:r>
                <a:rPr lang="et-EE" sz="1600" dirty="0">
                  <a:solidFill>
                    <a:srgbClr val="0078FF"/>
                  </a:solidFill>
                </a:rPr>
                <a:t>21</a:t>
              </a:r>
              <a:endParaRPr lang="en-US" sz="1600" dirty="0">
                <a:solidFill>
                  <a:srgbClr val="0078FF"/>
                </a:solidFill>
              </a:endParaRPr>
            </a:p>
          </p:txBody>
        </p:sp>
      </p:grpSp>
      <p:grpSp>
        <p:nvGrpSpPr>
          <p:cNvPr id="79" name="Group 56">
            <a:extLst>
              <a:ext uri="{FF2B5EF4-FFF2-40B4-BE49-F238E27FC236}">
                <a16:creationId xmlns:a16="http://schemas.microsoft.com/office/drawing/2014/main" id="{E9B8C776-283D-4165-9496-F1B212FC8991}"/>
              </a:ext>
            </a:extLst>
          </p:cNvPr>
          <p:cNvGrpSpPr/>
          <p:nvPr/>
        </p:nvGrpSpPr>
        <p:grpSpPr>
          <a:xfrm>
            <a:off x="3081504" y="4392933"/>
            <a:ext cx="2347913" cy="1830840"/>
            <a:chOff x="2333347" y="1964475"/>
            <a:chExt cx="2347913" cy="1830840"/>
          </a:xfrm>
        </p:grpSpPr>
        <p:pic>
          <p:nvPicPr>
            <p:cNvPr id="80" name="Graphic 57">
              <a:extLst>
                <a:ext uri="{FF2B5EF4-FFF2-40B4-BE49-F238E27FC236}">
                  <a16:creationId xmlns:a16="http://schemas.microsoft.com/office/drawing/2014/main" id="{971B6CB4-A6BF-4CD4-991E-FFA8130779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81" name="TextBox 80">
              <a:extLst>
                <a:ext uri="{FF2B5EF4-FFF2-40B4-BE49-F238E27FC236}">
                  <a16:creationId xmlns:a16="http://schemas.microsoft.com/office/drawing/2014/main" id="{41FA180B-C58B-4C69-A6F2-7FC89E730B8C}"/>
                </a:ext>
              </a:extLst>
            </p:cNvPr>
            <p:cNvSpPr txBox="1"/>
            <p:nvPr/>
          </p:nvSpPr>
          <p:spPr>
            <a:xfrm>
              <a:off x="3047994" y="2239118"/>
              <a:ext cx="918618" cy="369332"/>
            </a:xfrm>
            <a:prstGeom prst="rect">
              <a:avLst/>
            </a:prstGeom>
            <a:noFill/>
          </p:spPr>
          <p:txBody>
            <a:bodyPr wrap="square" lIns="0" tIns="0" rIns="0" bIns="0" rtlCol="0" anchor="ctr">
              <a:spAutoFit/>
            </a:bodyPr>
            <a:lstStyle/>
            <a:p>
              <a:pPr algn="ctr"/>
              <a:r>
                <a:rPr lang="et-EE" sz="2400" dirty="0">
                  <a:solidFill>
                    <a:schemeClr val="bg1"/>
                  </a:solidFill>
                </a:rPr>
                <a:t>#</a:t>
              </a:r>
              <a:r>
                <a:rPr lang="en-US" sz="2400" dirty="0">
                  <a:solidFill>
                    <a:schemeClr val="bg1"/>
                  </a:solidFill>
                </a:rPr>
                <a:t>1</a:t>
              </a:r>
              <a:r>
                <a:rPr lang="et-EE" sz="2400" dirty="0">
                  <a:solidFill>
                    <a:schemeClr val="bg1"/>
                  </a:solidFill>
                </a:rPr>
                <a:t>6</a:t>
              </a:r>
              <a:endParaRPr lang="en-GB" sz="2400" dirty="0">
                <a:solidFill>
                  <a:schemeClr val="bg1"/>
                </a:solidFill>
              </a:endParaRPr>
            </a:p>
          </p:txBody>
        </p:sp>
        <p:sp>
          <p:nvSpPr>
            <p:cNvPr id="83" name="TextBox 82">
              <a:extLst>
                <a:ext uri="{FF2B5EF4-FFF2-40B4-BE49-F238E27FC236}">
                  <a16:creationId xmlns:a16="http://schemas.microsoft.com/office/drawing/2014/main" id="{3C1E4803-686F-4D9A-964C-21A46D5F21C4}"/>
                </a:ext>
              </a:extLst>
            </p:cNvPr>
            <p:cNvSpPr txBox="1"/>
            <p:nvPr/>
          </p:nvSpPr>
          <p:spPr>
            <a:xfrm>
              <a:off x="2333347" y="3056651"/>
              <a:ext cx="2347913" cy="738664"/>
            </a:xfrm>
            <a:prstGeom prst="rect">
              <a:avLst/>
            </a:prstGeom>
            <a:noFill/>
          </p:spPr>
          <p:txBody>
            <a:bodyPr wrap="square" lIns="0" tIns="0" rIns="0" bIns="0" rtlCol="0" anchor="t">
              <a:spAutoFit/>
            </a:bodyPr>
            <a:lstStyle/>
            <a:p>
              <a:pPr algn="ctr"/>
              <a:r>
                <a:rPr lang="en-US" sz="1600" dirty="0">
                  <a:solidFill>
                    <a:schemeClr val="bg1"/>
                  </a:solidFill>
                </a:rPr>
                <a:t>Ease of Doing Business </a:t>
              </a:r>
              <a:r>
                <a:rPr lang="en-US" sz="1600" dirty="0">
                  <a:solidFill>
                    <a:srgbClr val="0078FF"/>
                  </a:solidFill>
                </a:rPr>
                <a:t>World Bank</a:t>
              </a:r>
            </a:p>
            <a:p>
              <a:pPr algn="ctr"/>
              <a:r>
                <a:rPr lang="en-US" sz="1600" dirty="0">
                  <a:solidFill>
                    <a:srgbClr val="0078FF"/>
                  </a:solidFill>
                </a:rPr>
                <a:t>201</a:t>
              </a:r>
              <a:r>
                <a:rPr lang="et-EE" sz="1600" dirty="0">
                  <a:solidFill>
                    <a:srgbClr val="0078FF"/>
                  </a:solidFill>
                </a:rPr>
                <a:t>9</a:t>
              </a:r>
              <a:endParaRPr lang="en-US" sz="1600" dirty="0">
                <a:solidFill>
                  <a:srgbClr val="0078FF"/>
                </a:solidFill>
              </a:endParaRPr>
            </a:p>
          </p:txBody>
        </p:sp>
      </p:grpSp>
      <p:grpSp>
        <p:nvGrpSpPr>
          <p:cNvPr id="88" name="Group 30">
            <a:extLst>
              <a:ext uri="{FF2B5EF4-FFF2-40B4-BE49-F238E27FC236}">
                <a16:creationId xmlns:a16="http://schemas.microsoft.com/office/drawing/2014/main" id="{B0DE08FE-8D16-4348-9386-3F6ECDC3056F}"/>
              </a:ext>
            </a:extLst>
          </p:cNvPr>
          <p:cNvGrpSpPr/>
          <p:nvPr/>
        </p:nvGrpSpPr>
        <p:grpSpPr>
          <a:xfrm>
            <a:off x="4556097" y="2262766"/>
            <a:ext cx="3130970" cy="1830840"/>
            <a:chOff x="1941818" y="1964475"/>
            <a:chExt cx="3130970" cy="1830840"/>
          </a:xfrm>
        </p:grpSpPr>
        <p:pic>
          <p:nvPicPr>
            <p:cNvPr id="89" name="Graphic 31">
              <a:extLst>
                <a:ext uri="{FF2B5EF4-FFF2-40B4-BE49-F238E27FC236}">
                  <a16:creationId xmlns:a16="http://schemas.microsoft.com/office/drawing/2014/main" id="{B5A7FA78-530F-4781-A798-851E251E42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90" name="TextBox 89">
              <a:extLst>
                <a:ext uri="{FF2B5EF4-FFF2-40B4-BE49-F238E27FC236}">
                  <a16:creationId xmlns:a16="http://schemas.microsoft.com/office/drawing/2014/main" id="{EF258250-6F73-45D8-AC4E-3F402B569BEB}"/>
                </a:ext>
              </a:extLst>
            </p:cNvPr>
            <p:cNvSpPr txBox="1"/>
            <p:nvPr/>
          </p:nvSpPr>
          <p:spPr>
            <a:xfrm>
              <a:off x="3047994" y="2239118"/>
              <a:ext cx="918618" cy="369332"/>
            </a:xfrm>
            <a:prstGeom prst="rect">
              <a:avLst/>
            </a:prstGeom>
            <a:noFill/>
          </p:spPr>
          <p:txBody>
            <a:bodyPr wrap="square" lIns="0" tIns="0" rIns="0" bIns="0" rtlCol="0" anchor="ctr">
              <a:spAutoFit/>
            </a:bodyPr>
            <a:lstStyle/>
            <a:p>
              <a:pPr algn="ctr"/>
              <a:r>
                <a:rPr lang="et-EE" sz="2400" dirty="0">
                  <a:solidFill>
                    <a:schemeClr val="bg1"/>
                  </a:solidFill>
                </a:rPr>
                <a:t>#1</a:t>
              </a:r>
              <a:endParaRPr lang="en-GB" sz="2400" dirty="0">
                <a:solidFill>
                  <a:schemeClr val="bg1"/>
                </a:solidFill>
              </a:endParaRPr>
            </a:p>
          </p:txBody>
        </p:sp>
        <p:sp>
          <p:nvSpPr>
            <p:cNvPr id="91" name="TextBox 90">
              <a:extLst>
                <a:ext uri="{FF2B5EF4-FFF2-40B4-BE49-F238E27FC236}">
                  <a16:creationId xmlns:a16="http://schemas.microsoft.com/office/drawing/2014/main" id="{38DC005C-F37D-4A1A-8EAC-0BF4BD903903}"/>
                </a:ext>
              </a:extLst>
            </p:cNvPr>
            <p:cNvSpPr txBox="1"/>
            <p:nvPr/>
          </p:nvSpPr>
          <p:spPr>
            <a:xfrm>
              <a:off x="1941818" y="3056651"/>
              <a:ext cx="3130970" cy="738664"/>
            </a:xfrm>
            <a:prstGeom prst="rect">
              <a:avLst/>
            </a:prstGeom>
            <a:noFill/>
          </p:spPr>
          <p:txBody>
            <a:bodyPr wrap="square" lIns="0" tIns="0" rIns="0" bIns="0" rtlCol="0" anchor="t">
              <a:spAutoFit/>
            </a:bodyPr>
            <a:lstStyle/>
            <a:p>
              <a:pPr algn="ctr"/>
              <a:r>
                <a:rPr lang="et-EE" sz="1600" dirty="0">
                  <a:solidFill>
                    <a:schemeClr val="bg1"/>
                  </a:solidFill>
                </a:rPr>
                <a:t>Digital Health </a:t>
              </a:r>
              <a:r>
                <a:rPr lang="et-EE" sz="1600" dirty="0" err="1">
                  <a:solidFill>
                    <a:schemeClr val="bg1"/>
                  </a:solidFill>
                </a:rPr>
                <a:t>Index</a:t>
              </a:r>
              <a:r>
                <a:rPr lang="en-US" sz="1600" dirty="0">
                  <a:solidFill>
                    <a:schemeClr val="bg1"/>
                  </a:solidFill>
                </a:rPr>
                <a:t> </a:t>
              </a:r>
            </a:p>
            <a:p>
              <a:pPr algn="ctr"/>
              <a:r>
                <a:rPr lang="et-EE" sz="1600" dirty="0" err="1">
                  <a:solidFill>
                    <a:srgbClr val="0078FF"/>
                  </a:solidFill>
                </a:rPr>
                <a:t>Bartelsmann</a:t>
              </a:r>
              <a:r>
                <a:rPr lang="et-EE" sz="1600" dirty="0">
                  <a:solidFill>
                    <a:srgbClr val="0078FF"/>
                  </a:solidFill>
                </a:rPr>
                <a:t> Foundation</a:t>
              </a:r>
            </a:p>
            <a:p>
              <a:pPr algn="ctr"/>
              <a:r>
                <a:rPr lang="et-EE" sz="1600" dirty="0">
                  <a:solidFill>
                    <a:srgbClr val="0078FF"/>
                  </a:solidFill>
                </a:rPr>
                <a:t>2022</a:t>
              </a:r>
              <a:endParaRPr lang="en-US" sz="1600" dirty="0">
                <a:solidFill>
                  <a:srgbClr val="0078FF"/>
                </a:solidFill>
              </a:endParaRPr>
            </a:p>
          </p:txBody>
        </p:sp>
      </p:grpSp>
    </p:spTree>
    <p:extLst>
      <p:ext uri="{BB962C8B-B14F-4D97-AF65-F5344CB8AC3E}">
        <p14:creationId xmlns:p14="http://schemas.microsoft.com/office/powerpoint/2010/main" val="2348281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500"/>
                                        <p:tgtEl>
                                          <p:spTgt spid="88"/>
                                        </p:tgtEl>
                                      </p:cBhvr>
                                    </p:animEffect>
                                    <p:anim calcmode="lin" valueType="num">
                                      <p:cBhvr>
                                        <p:cTn id="14" dur="500" fill="hold"/>
                                        <p:tgtEl>
                                          <p:spTgt spid="88"/>
                                        </p:tgtEl>
                                        <p:attrNameLst>
                                          <p:attrName>ppt_x</p:attrName>
                                        </p:attrNameLst>
                                      </p:cBhvr>
                                      <p:tavLst>
                                        <p:tav tm="0">
                                          <p:val>
                                            <p:strVal val="#ppt_x"/>
                                          </p:val>
                                        </p:tav>
                                        <p:tav tm="100000">
                                          <p:val>
                                            <p:strVal val="#ppt_x"/>
                                          </p:val>
                                        </p:tav>
                                      </p:tavLst>
                                    </p:anim>
                                    <p:anim calcmode="lin" valueType="num">
                                      <p:cBhvr>
                                        <p:cTn id="15" dur="500" fill="hold"/>
                                        <p:tgtEl>
                                          <p:spTgt spid="8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anim calcmode="lin" valueType="num">
                                      <p:cBhvr>
                                        <p:cTn id="20" dur="500" fill="hold"/>
                                        <p:tgtEl>
                                          <p:spTgt spid="63"/>
                                        </p:tgtEl>
                                        <p:attrNameLst>
                                          <p:attrName>ppt_x</p:attrName>
                                        </p:attrNameLst>
                                      </p:cBhvr>
                                      <p:tavLst>
                                        <p:tav tm="0">
                                          <p:val>
                                            <p:strVal val="#ppt_x"/>
                                          </p:val>
                                        </p:tav>
                                        <p:tav tm="100000">
                                          <p:val>
                                            <p:strVal val="#ppt_x"/>
                                          </p:val>
                                        </p:tav>
                                      </p:tavLst>
                                    </p:anim>
                                    <p:anim calcmode="lin" valueType="num">
                                      <p:cBhvr>
                                        <p:cTn id="21" dur="500" fill="hold"/>
                                        <p:tgtEl>
                                          <p:spTgt spid="6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500"/>
                                        <p:tgtEl>
                                          <p:spTgt spid="79"/>
                                        </p:tgtEl>
                                      </p:cBhvr>
                                    </p:animEffect>
                                    <p:anim calcmode="lin" valueType="num">
                                      <p:cBhvr>
                                        <p:cTn id="26" dur="500" fill="hold"/>
                                        <p:tgtEl>
                                          <p:spTgt spid="79"/>
                                        </p:tgtEl>
                                        <p:attrNameLst>
                                          <p:attrName>ppt_x</p:attrName>
                                        </p:attrNameLst>
                                      </p:cBhvr>
                                      <p:tavLst>
                                        <p:tav tm="0">
                                          <p:val>
                                            <p:strVal val="#ppt_x"/>
                                          </p:val>
                                        </p:tav>
                                        <p:tav tm="100000">
                                          <p:val>
                                            <p:strVal val="#ppt_x"/>
                                          </p:val>
                                        </p:tav>
                                      </p:tavLst>
                                    </p:anim>
                                    <p:anim calcmode="lin" valueType="num">
                                      <p:cBhvr>
                                        <p:cTn id="27" dur="500" fill="hold"/>
                                        <p:tgtEl>
                                          <p:spTgt spid="7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anim calcmode="lin" valueType="num">
                                      <p:cBhvr>
                                        <p:cTn id="32" dur="500" fill="hold"/>
                                        <p:tgtEl>
                                          <p:spTgt spid="71"/>
                                        </p:tgtEl>
                                        <p:attrNameLst>
                                          <p:attrName>ppt_x</p:attrName>
                                        </p:attrNameLst>
                                      </p:cBhvr>
                                      <p:tavLst>
                                        <p:tav tm="0">
                                          <p:val>
                                            <p:strVal val="#ppt_x"/>
                                          </p:val>
                                        </p:tav>
                                        <p:tav tm="100000">
                                          <p:val>
                                            <p:strVal val="#ppt_x"/>
                                          </p:val>
                                        </p:tav>
                                      </p:tavLst>
                                    </p:anim>
                                    <p:anim calcmode="lin" valueType="num">
                                      <p:cBhvr>
                                        <p:cTn id="33" dur="5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ldi kohatäide 6">
            <a:extLst>
              <a:ext uri="{FF2B5EF4-FFF2-40B4-BE49-F238E27FC236}">
                <a16:creationId xmlns:a16="http://schemas.microsoft.com/office/drawing/2014/main" id="{BAEB27A5-1BC6-4B1A-84EC-BC5F428B1CF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240"/>
            <a:ext cx="12192000" cy="6858481"/>
          </a:xfrm>
          <a:prstGeom prst="rect">
            <a:avLst/>
          </a:prstGeom>
        </p:spPr>
      </p:pic>
      <p:sp>
        <p:nvSpPr>
          <p:cNvPr id="6" name="Rectangle 5">
            <a:extLst>
              <a:ext uri="{FF2B5EF4-FFF2-40B4-BE49-F238E27FC236}">
                <a16:creationId xmlns:a16="http://schemas.microsoft.com/office/drawing/2014/main" id="{ACA09B8C-D836-43A3-A938-5BE4D99753EF}"/>
              </a:ext>
            </a:extLst>
          </p:cNvPr>
          <p:cNvSpPr/>
          <p:nvPr/>
        </p:nvSpPr>
        <p:spPr>
          <a:xfrm>
            <a:off x="-10681" y="0"/>
            <a:ext cx="12192000" cy="6858000"/>
          </a:xfrm>
          <a:prstGeom prst="rect">
            <a:avLst/>
          </a:prstGeom>
          <a:gradFill>
            <a:gsLst>
              <a:gs pos="100000">
                <a:srgbClr val="000000">
                  <a:alpha val="30000"/>
                </a:srgbClr>
              </a:gs>
              <a:gs pos="47000">
                <a:srgbClr val="000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ino"/>
              <a:ea typeface="+mn-ea"/>
              <a:cs typeface="+mn-cs"/>
            </a:endParaRPr>
          </a:p>
        </p:txBody>
      </p:sp>
      <p:sp>
        <p:nvSpPr>
          <p:cNvPr id="5" name="object 5"/>
          <p:cNvSpPr txBox="1">
            <a:spLocks noGrp="1"/>
          </p:cNvSpPr>
          <p:nvPr>
            <p:ph type="title"/>
          </p:nvPr>
        </p:nvSpPr>
        <p:spPr>
          <a:xfrm>
            <a:off x="623888" y="658801"/>
            <a:ext cx="6119812" cy="2315712"/>
          </a:xfrm>
          <a:prstGeom prst="rect">
            <a:avLst/>
          </a:prstGeom>
        </p:spPr>
        <p:txBody>
          <a:bodyPr vert="horz" wrap="square" lIns="0" tIns="7316" rIns="0" bIns="0" rtlCol="0" anchor="t">
            <a:spAutoFit/>
          </a:bodyPr>
          <a:lstStyle/>
          <a:p>
            <a:pPr marL="7701" marR="3081">
              <a:spcBef>
                <a:spcPts val="58"/>
              </a:spcBef>
            </a:pPr>
            <a:r>
              <a:rPr lang="en-GB" spc="-161" dirty="0">
                <a:solidFill>
                  <a:srgbClr val="FFFFFF"/>
                </a:solidFill>
              </a:rPr>
              <a:t>#</a:t>
            </a:r>
            <a:r>
              <a:rPr lang="et-EE" spc="-161" dirty="0">
                <a:solidFill>
                  <a:srgbClr val="FFFFFF"/>
                </a:solidFill>
              </a:rPr>
              <a:t>1</a:t>
            </a:r>
            <a:r>
              <a:rPr lang="en-GB" spc="-161" dirty="0">
                <a:solidFill>
                  <a:srgbClr val="FFFFFF"/>
                </a:solidFill>
              </a:rPr>
              <a:t> in Europe in the number of start-ups per capita</a:t>
            </a:r>
            <a:endParaRPr lang="en-GB" spc="-185" dirty="0">
              <a:solidFill>
                <a:srgbClr val="FFFFFF"/>
              </a:solidFill>
            </a:endParaRPr>
          </a:p>
        </p:txBody>
      </p:sp>
      <p:sp>
        <p:nvSpPr>
          <p:cNvPr id="2" name="Teksti kohatäide 1">
            <a:extLst>
              <a:ext uri="{FF2B5EF4-FFF2-40B4-BE49-F238E27FC236}">
                <a16:creationId xmlns:a16="http://schemas.microsoft.com/office/drawing/2014/main" id="{4DD203B4-DACC-471F-9842-5747F5F64363}"/>
              </a:ext>
            </a:extLst>
          </p:cNvPr>
          <p:cNvSpPr>
            <a:spLocks noGrp="1"/>
          </p:cNvSpPr>
          <p:nvPr>
            <p:ph type="body" sz="quarter" idx="12"/>
          </p:nvPr>
        </p:nvSpPr>
        <p:spPr/>
        <p:txBody>
          <a:bodyPr/>
          <a:lstStyle/>
          <a:p>
            <a:r>
              <a:rPr lang="en-US" dirty="0"/>
              <a:t>© </a:t>
            </a:r>
            <a:r>
              <a:rPr lang="en-US" dirty="0" err="1"/>
              <a:t>Transferwise</a:t>
            </a:r>
            <a:endParaRPr lang="en-US" dirty="0"/>
          </a:p>
        </p:txBody>
      </p:sp>
    </p:spTree>
    <p:extLst>
      <p:ext uri="{BB962C8B-B14F-4D97-AF65-F5344CB8AC3E}">
        <p14:creationId xmlns:p14="http://schemas.microsoft.com/office/powerpoint/2010/main" val="240875085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7" name="Rectangle 6"/>
          <p:cNvSpPr/>
          <p:nvPr/>
        </p:nvSpPr>
        <p:spPr>
          <a:xfrm>
            <a:off x="-10681" y="0"/>
            <a:ext cx="12192000" cy="6858000"/>
          </a:xfrm>
          <a:prstGeom prst="rect">
            <a:avLst/>
          </a:prstGeom>
          <a:gradFill>
            <a:gsLst>
              <a:gs pos="100000">
                <a:srgbClr val="000000">
                  <a:alpha val="60000"/>
                </a:srgbClr>
              </a:gs>
              <a:gs pos="26000">
                <a:srgbClr val="000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ino"/>
              <a:ea typeface="+mn-ea"/>
              <a:cs typeface="+mn-cs"/>
            </a:endParaRPr>
          </a:p>
        </p:txBody>
      </p:sp>
      <p:sp>
        <p:nvSpPr>
          <p:cNvPr id="3" name="Title 2"/>
          <p:cNvSpPr>
            <a:spLocks noGrp="1"/>
          </p:cNvSpPr>
          <p:nvPr>
            <p:ph type="title"/>
          </p:nvPr>
        </p:nvSpPr>
        <p:spPr>
          <a:xfrm>
            <a:off x="623888" y="658800"/>
            <a:ext cx="6119812" cy="2770199"/>
          </a:xfrm>
        </p:spPr>
        <p:txBody>
          <a:bodyPr/>
          <a:lstStyle/>
          <a:p>
            <a:r>
              <a:rPr lang="en-US" dirty="0"/>
              <a:t>one of the world`s best-educated country</a:t>
            </a:r>
            <a:endParaRPr lang="en-GB" dirty="0"/>
          </a:p>
        </p:txBody>
      </p:sp>
      <p:sp>
        <p:nvSpPr>
          <p:cNvPr id="4" name="Teksti kohatäide 3">
            <a:extLst>
              <a:ext uri="{FF2B5EF4-FFF2-40B4-BE49-F238E27FC236}">
                <a16:creationId xmlns:a16="http://schemas.microsoft.com/office/drawing/2014/main" id="{86BA079C-6DAC-49F7-82DC-9BE3C9635751}"/>
              </a:ext>
            </a:extLst>
          </p:cNvPr>
          <p:cNvSpPr>
            <a:spLocks noGrp="1"/>
          </p:cNvSpPr>
          <p:nvPr>
            <p:ph type="body" sz="quarter" idx="12"/>
          </p:nvPr>
        </p:nvSpPr>
        <p:spPr/>
        <p:txBody>
          <a:bodyPr/>
          <a:lstStyle/>
          <a:p>
            <a:r>
              <a:rPr lang="en-US" dirty="0"/>
              <a:t>© </a:t>
            </a:r>
            <a:r>
              <a:rPr lang="en-US" dirty="0" err="1"/>
              <a:t>Tõnu</a:t>
            </a:r>
            <a:r>
              <a:rPr lang="en-US" dirty="0"/>
              <a:t> Runnel</a:t>
            </a:r>
          </a:p>
        </p:txBody>
      </p:sp>
    </p:spTree>
    <p:extLst>
      <p:ext uri="{BB962C8B-B14F-4D97-AF65-F5344CB8AC3E}">
        <p14:creationId xmlns:p14="http://schemas.microsoft.com/office/powerpoint/2010/main" val="312696612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overview</a:t>
            </a:r>
          </a:p>
        </p:txBody>
      </p:sp>
      <p:grpSp>
        <p:nvGrpSpPr>
          <p:cNvPr id="6" name="Group 10">
            <a:extLst>
              <a:ext uri="{FF2B5EF4-FFF2-40B4-BE49-F238E27FC236}">
                <a16:creationId xmlns:a16="http://schemas.microsoft.com/office/drawing/2014/main" id="{5DA760BE-0901-46E9-87E8-A23E9732D4DE}"/>
              </a:ext>
            </a:extLst>
          </p:cNvPr>
          <p:cNvGrpSpPr/>
          <p:nvPr/>
        </p:nvGrpSpPr>
        <p:grpSpPr>
          <a:xfrm>
            <a:off x="2021542" y="2259568"/>
            <a:ext cx="2347913" cy="1584619"/>
            <a:chOff x="2333347" y="1964475"/>
            <a:chExt cx="2347913" cy="1584619"/>
          </a:xfrm>
        </p:grpSpPr>
        <p:pic>
          <p:nvPicPr>
            <p:cNvPr id="7" name="Graphic 8">
              <a:extLst>
                <a:ext uri="{FF2B5EF4-FFF2-40B4-BE49-F238E27FC236}">
                  <a16:creationId xmlns:a16="http://schemas.microsoft.com/office/drawing/2014/main" id="{DC0E69F6-7B32-4578-AD36-21887E3370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8" name="TextBox 7">
              <a:extLst>
                <a:ext uri="{FF2B5EF4-FFF2-40B4-BE49-F238E27FC236}">
                  <a16:creationId xmlns:a16="http://schemas.microsoft.com/office/drawing/2014/main" id="{7B7E9044-8384-4E08-97BE-F4816173448B}"/>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ino"/>
                  <a:ea typeface="+mn-ea"/>
                  <a:cs typeface="+mn-cs"/>
                </a:rPr>
                <a:t>1st</a:t>
              </a:r>
            </a:p>
          </p:txBody>
        </p:sp>
        <p:sp>
          <p:nvSpPr>
            <p:cNvPr id="9" name="TextBox 8">
              <a:extLst>
                <a:ext uri="{FF2B5EF4-FFF2-40B4-BE49-F238E27FC236}">
                  <a16:creationId xmlns:a16="http://schemas.microsoft.com/office/drawing/2014/main" id="{E35D8BD3-533D-4F10-8D71-82DAE11E44E2}"/>
                </a:ext>
              </a:extLst>
            </p:cNvPr>
            <p:cNvSpPr txBox="1"/>
            <p:nvPr/>
          </p:nvSpPr>
          <p:spPr>
            <a:xfrm>
              <a:off x="2333347" y="3056651"/>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OECD's PISA tests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Europe</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grpSp>
        <p:nvGrpSpPr>
          <p:cNvPr id="10" name="Group 40">
            <a:extLst>
              <a:ext uri="{FF2B5EF4-FFF2-40B4-BE49-F238E27FC236}">
                <a16:creationId xmlns:a16="http://schemas.microsoft.com/office/drawing/2014/main" id="{2CA005AC-E0FC-4117-8BBA-2EECF2860E46}"/>
              </a:ext>
            </a:extLst>
          </p:cNvPr>
          <p:cNvGrpSpPr/>
          <p:nvPr/>
        </p:nvGrpSpPr>
        <p:grpSpPr>
          <a:xfrm>
            <a:off x="3484201" y="4392933"/>
            <a:ext cx="2347913" cy="1584619"/>
            <a:chOff x="2333347" y="1964475"/>
            <a:chExt cx="2347913" cy="1584619"/>
          </a:xfrm>
        </p:grpSpPr>
        <p:pic>
          <p:nvPicPr>
            <p:cNvPr id="11" name="Graphic 41">
              <a:extLst>
                <a:ext uri="{FF2B5EF4-FFF2-40B4-BE49-F238E27FC236}">
                  <a16:creationId xmlns:a16="http://schemas.microsoft.com/office/drawing/2014/main" id="{228DA078-21A6-45FC-8282-BBBF34600F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12" name="TextBox 11">
              <a:extLst>
                <a:ext uri="{FF2B5EF4-FFF2-40B4-BE49-F238E27FC236}">
                  <a16:creationId xmlns:a16="http://schemas.microsoft.com/office/drawing/2014/main" id="{32905F34-3BE2-4B46-9CEF-B0432335D7A1}"/>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400" dirty="0">
                  <a:solidFill>
                    <a:srgbClr val="FFFFFF"/>
                  </a:solidFill>
                  <a:latin typeface="Aino"/>
                </a:rPr>
                <a:t>8</a:t>
              </a:r>
              <a:r>
                <a:rPr kumimoji="0" lang="en-GB" sz="2400" b="0" i="0" u="none" strike="noStrike" kern="1200" cap="none" spc="0" normalizeH="0" baseline="0" noProof="0" dirty="0" err="1">
                  <a:ln>
                    <a:noFill/>
                  </a:ln>
                  <a:solidFill>
                    <a:srgbClr val="FFFFFF"/>
                  </a:solidFill>
                  <a:effectLst/>
                  <a:uLnTx/>
                  <a:uFillTx/>
                  <a:latin typeface="Aino"/>
                </a:rPr>
                <a:t>th</a:t>
              </a:r>
              <a:endParaRPr kumimoji="0" lang="en-GB" sz="2400" b="0" i="0" u="none" strike="noStrike" kern="1200" cap="none" spc="0" normalizeH="0" baseline="0" noProof="0" dirty="0">
                <a:ln>
                  <a:noFill/>
                </a:ln>
                <a:solidFill>
                  <a:srgbClr val="FFFFFF"/>
                </a:solidFill>
                <a:effectLst/>
                <a:uLnTx/>
                <a:uFillTx/>
                <a:latin typeface="Aino"/>
              </a:endParaRPr>
            </a:p>
          </p:txBody>
        </p:sp>
        <p:sp>
          <p:nvSpPr>
            <p:cNvPr id="13" name="TextBox 12">
              <a:extLst>
                <a:ext uri="{FF2B5EF4-FFF2-40B4-BE49-F238E27FC236}">
                  <a16:creationId xmlns:a16="http://schemas.microsoft.com/office/drawing/2014/main" id="{C12CC043-BE94-4E4B-83E4-9A1798D80124}"/>
                </a:ext>
              </a:extLst>
            </p:cNvPr>
            <p:cNvSpPr txBox="1"/>
            <p:nvPr/>
          </p:nvSpPr>
          <p:spPr>
            <a:xfrm>
              <a:off x="2333347" y="3056651"/>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the world in </a:t>
              </a:r>
              <a:r>
                <a:rPr kumimoji="0" lang="et-EE" sz="1600" b="0" i="0" u="none" strike="noStrike" kern="1200" cap="none" spc="0" normalizeH="0" baseline="0" noProof="0" dirty="0">
                  <a:ln>
                    <a:noFill/>
                  </a:ln>
                  <a:solidFill>
                    <a:srgbClr val="FFFFFF"/>
                  </a:solidFill>
                  <a:effectLst/>
                  <a:uLnTx/>
                  <a:uFillTx/>
                  <a:latin typeface="Aino"/>
                  <a:ea typeface="+mn-ea"/>
                  <a:cs typeface="+mn-cs"/>
                </a:rPr>
                <a:t>math</a:t>
              </a:r>
              <a:r>
                <a:rPr kumimoji="0" lang="en-GB" sz="1600" b="0" i="0" u="none" strike="noStrike" kern="1200" cap="none" spc="0" normalizeH="0" baseline="0" noProof="0" dirty="0">
                  <a:ln>
                    <a:noFill/>
                  </a:ln>
                  <a:solidFill>
                    <a:srgbClr val="FFFFFF"/>
                  </a:solidFill>
                  <a:effectLst/>
                  <a:uLnTx/>
                  <a:uFillTx/>
                  <a:latin typeface="Aino"/>
                  <a:ea typeface="+mn-ea"/>
                  <a:cs typeface="+mn-cs"/>
                </a:rPr>
                <a:t> skills (OECD's PISA tests)</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grpSp>
        <p:nvGrpSpPr>
          <p:cNvPr id="14" name="Group 30">
            <a:extLst>
              <a:ext uri="{FF2B5EF4-FFF2-40B4-BE49-F238E27FC236}">
                <a16:creationId xmlns:a16="http://schemas.microsoft.com/office/drawing/2014/main" id="{D11A7E2F-CE69-4C0C-8C61-026C42C8DE31}"/>
              </a:ext>
            </a:extLst>
          </p:cNvPr>
          <p:cNvGrpSpPr/>
          <p:nvPr/>
        </p:nvGrpSpPr>
        <p:grpSpPr>
          <a:xfrm>
            <a:off x="4536227" y="2259568"/>
            <a:ext cx="3130970" cy="1584619"/>
            <a:chOff x="1941818" y="1964475"/>
            <a:chExt cx="3130970" cy="1584619"/>
          </a:xfrm>
        </p:grpSpPr>
        <p:pic>
          <p:nvPicPr>
            <p:cNvPr id="15" name="Graphic 31">
              <a:extLst>
                <a:ext uri="{FF2B5EF4-FFF2-40B4-BE49-F238E27FC236}">
                  <a16:creationId xmlns:a16="http://schemas.microsoft.com/office/drawing/2014/main" id="{D4DE7176-8F7C-48A6-9549-A079DDB449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16" name="TextBox 15">
              <a:extLst>
                <a:ext uri="{FF2B5EF4-FFF2-40B4-BE49-F238E27FC236}">
                  <a16:creationId xmlns:a16="http://schemas.microsoft.com/office/drawing/2014/main" id="{AE9F3C9A-5299-41E2-8C5C-86506260B281}"/>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a:ln>
                    <a:noFill/>
                  </a:ln>
                  <a:solidFill>
                    <a:srgbClr val="FFFFFF"/>
                  </a:solidFill>
                  <a:effectLst/>
                  <a:uLnTx/>
                  <a:uFillTx/>
                  <a:latin typeface="Aino"/>
                  <a:ea typeface="+mn-ea"/>
                  <a:cs typeface="+mn-cs"/>
                </a:rPr>
                <a:t>4th</a:t>
              </a:r>
              <a:endParaRPr kumimoji="0" lang="en-GB" sz="2400" b="0" i="0" u="none" strike="noStrike" kern="1200" cap="none" spc="0" normalizeH="0" baseline="0" noProof="0" dirty="0">
                <a:ln>
                  <a:noFill/>
                </a:ln>
                <a:solidFill>
                  <a:srgbClr val="FFFFFF"/>
                </a:solidFill>
                <a:effectLst/>
                <a:uLnTx/>
                <a:uFillTx/>
                <a:latin typeface="Aino"/>
                <a:ea typeface="+mn-ea"/>
                <a:cs typeface="+mn-cs"/>
              </a:endParaRPr>
            </a:p>
          </p:txBody>
        </p:sp>
        <p:sp>
          <p:nvSpPr>
            <p:cNvPr id="17" name="TextBox 16">
              <a:extLst>
                <a:ext uri="{FF2B5EF4-FFF2-40B4-BE49-F238E27FC236}">
                  <a16:creationId xmlns:a16="http://schemas.microsoft.com/office/drawing/2014/main" id="{3A09CDF2-F383-41D3-924D-06A35D3A87FB}"/>
                </a:ext>
              </a:extLst>
            </p:cNvPr>
            <p:cNvSpPr txBox="1"/>
            <p:nvPr/>
          </p:nvSpPr>
          <p:spPr>
            <a:xfrm>
              <a:off x="1941818" y="3056651"/>
              <a:ext cx="313097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the world in science skills (OECD's PISA tests)</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grpSp>
        <p:nvGrpSpPr>
          <p:cNvPr id="18" name="Group 40">
            <a:extLst>
              <a:ext uri="{FF2B5EF4-FFF2-40B4-BE49-F238E27FC236}">
                <a16:creationId xmlns:a16="http://schemas.microsoft.com/office/drawing/2014/main" id="{198B4494-F356-484E-BCF5-7FD508CC0A77}"/>
              </a:ext>
            </a:extLst>
          </p:cNvPr>
          <p:cNvGrpSpPr/>
          <p:nvPr/>
        </p:nvGrpSpPr>
        <p:grpSpPr>
          <a:xfrm>
            <a:off x="6390415" y="4392933"/>
            <a:ext cx="2347913" cy="1582967"/>
            <a:chOff x="2333346" y="1964475"/>
            <a:chExt cx="2347913" cy="1582967"/>
          </a:xfrm>
        </p:grpSpPr>
        <p:pic>
          <p:nvPicPr>
            <p:cNvPr id="19" name="Graphic 41">
              <a:extLst>
                <a:ext uri="{FF2B5EF4-FFF2-40B4-BE49-F238E27FC236}">
                  <a16:creationId xmlns:a16="http://schemas.microsoft.com/office/drawing/2014/main" id="{3696F92B-859C-4A44-96C9-7369C54B74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20" name="TextBox 19">
              <a:extLst>
                <a:ext uri="{FF2B5EF4-FFF2-40B4-BE49-F238E27FC236}">
                  <a16:creationId xmlns:a16="http://schemas.microsoft.com/office/drawing/2014/main" id="{4AF97EF2-F642-4E0C-B8D1-B04EEED87623}"/>
                </a:ext>
              </a:extLst>
            </p:cNvPr>
            <p:cNvSpPr txBox="1"/>
            <p:nvPr/>
          </p:nvSpPr>
          <p:spPr>
            <a:xfrm>
              <a:off x="3047994" y="2254506"/>
              <a:ext cx="918618" cy="3385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200" dirty="0">
                  <a:solidFill>
                    <a:srgbClr val="FFFFFF"/>
                  </a:solidFill>
                  <a:latin typeface="Aino"/>
                </a:rPr>
                <a:t>100</a:t>
              </a:r>
              <a:r>
                <a:rPr kumimoji="0" lang="en-GB" sz="2200" b="0" i="0" u="none" strike="noStrike" kern="1200" cap="none" spc="0" normalizeH="0" baseline="0" noProof="0" dirty="0">
                  <a:ln>
                    <a:noFill/>
                  </a:ln>
                  <a:solidFill>
                    <a:srgbClr val="FFFFFF"/>
                  </a:solidFill>
                  <a:effectLst/>
                  <a:uLnTx/>
                  <a:uFillTx/>
                  <a:latin typeface="Aino"/>
                  <a:ea typeface="+mn-ea"/>
                  <a:cs typeface="+mn-cs"/>
                </a:rPr>
                <a:t>%</a:t>
              </a:r>
            </a:p>
          </p:txBody>
        </p:sp>
        <p:sp>
          <p:nvSpPr>
            <p:cNvPr id="21" name="TextBox 20">
              <a:extLst>
                <a:ext uri="{FF2B5EF4-FFF2-40B4-BE49-F238E27FC236}">
                  <a16:creationId xmlns:a16="http://schemas.microsoft.com/office/drawing/2014/main" id="{E7706719-C194-4ECF-A1B8-95F78B4DC410}"/>
                </a:ext>
              </a:extLst>
            </p:cNvPr>
            <p:cNvSpPr txBox="1"/>
            <p:nvPr/>
          </p:nvSpPr>
          <p:spPr>
            <a:xfrm>
              <a:off x="2333346" y="3054999"/>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of schools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use e-School</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grpSp>
        <p:nvGrpSpPr>
          <p:cNvPr id="22" name="Group 40">
            <a:extLst>
              <a:ext uri="{FF2B5EF4-FFF2-40B4-BE49-F238E27FC236}">
                <a16:creationId xmlns:a16="http://schemas.microsoft.com/office/drawing/2014/main" id="{B9F0923E-9904-4AC9-958E-69BF2633984E}"/>
              </a:ext>
            </a:extLst>
          </p:cNvPr>
          <p:cNvGrpSpPr/>
          <p:nvPr/>
        </p:nvGrpSpPr>
        <p:grpSpPr>
          <a:xfrm>
            <a:off x="8023681" y="2259568"/>
            <a:ext cx="2347913" cy="1584619"/>
            <a:chOff x="2333347" y="1964475"/>
            <a:chExt cx="2347913" cy="1584619"/>
          </a:xfrm>
        </p:grpSpPr>
        <p:pic>
          <p:nvPicPr>
            <p:cNvPr id="23" name="Graphic 41">
              <a:extLst>
                <a:ext uri="{FF2B5EF4-FFF2-40B4-BE49-F238E27FC236}">
                  <a16:creationId xmlns:a16="http://schemas.microsoft.com/office/drawing/2014/main" id="{166FE64F-9116-4533-A377-3D6778757C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24" name="TextBox 23">
              <a:extLst>
                <a:ext uri="{FF2B5EF4-FFF2-40B4-BE49-F238E27FC236}">
                  <a16:creationId xmlns:a16="http://schemas.microsoft.com/office/drawing/2014/main" id="{76FA666E-10F7-495E-BBA0-5EA2F59A5098}"/>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a:ln>
                    <a:noFill/>
                  </a:ln>
                  <a:solidFill>
                    <a:srgbClr val="FFFFFF"/>
                  </a:solidFill>
                  <a:effectLst/>
                  <a:uLnTx/>
                  <a:uFillTx/>
                  <a:latin typeface="Aino"/>
                </a:rPr>
                <a:t>5</a:t>
              </a:r>
              <a:r>
                <a:rPr kumimoji="0" lang="en-GB" sz="2400" b="0" i="0" u="none" strike="noStrike" kern="1200" cap="none" spc="0" normalizeH="0" baseline="0" noProof="0" dirty="0" err="1">
                  <a:ln>
                    <a:noFill/>
                  </a:ln>
                  <a:solidFill>
                    <a:srgbClr val="FFFFFF"/>
                  </a:solidFill>
                  <a:effectLst/>
                  <a:uLnTx/>
                  <a:uFillTx/>
                  <a:latin typeface="Aino"/>
                </a:rPr>
                <a:t>th</a:t>
              </a:r>
              <a:endParaRPr kumimoji="0" lang="en-GB" sz="2400" b="0" i="0" u="none" strike="noStrike" kern="1200" cap="none" spc="0" normalizeH="0" baseline="0" noProof="0" dirty="0">
                <a:ln>
                  <a:noFill/>
                </a:ln>
                <a:solidFill>
                  <a:srgbClr val="FFFFFF"/>
                </a:solidFill>
                <a:effectLst/>
                <a:uLnTx/>
                <a:uFillTx/>
                <a:latin typeface="Aino"/>
              </a:endParaRPr>
            </a:p>
          </p:txBody>
        </p:sp>
        <p:sp>
          <p:nvSpPr>
            <p:cNvPr id="25" name="TextBox 24">
              <a:extLst>
                <a:ext uri="{FF2B5EF4-FFF2-40B4-BE49-F238E27FC236}">
                  <a16:creationId xmlns:a16="http://schemas.microsoft.com/office/drawing/2014/main" id="{09CFDCEB-7FD1-427B-A213-EFD9435616F9}"/>
                </a:ext>
              </a:extLst>
            </p:cNvPr>
            <p:cNvSpPr txBox="1"/>
            <p:nvPr/>
          </p:nvSpPr>
          <p:spPr>
            <a:xfrm>
              <a:off x="2333347" y="3056651"/>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the world in </a:t>
              </a:r>
              <a:r>
                <a:rPr kumimoji="0" lang="et-EE" sz="1600" b="0" i="0" u="none" strike="noStrike" kern="1200" cap="none" spc="0" normalizeH="0" baseline="0" noProof="0" dirty="0">
                  <a:ln>
                    <a:noFill/>
                  </a:ln>
                  <a:solidFill>
                    <a:srgbClr val="FFFFFF"/>
                  </a:solidFill>
                  <a:effectLst/>
                  <a:uLnTx/>
                  <a:uFillTx/>
                  <a:latin typeface="Aino"/>
                  <a:ea typeface="+mn-ea"/>
                  <a:cs typeface="+mn-cs"/>
                </a:rPr>
                <a:t>reading</a:t>
              </a:r>
              <a:r>
                <a:rPr kumimoji="0" lang="en-GB" sz="1600" b="0" i="0" u="none" strike="noStrike" kern="1200" cap="none" spc="0" normalizeH="0" baseline="0" noProof="0" dirty="0">
                  <a:ln>
                    <a:noFill/>
                  </a:ln>
                  <a:solidFill>
                    <a:srgbClr val="FFFFFF"/>
                  </a:solidFill>
                  <a:effectLst/>
                  <a:uLnTx/>
                  <a:uFillTx/>
                  <a:latin typeface="Aino"/>
                  <a:ea typeface="+mn-ea"/>
                  <a:cs typeface="+mn-cs"/>
                </a:rPr>
                <a:t> skills (OECD's PISA tests)</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spTree>
    <p:extLst>
      <p:ext uri="{BB962C8B-B14F-4D97-AF65-F5344CB8AC3E}">
        <p14:creationId xmlns:p14="http://schemas.microsoft.com/office/powerpoint/2010/main" val="2516020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888" y="657224"/>
            <a:ext cx="5133972" cy="4124326"/>
          </a:xfrm>
        </p:spPr>
        <p:txBody>
          <a:bodyPr/>
          <a:lstStyle/>
          <a:p>
            <a:r>
              <a:rPr lang="en-US" dirty="0"/>
              <a:t>increasingly attractive for international PhD students</a:t>
            </a:r>
          </a:p>
        </p:txBody>
      </p:sp>
      <p:sp>
        <p:nvSpPr>
          <p:cNvPr id="7" name="TextBox 6">
            <a:extLst>
              <a:ext uri="{FF2B5EF4-FFF2-40B4-BE49-F238E27FC236}">
                <a16:creationId xmlns:a16="http://schemas.microsoft.com/office/drawing/2014/main" id="{8E1C25F4-7C95-4A10-848D-59EB49A7CF37}"/>
              </a:ext>
            </a:extLst>
          </p:cNvPr>
          <p:cNvSpPr txBox="1"/>
          <p:nvPr/>
        </p:nvSpPr>
        <p:spPr>
          <a:xfrm>
            <a:off x="7580313" y="5595200"/>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FFFFF"/>
                </a:solidFill>
                <a:latin typeface="Aino"/>
              </a:rPr>
              <a:t>PhD student</a:t>
            </a:r>
            <a:r>
              <a:rPr lang="et-EE" sz="1600" b="1" dirty="0">
                <a:solidFill>
                  <a:srgbClr val="FFFFFF"/>
                </a:solidFill>
                <a:latin typeface="Aino"/>
              </a:rPr>
              <a:t>s </a:t>
            </a:r>
            <a:r>
              <a:rPr lang="en-US" sz="1600" b="1" dirty="0">
                <a:solidFill>
                  <a:srgbClr val="FFFFFF"/>
                </a:solidFill>
                <a:latin typeface="Aino"/>
              </a:rPr>
              <a:t>in Estonia in 20</a:t>
            </a:r>
            <a:r>
              <a:rPr lang="et-EE" sz="1600" b="1" dirty="0">
                <a:solidFill>
                  <a:srgbClr val="FFFFFF"/>
                </a:solidFill>
                <a:latin typeface="Aino"/>
              </a:rPr>
              <a:t>22</a:t>
            </a:r>
            <a:r>
              <a:rPr lang="en-US" sz="1600" b="1" dirty="0">
                <a:solidFill>
                  <a:srgbClr val="FFFFFF"/>
                </a:solidFill>
                <a:latin typeface="Aino"/>
              </a:rPr>
              <a:t>/</a:t>
            </a:r>
            <a:r>
              <a:rPr lang="et-EE" sz="1600" b="1" dirty="0">
                <a:solidFill>
                  <a:srgbClr val="FFFFFF"/>
                </a:solidFill>
                <a:latin typeface="Aino"/>
              </a:rPr>
              <a:t>2023</a:t>
            </a:r>
            <a:endParaRPr kumimoji="0" lang="en-US" sz="1600" b="1" i="0" u="none" strike="noStrike" kern="1200" cap="none" spc="0" normalizeH="0" baseline="0" noProof="0" dirty="0">
              <a:ln>
                <a:noFill/>
              </a:ln>
              <a:solidFill>
                <a:srgbClr val="0078FF"/>
              </a:solidFill>
              <a:effectLst/>
              <a:uLnTx/>
              <a:uFillTx/>
              <a:latin typeface="Aino"/>
            </a:endParaRPr>
          </a:p>
        </p:txBody>
      </p:sp>
      <p:graphicFrame>
        <p:nvGraphicFramePr>
          <p:cNvPr id="5" name="Diagramm 4">
            <a:extLst>
              <a:ext uri="{FF2B5EF4-FFF2-40B4-BE49-F238E27FC236}">
                <a16:creationId xmlns:a16="http://schemas.microsoft.com/office/drawing/2014/main" id="{A80CAB22-369B-77DB-A216-CEBE80D64E65}"/>
              </a:ext>
            </a:extLst>
          </p:cNvPr>
          <p:cNvGraphicFramePr/>
          <p:nvPr>
            <p:extLst>
              <p:ext uri="{D42A27DB-BD31-4B8C-83A1-F6EECF244321}">
                <p14:modId xmlns:p14="http://schemas.microsoft.com/office/powerpoint/2010/main" val="2908536629"/>
              </p:ext>
            </p:extLst>
          </p:nvPr>
        </p:nvGraphicFramePr>
        <p:xfrm>
          <a:off x="6187283" y="1218466"/>
          <a:ext cx="5133972" cy="388032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FD7A8EF4-6703-25B9-ECCB-7708EE56218A}"/>
              </a:ext>
            </a:extLst>
          </p:cNvPr>
          <p:cNvSpPr txBox="1"/>
          <p:nvPr/>
        </p:nvSpPr>
        <p:spPr>
          <a:xfrm>
            <a:off x="8994710" y="2519265"/>
            <a:ext cx="802433" cy="369332"/>
          </a:xfrm>
          <a:prstGeom prst="rect">
            <a:avLst/>
          </a:prstGeom>
          <a:noFill/>
        </p:spPr>
        <p:txBody>
          <a:bodyPr wrap="square" rtlCol="0">
            <a:spAutoFit/>
          </a:bodyPr>
          <a:lstStyle/>
          <a:p>
            <a:r>
              <a:rPr lang="et-EE" dirty="0">
                <a:solidFill>
                  <a:schemeClr val="bg1"/>
                </a:solidFill>
              </a:rPr>
              <a:t>33%</a:t>
            </a:r>
          </a:p>
        </p:txBody>
      </p:sp>
    </p:spTree>
    <p:extLst>
      <p:ext uri="{BB962C8B-B14F-4D97-AF65-F5344CB8AC3E}">
        <p14:creationId xmlns:p14="http://schemas.microsoft.com/office/powerpoint/2010/main" val="1700013777"/>
      </p:ext>
    </p:extLst>
  </p:cSld>
  <p:clrMapOvr>
    <a:masterClrMapping/>
  </p:clrMapOvr>
  <p:transition spd="slow">
    <p:push dir="u"/>
  </p:transition>
</p:sld>
</file>

<file path=ppt/theme/theme1.xml><?xml version="1.0" encoding="utf-8"?>
<a:theme xmlns:a="http://schemas.openxmlformats.org/drawingml/2006/main" name="BrandEstonia">
  <a:themeElements>
    <a:clrScheme name="E-Estonia">
      <a:dk1>
        <a:srgbClr val="575A5D"/>
      </a:dk1>
      <a:lt1>
        <a:srgbClr val="FFFFFF"/>
      </a:lt1>
      <a:dk2>
        <a:srgbClr val="0000F0"/>
      </a:dk2>
      <a:lt2>
        <a:srgbClr val="BAE6E8"/>
      </a:lt2>
      <a:accent1>
        <a:srgbClr val="3C0078"/>
      </a:accent1>
      <a:accent2>
        <a:srgbClr val="51DE3E"/>
      </a:accent2>
      <a:accent3>
        <a:srgbClr val="FF2DB4"/>
      </a:accent3>
      <a:accent4>
        <a:srgbClr val="964542"/>
      </a:accent4>
      <a:accent5>
        <a:srgbClr val="C1BC76"/>
      </a:accent5>
      <a:accent6>
        <a:srgbClr val="FF4800"/>
      </a:accent6>
      <a:hlink>
        <a:srgbClr val="0000F0"/>
      </a:hlink>
      <a:folHlink>
        <a:srgbClr val="0000F0"/>
      </a:folHlink>
    </a:clrScheme>
    <a:fontScheme name="Aino">
      <a:majorFont>
        <a:latin typeface="Aino Headline"/>
        <a:ea typeface=""/>
        <a:cs typeface=""/>
      </a:majorFont>
      <a:minorFont>
        <a:latin typeface="Ai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627209094DCC24E9E67FCED6D4AF6C8" ma:contentTypeVersion="7" ma:contentTypeDescription="Create a new document." ma:contentTypeScope="" ma:versionID="b0ad133bf5b4f219067c960a3cd0715d">
  <xsd:schema xmlns:xsd="http://www.w3.org/2001/XMLSchema" xmlns:xs="http://www.w3.org/2001/XMLSchema" xmlns:p="http://schemas.microsoft.com/office/2006/metadata/properties" xmlns:ns2="188282da-684c-4827-a584-5cbe1c9cecca" xmlns:ns3="43fabd42-6238-4b1f-abcf-91cade88cb3e" targetNamespace="http://schemas.microsoft.com/office/2006/metadata/properties" ma:root="true" ma:fieldsID="49bf2d4fa4a03816ce27ec6c6f61901b" ns2:_="" ns3:_="">
    <xsd:import namespace="188282da-684c-4827-a584-5cbe1c9cecca"/>
    <xsd:import namespace="43fabd42-6238-4b1f-abcf-91cade88cb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8282da-684c-4827-a584-5cbe1c9ce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3fabd42-6238-4b1f-abcf-91cade88cb3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30383B-17B7-4EB8-9C9A-FE136CBAE1EC}">
  <ds:schemaRefs>
    <ds:schemaRef ds:uri="http://schemas.microsoft.com/sharepoint/v3/contenttype/forms"/>
  </ds:schemaRefs>
</ds:datastoreItem>
</file>

<file path=customXml/itemProps2.xml><?xml version="1.0" encoding="utf-8"?>
<ds:datastoreItem xmlns:ds="http://schemas.openxmlformats.org/officeDocument/2006/customXml" ds:itemID="{3FCD4B23-6155-4DF0-B0FA-501D2AAACD27}">
  <ds:schemaRefs>
    <ds:schemaRef ds:uri="http://schemas.microsoft.com/office/2006/documentManagement/types"/>
    <ds:schemaRef ds:uri="http://purl.org/dc/dcmitype/"/>
    <ds:schemaRef ds:uri="http://schemas.microsoft.com/office/2006/metadata/properties"/>
    <ds:schemaRef ds:uri="http://purl.org/dc/terms/"/>
    <ds:schemaRef ds:uri="http://schemas.microsoft.com/office/infopath/2007/PartnerControls"/>
    <ds:schemaRef ds:uri="http://schemas.openxmlformats.org/package/2006/metadata/core-properties"/>
    <ds:schemaRef ds:uri="43fabd42-6238-4b1f-abcf-91cade88cb3e"/>
    <ds:schemaRef ds:uri="188282da-684c-4827-a584-5cbe1c9cecca"/>
    <ds:schemaRef ds:uri="http://www.w3.org/XML/1998/namespace"/>
    <ds:schemaRef ds:uri="http://purl.org/dc/elements/1.1/"/>
  </ds:schemaRefs>
</ds:datastoreItem>
</file>

<file path=customXml/itemProps3.xml><?xml version="1.0" encoding="utf-8"?>
<ds:datastoreItem xmlns:ds="http://schemas.openxmlformats.org/officeDocument/2006/customXml" ds:itemID="{913991FE-D9A3-4836-9D33-064BE83DD4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8282da-684c-4827-a584-5cbe1c9cecca"/>
    <ds:schemaRef ds:uri="43fabd42-6238-4b1f-abcf-91cade88cb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4862</Words>
  <Application>Microsoft Office PowerPoint</Application>
  <PresentationFormat>Laiekraan</PresentationFormat>
  <Paragraphs>409</Paragraphs>
  <Slides>33</Slides>
  <Notes>33</Notes>
  <HiddenSlides>0</HiddenSlides>
  <MMClips>2</MMClips>
  <ScaleCrop>false</ScaleCrop>
  <HeadingPairs>
    <vt:vector size="6" baseType="variant">
      <vt:variant>
        <vt:lpstr>Kasutatud fondid</vt:lpstr>
      </vt:variant>
      <vt:variant>
        <vt:i4>4</vt:i4>
      </vt:variant>
      <vt:variant>
        <vt:lpstr>Kujundus</vt:lpstr>
      </vt:variant>
      <vt:variant>
        <vt:i4>1</vt:i4>
      </vt:variant>
      <vt:variant>
        <vt:lpstr>Slaidipealkirjad</vt:lpstr>
      </vt:variant>
      <vt:variant>
        <vt:i4>33</vt:i4>
      </vt:variant>
    </vt:vector>
  </HeadingPairs>
  <TitlesOfParts>
    <vt:vector size="38" baseType="lpstr">
      <vt:lpstr>Aino</vt:lpstr>
      <vt:lpstr>Aino Headline</vt:lpstr>
      <vt:lpstr>Arial</vt:lpstr>
      <vt:lpstr>Calibri</vt:lpstr>
      <vt:lpstr>BrandEstonia</vt:lpstr>
      <vt:lpstr>Research in Estonia</vt:lpstr>
      <vt:lpstr>northern Europe’s  hub for knowledge  and digital business</vt:lpstr>
      <vt:lpstr>we are a digital society</vt:lpstr>
      <vt:lpstr>information society indicators</vt:lpstr>
      <vt:lpstr>international rankings</vt:lpstr>
      <vt:lpstr>#1 in Europe in the number of start-ups per capita</vt:lpstr>
      <vt:lpstr>one of the world`s best-educated country</vt:lpstr>
      <vt:lpstr>overview</vt:lpstr>
      <vt:lpstr>increasingly attractive for international PhD students</vt:lpstr>
      <vt:lpstr>research &amp;  innovation </vt:lpstr>
      <vt:lpstr>broad, innovative and diverse</vt:lpstr>
      <vt:lpstr>increasingly attractive for foreign researchers</vt:lpstr>
      <vt:lpstr>International researchers employed in Estonia</vt:lpstr>
      <vt:lpstr>3846 researchers per million</vt:lpstr>
      <vt:lpstr>science for business</vt:lpstr>
      <vt:lpstr>IseAuto</vt:lpstr>
      <vt:lpstr>Skeleton Technologies  </vt:lpstr>
      <vt:lpstr>scientific publications and citations </vt:lpstr>
      <vt:lpstr>10 most cited fields</vt:lpstr>
      <vt:lpstr>#9 in the EU</vt:lpstr>
      <vt:lpstr>Research Information System (ETIS)</vt:lpstr>
      <vt:lpstr>international research cooperation</vt:lpstr>
      <vt:lpstr>Funding received from European programmes</vt:lpstr>
      <vt:lpstr>Horizon 2020</vt:lpstr>
      <vt:lpstr>Horizon Europe</vt:lpstr>
      <vt:lpstr>PowerPointi esitlus</vt:lpstr>
      <vt:lpstr>funding</vt:lpstr>
      <vt:lpstr>Expenditure on R&amp;D by source of funds 2021 (mln eur)</vt:lpstr>
      <vt:lpstr>smart specialisation</vt:lpstr>
      <vt:lpstr>smart specialisation</vt:lpstr>
      <vt:lpstr>estonian science barometer</vt:lpstr>
      <vt:lpstr>estonian science barometer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2017-03-07T11:48:55Z</dcterms:created>
  <dcterms:modified xsi:type="dcterms:W3CDTF">2023-10-18T11:50:30Z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0x0101005627209094DCC24E9E67FCED6D4AF6C8</vt:lpwstr>
  </property>
</Properties>
</file>